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charts/colors6.xml" ContentType="application/vnd.ms-office.chartcolor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tableStyles.xml" ContentType="application/vnd.openxmlformats-officedocument.presentationml.tableStyles+xml"/>
  <Override PartName="/ppt/charts/chart7.xml" ContentType="application/vnd.openxmlformats-officedocument.drawingml.chart+xml"/>
  <Override PartName="/ppt/diagrams/colors8.xml" ContentType="application/vnd.openxmlformats-officedocument.drawingml.diagramColors+xml"/>
  <Override PartName="/ppt/notesSlides/notesSlide12.xml" ContentType="application/vnd.openxmlformats-officedocument.presentationml.notesSlide+xml"/>
  <Override PartName="/ppt/charts/chart20.xml" ContentType="application/vnd.openxmlformats-officedocument.drawingml.chart+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charts/chart3.xml" ContentType="application/vnd.openxmlformats-officedocument.drawingml.char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diagrams/layout13.xml" ContentType="application/vnd.openxmlformats-officedocument.drawingml.diagramLayout+xml"/>
  <Override PartName="/ppt/diagrams/drawing7.xml" ContentType="application/vnd.ms-office.drawingml.diagramDrawing+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Default Extension="bin" ContentType="application/vnd.openxmlformats-officedocument.oleObject"/>
  <Override PartName="/ppt/charts/style1.xml" ContentType="application/vnd.ms-office.chartstyl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charts/chart18.xml" ContentType="application/vnd.openxmlformats-officedocument.drawingml.chart+xml"/>
  <Override PartName="/ppt/tags/tag5.xml" ContentType="application/vnd.openxmlformats-officedocument.presentationml.tags+xml"/>
  <Override PartName="/ppt/diagrams/data14.xml" ContentType="application/vnd.openxmlformats-officedocument.drawingml.diagramData+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diagrams/layout6.xml" ContentType="application/vnd.openxmlformats-officedocument.drawingml.diagramLayout+xml"/>
  <Override PartName="/ppt/diagrams/data10.xml" ContentType="application/vnd.openxmlformats-officedocument.drawingml.diagramData+xml"/>
  <Override PartName="/ppt/charts/chart14.xml" ContentType="application/vnd.openxmlformats-officedocument.drawingml.char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13.xml" ContentType="application/vnd.openxmlformats-officedocument.presentationml.notesSlide+xml"/>
  <Override PartName="/ppt/diagrams/layout2.xml" ContentType="application/vnd.openxmlformats-officedocument.drawingml.diagramLayout+xml"/>
  <Override PartName="/ppt/charts/chart10.xml" ContentType="application/vnd.openxmlformats-officedocument.drawingml.chart+xml"/>
  <Override PartName="/ppt/notesSlides/notesSlide8.xml" ContentType="application/vnd.openxmlformats-officedocument.presentationml.notesSlide+xml"/>
  <Default Extension="vml" ContentType="application/vnd.openxmlformats-officedocument.vmlDrawing"/>
  <Override PartName="/ppt/charts/colors20.xml" ContentType="application/vnd.ms-office.chartcolorstyle+xml"/>
  <Override PartName="/ppt/diagrams/drawing8.xml" ContentType="application/vnd.ms-office.drawingml.diagramDrawing+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drawing11.xml" ContentType="application/vnd.ms-office.drawingml.diagramDrawing+xml"/>
  <Override PartName="/ppt/charts/style6.xml" ContentType="application/vnd.ms-office.chartstyl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diagrams/data11.xml" ContentType="application/vnd.openxmlformats-officedocument.drawingml.diagramData+xml"/>
  <Override PartName="/ppt/theme/themeOverride3.xml" ContentType="application/vnd.openxmlformats-officedocument.themeOverride+xml"/>
  <Override PartName="/ppt/charts/colors4.xml" ContentType="application/vnd.ms-office.chartcolorstyle+xml"/>
  <Override PartName="/ppt/charts/style20.xml" ContentType="application/vnd.ms-office.chart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charts/chart9.xml" ContentType="application/vnd.openxmlformats-officedocument.drawingml.chart+xml"/>
  <Override PartName="/ppt/charts/chart11.xml" ContentType="application/vnd.openxmlformats-officedocument.drawingml.chart+xml"/>
  <Override PartName="/ppt/charts/colors21.xml" ContentType="application/vnd.ms-office.chartcolorstyl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charts/style7.xml" ContentType="application/vnd.ms-office.chartstyle+xml"/>
  <Override PartName="/ppt/charts/chart5.xml" ContentType="application/vnd.openxmlformats-officedocument.drawingml.chart+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charts/style3.xml" ContentType="application/vnd.ms-office.chartstyl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charts/style21.xml" ContentType="application/vnd.ms-office.chartstyle+xml"/>
  <Override PartName="/ppt/diagrams/drawing1.xml" ContentType="application/vnd.ms-office.drawingml.diagramDrawing+xml"/>
  <Override PartName="/ppt/charts/colors19.xml" ContentType="application/vnd.ms-office.chartcolorstyl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diagrams/layout8.xml" ContentType="application/vnd.openxmlformats-officedocument.drawingml.diagramLayout+xml"/>
  <Override PartName="/ppt/diagrams/data12.xml" ContentType="application/vnd.openxmlformats-officedocument.drawingml.diagramData+xml"/>
  <Override PartName="/ppt/charts/chart16.xml" ContentType="application/vnd.openxmlformats-officedocument.drawingml.chart+xml"/>
  <Override PartName="/ppt/theme/themeOverride4.xml" ContentType="application/vnd.openxmlformats-officedocument.themeOverride+xml"/>
  <Override PartName="/ppt/charts/colors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charts/chart12.xml" ContentType="application/vnd.openxmlformats-officedocument.drawingml.chart+xml"/>
  <Override PartName="/ppt/charts/colors1.xml" ContentType="application/vnd.ms-office.chartcolorstyle+xml"/>
  <Default Extension="tiff" ContentType="image/tiff"/>
  <Override PartName="/ppt/charts/chart6.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charts/style8.xml" ContentType="application/vnd.ms-office.chartstyle+xml"/>
  <Override PartName="/ppt/diagrams/drawing13.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charts/style19.xml" ContentType="application/vnd.ms-office.chartstyle+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charts/style4.xml" ContentType="application/vnd.ms-office.chartstyle+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slides/slide32.xml" ContentType="application/vnd.openxmlformats-officedocument.presentationml.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310" r:id="rId3"/>
    <p:sldId id="320" r:id="rId4"/>
    <p:sldId id="336" r:id="rId5"/>
    <p:sldId id="330" r:id="rId6"/>
    <p:sldId id="331" r:id="rId7"/>
    <p:sldId id="324" r:id="rId8"/>
    <p:sldId id="268" r:id="rId9"/>
    <p:sldId id="294" r:id="rId10"/>
    <p:sldId id="295" r:id="rId11"/>
    <p:sldId id="332" r:id="rId12"/>
    <p:sldId id="333" r:id="rId13"/>
    <p:sldId id="334" r:id="rId14"/>
    <p:sldId id="269" r:id="rId15"/>
    <p:sldId id="270" r:id="rId16"/>
    <p:sldId id="272" r:id="rId17"/>
    <p:sldId id="273" r:id="rId18"/>
    <p:sldId id="274" r:id="rId19"/>
    <p:sldId id="275" r:id="rId20"/>
    <p:sldId id="276" r:id="rId21"/>
    <p:sldId id="271"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335" r:id="rId38"/>
    <p:sldId id="277" r:id="rId39"/>
    <p:sldId id="322" r:id="rId40"/>
    <p:sldId id="326" r:id="rId41"/>
    <p:sldId id="327" r:id="rId42"/>
    <p:sldId id="328" r:id="rId43"/>
    <p:sldId id="302" r:id="rId44"/>
    <p:sldId id="303" r:id="rId45"/>
    <p:sldId id="308" r:id="rId46"/>
    <p:sldId id="309" r:id="rId47"/>
    <p:sldId id="304" r:id="rId48"/>
    <p:sldId id="305" r:id="rId49"/>
    <p:sldId id="306" r:id="rId50"/>
    <p:sldId id="307" r:id="rId51"/>
    <p:sldId id="313" r:id="rId52"/>
    <p:sldId id="314" r:id="rId53"/>
    <p:sldId id="316" r:id="rId54"/>
    <p:sldId id="317" r:id="rId55"/>
    <p:sldId id="318" r:id="rId56"/>
    <p:sldId id="293" r:id="rId57"/>
    <p:sldId id="26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dullah syafei" initials="a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737DF"/>
    <a:srgbClr val="1F4E79"/>
    <a:srgbClr val="ED7D31"/>
    <a:srgbClr val="5B9BD5"/>
    <a:srgbClr val="C00000"/>
    <a:srgbClr val="FE0D03"/>
    <a:srgbClr val="5038E9"/>
    <a:srgbClr val="FE403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328" autoAdjust="0"/>
    <p:restoredTop sz="84201" autoAdjust="0"/>
  </p:normalViewPr>
  <p:slideViewPr>
    <p:cSldViewPr snapToGrid="0">
      <p:cViewPr varScale="1">
        <p:scale>
          <a:sx n="57" d="100"/>
          <a:sy n="57" d="100"/>
        </p:scale>
        <p:origin x="-154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D:\Documents\My%20Dropbox\CIPG's%20Projects\1106%20-%20FORD%20-%20Engaging%20Media%20&amp;%20Empowering%20Society\08%20REPORTS\data_YN.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Chart%20in%20Microsoft%20PowerPoint" TargetMode="External"/></Relationships>
</file>

<file path=ppt/charts/_rels/chart11.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Chart%20in%20Microsoft%20PowerPoint" TargetMode="External"/></Relationships>
</file>

<file path=ppt/charts/_rels/chart12.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Chart%20in%20Microsoft%20PowerPoint" TargetMode="External"/></Relationships>
</file>

<file path=ppt/charts/_rels/chart13.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Chart%20in%20Microsoft%20PowerPoint"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file:///C:\WORK\INFID\Palma-Index.xlsx" TargetMode="External"/><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2" Type="http://schemas.openxmlformats.org/officeDocument/2006/relationships/oleObject" Target="file:///C:\WORK\ANDY\Tables_Graphs_Inequality-2013.xlsx" TargetMode="External"/><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Chart%20in%20Microsoft%20PowerPoint"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8.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oleObject" Target="file:///C:\Users\KEMENKEU\Downloads\lapisan%20tarif%20PPhOP.xlsx"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Macintosh%20HD:Users:prastowo:Documents:Data%20Pajak:chart%20PDB%20sektoral%201998-2008%20vs%20sektor%20informal.xls" TargetMode="External"/><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oleObject" Target="SEMOGA%20AWET:Usual%20Indicator:Final%20-%20International%20Economic%20Development%20(Bloomberg).xlsx" TargetMode="External"/></Relationships>
</file>

<file path=ppt/charts/_rels/chart20.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EMENKEU\Documents\2015\01%20Ekonomi%20dan%20Keuangan%20Internasional\Mingguan\11%20November\weoreptc.asp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server:Users:jokasim:Downloads:documents-export-2015-12-07:(Nov)%20Final%20-%20Capital%20Flow.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server:Users:jokasim:Downloads:documents-export-2015-12-07:(Nov)%20Final%20-%20Kurs.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Chart%20in%20Microsoft%20PowerPoint" TargetMode="External"/></Relationships>
</file>

<file path=ppt/charts/_rels/chart7.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Google%20Drive\D%20R%20I%20V%20E\0%20Data%20dan%20Literatur\Penerimaan%20Negara\proyeksi%20penerimaan%20-%20update%2012%20desember.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Chart%20in%20Microsoft%20PowerPoint" TargetMode="External"/></Relationships>
</file>

<file path=ppt/charts/_rels/chart9.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04592507430682E-2"/>
          <c:y val="3.6461476798158803E-2"/>
          <c:w val="0.86208075433694697"/>
          <c:h val="0.84701679531437901"/>
        </c:manualLayout>
      </c:layout>
      <c:lineChart>
        <c:grouping val="standard"/>
        <c:ser>
          <c:idx val="0"/>
          <c:order val="0"/>
          <c:tx>
            <c:strRef>
              <c:f>'Internet user'!$B$29</c:f>
              <c:strCache>
                <c:ptCount val="1"/>
                <c:pt idx="0">
                  <c:v>Internet users as % of population</c:v>
                </c:pt>
              </c:strCache>
            </c:strRef>
          </c:tx>
          <c:spPr>
            <a:ln>
              <a:solidFill>
                <a:srgbClr val="FF0000"/>
              </a:solidFill>
            </a:ln>
          </c:spPr>
          <c:marker>
            <c:symbol val="none"/>
          </c:marker>
          <c:dLbls>
            <c:spPr>
              <a:noFill/>
              <a:ln>
                <a:noFill/>
              </a:ln>
              <a:effectLst/>
            </c:spPr>
            <c:txPr>
              <a:bodyPr/>
              <a:lstStyle/>
              <a:p>
                <a:pPr>
                  <a:defRPr sz="800"/>
                </a:pPr>
                <a:endParaRPr lang="en-US"/>
              </a:p>
            </c:txPr>
            <c:dLblPos val="t"/>
            <c:showVal val="1"/>
            <c:extLst>
              <c:ext xmlns:c15="http://schemas.microsoft.com/office/drawing/2012/chart" uri="{CE6537A1-D6FC-4f65-9D91-7224C49458BB}">
                <c15:layout/>
                <c15:showLeaderLines val="0"/>
              </c:ext>
            </c:extLst>
          </c:dLbls>
          <c:cat>
            <c:strRef>
              <c:f>'Internet user'!$A$30:$A$40</c:f>
              <c:strCache>
                <c:ptCount val="11"/>
                <c:pt idx="0">
                  <c:v>2000</c:v>
                </c:pt>
                <c:pt idx="1">
                  <c:v>2001</c:v>
                </c:pt>
                <c:pt idx="2">
                  <c:v>2002</c:v>
                </c:pt>
                <c:pt idx="3">
                  <c:v>2003</c:v>
                </c:pt>
                <c:pt idx="4">
                  <c:v>2004</c:v>
                </c:pt>
                <c:pt idx="5">
                  <c:v>2005</c:v>
                </c:pt>
                <c:pt idx="6">
                  <c:v>2006</c:v>
                </c:pt>
                <c:pt idx="7">
                  <c:v>2007</c:v>
                </c:pt>
                <c:pt idx="8">
                  <c:v>2008</c:v>
                </c:pt>
                <c:pt idx="9">
                  <c:v>2009</c:v>
                </c:pt>
                <c:pt idx="10">
                  <c:v>2010</c:v>
                </c:pt>
              </c:strCache>
            </c:strRef>
          </c:cat>
          <c:val>
            <c:numRef>
              <c:f>'Internet user'!$B$30:$B$40</c:f>
              <c:numCache>
                <c:formatCode>0.0%</c:formatCode>
                <c:ptCount val="11"/>
                <c:pt idx="0">
                  <c:v>9.000000000000041E-3</c:v>
                </c:pt>
                <c:pt idx="1">
                  <c:v>1.9000000000000104E-2</c:v>
                </c:pt>
                <c:pt idx="2">
                  <c:v>2.1000000000000102E-2</c:v>
                </c:pt>
                <c:pt idx="3">
                  <c:v>2.3E-2</c:v>
                </c:pt>
                <c:pt idx="4">
                  <c:v>2.5000000000000102E-2</c:v>
                </c:pt>
                <c:pt idx="5">
                  <c:v>3.5000000000000107E-2</c:v>
                </c:pt>
                <c:pt idx="6">
                  <c:v>4.5999999999999999E-2</c:v>
                </c:pt>
                <c:pt idx="7">
                  <c:v>5.6000000000000001E-2</c:v>
                </c:pt>
                <c:pt idx="8">
                  <c:v>7.7000000000000193E-2</c:v>
                </c:pt>
                <c:pt idx="9">
                  <c:v>8.4000000000000213E-2</c:v>
                </c:pt>
                <c:pt idx="10">
                  <c:v>0.18000000000000002</c:v>
                </c:pt>
              </c:numCache>
            </c:numRef>
          </c:val>
        </c:ser>
        <c:ser>
          <c:idx val="1"/>
          <c:order val="1"/>
          <c:tx>
            <c:strRef>
              <c:f>'Internet user'!$C$29</c:f>
              <c:strCache>
                <c:ptCount val="1"/>
                <c:pt idx="0">
                  <c:v>HDI</c:v>
                </c:pt>
              </c:strCache>
            </c:strRef>
          </c:tx>
          <c:spPr>
            <a:ln>
              <a:solidFill>
                <a:schemeClr val="tx2">
                  <a:lumMod val="60000"/>
                  <a:lumOff val="40000"/>
                </a:schemeClr>
              </a:solidFill>
            </a:ln>
          </c:spPr>
          <c:marker>
            <c:symbol val="none"/>
          </c:marker>
          <c:dLbls>
            <c:dLbl>
              <c:idx val="0"/>
              <c:tx>
                <c:rich>
                  <a:bodyPr/>
                  <a:lstStyle/>
                  <a:p>
                    <a:r>
                      <a:rPr lang="en-US" sz="800"/>
                      <a:t>0</a:t>
                    </a:r>
                    <a:r>
                      <a:rPr lang="en-US"/>
                      <a:t>.543</a:t>
                    </a:r>
                  </a:p>
                </c:rich>
              </c:tx>
              <c:dLblPos val="t"/>
              <c:showVal val="1"/>
              <c:extLst>
                <c:ext xmlns:c15="http://schemas.microsoft.com/office/drawing/2012/chart" uri="{CE6537A1-D6FC-4f65-9D91-7224C49458BB}">
                  <c15:layout/>
                </c:ext>
              </c:extLst>
            </c:dLbl>
            <c:dLbl>
              <c:idx val="1"/>
              <c:tx>
                <c:rich>
                  <a:bodyPr/>
                  <a:lstStyle/>
                  <a:p>
                    <a:r>
                      <a:rPr lang="en-US" sz="800"/>
                      <a:t>0</a:t>
                    </a:r>
                    <a:r>
                      <a:rPr lang="en-US"/>
                      <a:t>.543</a:t>
                    </a:r>
                  </a:p>
                </c:rich>
              </c:tx>
              <c:dLblPos val="t"/>
              <c:showVal val="1"/>
              <c:extLst>
                <c:ext xmlns:c15="http://schemas.microsoft.com/office/drawing/2012/chart" uri="{CE6537A1-D6FC-4f65-9D91-7224C49458BB}">
                  <c15:layout/>
                </c:ext>
              </c:extLst>
            </c:dLbl>
            <c:dLbl>
              <c:idx val="2"/>
              <c:tx>
                <c:rich>
                  <a:bodyPr/>
                  <a:lstStyle/>
                  <a:p>
                    <a:r>
                      <a:rPr lang="en-US" sz="800"/>
                      <a:t>0</a:t>
                    </a:r>
                    <a:r>
                      <a:rPr lang="en-US"/>
                      <a:t>.543</a:t>
                    </a:r>
                  </a:p>
                </c:rich>
              </c:tx>
              <c:dLblPos val="t"/>
              <c:showVal val="1"/>
              <c:extLst>
                <c:ext xmlns:c15="http://schemas.microsoft.com/office/drawing/2012/chart" uri="{CE6537A1-D6FC-4f65-9D91-7224C49458BB}">
                  <c15:layout/>
                </c:ext>
              </c:extLst>
            </c:dLbl>
            <c:dLbl>
              <c:idx val="3"/>
              <c:tx>
                <c:rich>
                  <a:bodyPr/>
                  <a:lstStyle/>
                  <a:p>
                    <a:r>
                      <a:rPr lang="en-US" sz="800"/>
                      <a:t>0</a:t>
                    </a:r>
                    <a:r>
                      <a:rPr lang="en-US"/>
                      <a:t>.543</a:t>
                    </a:r>
                  </a:p>
                </c:rich>
              </c:tx>
              <c:dLblPos val="t"/>
              <c:showVal val="1"/>
              <c:extLst>
                <c:ext xmlns:c15="http://schemas.microsoft.com/office/drawing/2012/chart" uri="{CE6537A1-D6FC-4f65-9D91-7224C49458BB}">
                  <c15:layout/>
                </c:ext>
              </c:extLst>
            </c:dLbl>
            <c:dLbl>
              <c:idx val="4"/>
              <c:tx>
                <c:rich>
                  <a:bodyPr/>
                  <a:lstStyle/>
                  <a:p>
                    <a:r>
                      <a:rPr lang="en-US" sz="800"/>
                      <a:t>0</a:t>
                    </a:r>
                    <a:r>
                      <a:rPr lang="en-US"/>
                      <a:t>.543</a:t>
                    </a:r>
                  </a:p>
                </c:rich>
              </c:tx>
              <c:dLblPos val="t"/>
              <c:showVal val="1"/>
              <c:extLst>
                <c:ext xmlns:c15="http://schemas.microsoft.com/office/drawing/2012/chart" uri="{CE6537A1-D6FC-4f65-9D91-7224C49458BB}">
                  <c15:layout/>
                </c:ext>
              </c:extLst>
            </c:dLbl>
            <c:dLbl>
              <c:idx val="5"/>
              <c:tx>
                <c:rich>
                  <a:bodyPr/>
                  <a:lstStyle/>
                  <a:p>
                    <a:r>
                      <a:rPr lang="en-US" sz="800"/>
                      <a:t>0</a:t>
                    </a:r>
                    <a:r>
                      <a:rPr lang="en-US"/>
                      <a:t>.572</a:t>
                    </a:r>
                  </a:p>
                </c:rich>
              </c:tx>
              <c:dLblPos val="t"/>
              <c:showVal val="1"/>
              <c:extLst>
                <c:ext xmlns:c15="http://schemas.microsoft.com/office/drawing/2012/chart" uri="{CE6537A1-D6FC-4f65-9D91-7224C49458BB}">
                  <c15:layout/>
                </c:ext>
              </c:extLst>
            </c:dLbl>
            <c:dLbl>
              <c:idx val="6"/>
              <c:tx>
                <c:rich>
                  <a:bodyPr/>
                  <a:lstStyle/>
                  <a:p>
                    <a:r>
                      <a:rPr lang="en-US" sz="800"/>
                      <a:t>0</a:t>
                    </a:r>
                    <a:r>
                      <a:rPr lang="en-US"/>
                      <a:t>.579</a:t>
                    </a:r>
                  </a:p>
                </c:rich>
              </c:tx>
              <c:dLblPos val="t"/>
              <c:showVal val="1"/>
              <c:extLst>
                <c:ext xmlns:c15="http://schemas.microsoft.com/office/drawing/2012/chart" uri="{CE6537A1-D6FC-4f65-9D91-7224C49458BB}">
                  <c15:layout/>
                </c:ext>
              </c:extLst>
            </c:dLbl>
            <c:dLbl>
              <c:idx val="7"/>
              <c:tx>
                <c:rich>
                  <a:bodyPr/>
                  <a:lstStyle/>
                  <a:p>
                    <a:r>
                      <a:rPr lang="en-US" sz="800"/>
                      <a:t>0</a:t>
                    </a:r>
                    <a:r>
                      <a:rPr lang="en-US"/>
                      <a:t>.591</a:t>
                    </a:r>
                  </a:p>
                </c:rich>
              </c:tx>
              <c:dLblPos val="t"/>
              <c:showVal val="1"/>
              <c:extLst>
                <c:ext xmlns:c15="http://schemas.microsoft.com/office/drawing/2012/chart" uri="{CE6537A1-D6FC-4f65-9D91-7224C49458BB}">
                  <c15:layout/>
                </c:ext>
              </c:extLst>
            </c:dLbl>
            <c:dLbl>
              <c:idx val="8"/>
              <c:tx>
                <c:rich>
                  <a:bodyPr/>
                  <a:lstStyle/>
                  <a:p>
                    <a:r>
                      <a:rPr lang="en-US" sz="800"/>
                      <a:t>0</a:t>
                    </a:r>
                    <a:r>
                      <a:rPr lang="en-US"/>
                      <a:t>.598</a:t>
                    </a:r>
                  </a:p>
                </c:rich>
              </c:tx>
              <c:dLblPos val="t"/>
              <c:showVal val="1"/>
              <c:extLst>
                <c:ext xmlns:c15="http://schemas.microsoft.com/office/drawing/2012/chart" uri="{CE6537A1-D6FC-4f65-9D91-7224C49458BB}">
                  <c15:layout/>
                </c:ext>
              </c:extLst>
            </c:dLbl>
            <c:dLbl>
              <c:idx val="9"/>
              <c:tx>
                <c:rich>
                  <a:bodyPr/>
                  <a:lstStyle/>
                  <a:p>
                    <a:r>
                      <a:rPr lang="en-US" sz="800"/>
                      <a:t>0</a:t>
                    </a:r>
                    <a:r>
                      <a:rPr lang="en-US"/>
                      <a:t>.607</a:t>
                    </a:r>
                  </a:p>
                </c:rich>
              </c:tx>
              <c:dLblPos val="t"/>
              <c:showVal val="1"/>
              <c:extLst>
                <c:ext xmlns:c15="http://schemas.microsoft.com/office/drawing/2012/chart" uri="{CE6537A1-D6FC-4f65-9D91-7224C49458BB}">
                  <c15:layout/>
                </c:ext>
              </c:extLst>
            </c:dLbl>
            <c:dLbl>
              <c:idx val="10"/>
              <c:tx>
                <c:rich>
                  <a:bodyPr/>
                  <a:lstStyle/>
                  <a:p>
                    <a:r>
                      <a:rPr lang="en-US" sz="800"/>
                      <a:t>0</a:t>
                    </a:r>
                    <a:r>
                      <a:rPr lang="en-US"/>
                      <a:t>.613</a:t>
                    </a:r>
                  </a:p>
                </c:rich>
              </c:tx>
              <c:dLblPos val="t"/>
              <c:showVal val="1"/>
              <c:extLst>
                <c:ext xmlns:c15="http://schemas.microsoft.com/office/drawing/2012/chart" uri="{CE6537A1-D6FC-4f65-9D91-7224C49458BB}">
                  <c15:layout/>
                </c:ext>
              </c:extLst>
            </c:dLbl>
            <c:spPr>
              <a:noFill/>
              <a:ln>
                <a:noFill/>
              </a:ln>
              <a:effectLst/>
            </c:spPr>
            <c:txPr>
              <a:bodyPr/>
              <a:lstStyle/>
              <a:p>
                <a:pPr>
                  <a:defRPr sz="800"/>
                </a:pPr>
                <a:endParaRPr lang="en-US"/>
              </a:p>
            </c:txPr>
            <c:dLblPos val="t"/>
            <c:showVal val="1"/>
            <c:extLst>
              <c:ext xmlns:c15="http://schemas.microsoft.com/office/drawing/2012/chart" uri="{CE6537A1-D6FC-4f65-9D91-7224C49458BB}">
                <c15:showLeaderLines val="0"/>
              </c:ext>
            </c:extLst>
          </c:dLbls>
          <c:cat>
            <c:strRef>
              <c:f>'Internet user'!$A$30:$A$40</c:f>
              <c:strCache>
                <c:ptCount val="11"/>
                <c:pt idx="0">
                  <c:v>2000</c:v>
                </c:pt>
                <c:pt idx="1">
                  <c:v>2001</c:v>
                </c:pt>
                <c:pt idx="2">
                  <c:v>2002</c:v>
                </c:pt>
                <c:pt idx="3">
                  <c:v>2003</c:v>
                </c:pt>
                <c:pt idx="4">
                  <c:v>2004</c:v>
                </c:pt>
                <c:pt idx="5">
                  <c:v>2005</c:v>
                </c:pt>
                <c:pt idx="6">
                  <c:v>2006</c:v>
                </c:pt>
                <c:pt idx="7">
                  <c:v>2007</c:v>
                </c:pt>
                <c:pt idx="8">
                  <c:v>2008</c:v>
                </c:pt>
                <c:pt idx="9">
                  <c:v>2009</c:v>
                </c:pt>
                <c:pt idx="10">
                  <c:v>2010</c:v>
                </c:pt>
              </c:strCache>
            </c:strRef>
          </c:cat>
          <c:val>
            <c:numRef>
              <c:f>'Internet user'!$C$30:$C$40</c:f>
              <c:numCache>
                <c:formatCode>0.00000</c:formatCode>
                <c:ptCount val="11"/>
                <c:pt idx="0">
                  <c:v>5.4300000000000511E-3</c:v>
                </c:pt>
                <c:pt idx="1">
                  <c:v>5.4300000000000511E-3</c:v>
                </c:pt>
                <c:pt idx="2">
                  <c:v>5.4300000000000511E-3</c:v>
                </c:pt>
                <c:pt idx="3">
                  <c:v>5.4300000000000511E-3</c:v>
                </c:pt>
                <c:pt idx="4">
                  <c:v>5.4300000000000511E-3</c:v>
                </c:pt>
                <c:pt idx="5">
                  <c:v>5.7200000000000107E-3</c:v>
                </c:pt>
                <c:pt idx="6">
                  <c:v>5.7900000000000312E-3</c:v>
                </c:pt>
                <c:pt idx="7">
                  <c:v>5.9100000000000315E-3</c:v>
                </c:pt>
                <c:pt idx="8">
                  <c:v>5.9800000000000417E-3</c:v>
                </c:pt>
                <c:pt idx="9">
                  <c:v>6.0700000000000415E-3</c:v>
                </c:pt>
                <c:pt idx="10">
                  <c:v>6.1300000000000217E-3</c:v>
                </c:pt>
              </c:numCache>
            </c:numRef>
          </c:val>
        </c:ser>
        <c:dLbls/>
        <c:marker val="1"/>
        <c:axId val="98414976"/>
        <c:axId val="98417280"/>
      </c:lineChart>
      <c:catAx>
        <c:axId val="98414976"/>
        <c:scaling>
          <c:orientation val="minMax"/>
        </c:scaling>
        <c:axPos val="b"/>
        <c:numFmt formatCode="General" sourceLinked="1"/>
        <c:tickLblPos val="nextTo"/>
        <c:spPr>
          <a:ln>
            <a:solidFill>
              <a:schemeClr val="tx1"/>
            </a:solidFill>
          </a:ln>
        </c:spPr>
        <c:crossAx val="98417280"/>
        <c:crosses val="autoZero"/>
        <c:auto val="1"/>
        <c:lblAlgn val="ctr"/>
        <c:lblOffset val="100"/>
      </c:catAx>
      <c:valAx>
        <c:axId val="98417280"/>
        <c:scaling>
          <c:orientation val="minMax"/>
        </c:scaling>
        <c:axPos val="l"/>
        <c:majorGridlines>
          <c:spPr>
            <a:ln>
              <a:solidFill>
                <a:schemeClr val="bg1"/>
              </a:solidFill>
            </a:ln>
          </c:spPr>
        </c:majorGridlines>
        <c:numFmt formatCode="0.0%" sourceLinked="1"/>
        <c:tickLblPos val="nextTo"/>
        <c:spPr>
          <a:ln>
            <a:solidFill>
              <a:schemeClr val="tx1"/>
            </a:solidFill>
          </a:ln>
        </c:spPr>
        <c:crossAx val="98414976"/>
        <c:crosses val="autoZero"/>
        <c:crossBetween val="between"/>
      </c:valAx>
    </c:plotArea>
    <c:legend>
      <c:legendPos val="r"/>
      <c:layout>
        <c:manualLayout>
          <c:xMode val="edge"/>
          <c:yMode val="edge"/>
          <c:x val="0.31881145586852605"/>
          <c:y val="0.16776411569243702"/>
          <c:w val="0.21938888369004803"/>
          <c:h val="0.29008753216192801"/>
        </c:manualLayout>
      </c:layout>
      <c:overlay val="1"/>
    </c:legend>
    <c:plotVisOnly val="1"/>
    <c:dispBlanksAs val="gap"/>
  </c:chart>
  <c:spPr>
    <a:ln>
      <a:noFill/>
    </a:ln>
  </c:sp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'[Chart in Microsoft PowerPoint]Sheet4'!$F$15</c:f>
              <c:strCache>
                <c:ptCount val="1"/>
                <c:pt idx="0">
                  <c:v>PPh Non Migas</c:v>
                </c:pt>
              </c:strCache>
            </c:strRef>
          </c:tx>
          <c:spPr>
            <a:solidFill>
              <a:schemeClr val="accent1"/>
            </a:solidFill>
            <a:ln>
              <a:noFill/>
            </a:ln>
            <a:effectLst/>
          </c:spPr>
          <c:dPt>
            <c:idx val="1"/>
            <c:spPr>
              <a:solidFill>
                <a:schemeClr val="accent2"/>
              </a:solidFill>
              <a:ln>
                <a:noFill/>
              </a:ln>
              <a:effectLst/>
            </c:spPr>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 in Microsoft PowerPoint]Sheet4'!$G$14:$H$14</c:f>
              <c:numCache>
                <c:formatCode>General</c:formatCode>
                <c:ptCount val="2"/>
                <c:pt idx="0">
                  <c:v>2015</c:v>
                </c:pt>
                <c:pt idx="1">
                  <c:v>2016</c:v>
                </c:pt>
              </c:numCache>
            </c:numRef>
          </c:cat>
          <c:val>
            <c:numRef>
              <c:f>'[Chart in Microsoft PowerPoint]Sheet4'!$G$15:$H$15</c:f>
              <c:numCache>
                <c:formatCode>#,##0</c:formatCode>
                <c:ptCount val="2"/>
                <c:pt idx="0">
                  <c:v>630</c:v>
                </c:pt>
                <c:pt idx="1">
                  <c:v>716</c:v>
                </c:pt>
              </c:numCache>
            </c:numRef>
          </c:val>
        </c:ser>
        <c:dLbls>
          <c:showVal val="1"/>
        </c:dLbls>
        <c:gapWidth val="219"/>
        <c:overlap val="-27"/>
        <c:axId val="211439616"/>
        <c:axId val="211529088"/>
      </c:barChart>
      <c:catAx>
        <c:axId val="2114396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529088"/>
        <c:crosses val="autoZero"/>
        <c:auto val="1"/>
        <c:lblAlgn val="ctr"/>
        <c:lblOffset val="100"/>
      </c:catAx>
      <c:valAx>
        <c:axId val="2115290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tickLblPos val="nextTo"/>
        <c:crossAx val="211439616"/>
        <c:crosses val="autoZero"/>
        <c:crossBetween val="between"/>
      </c:valAx>
      <c:spPr>
        <a:noFill/>
        <a:ln>
          <a:noFill/>
        </a:ln>
        <a:effectLst/>
      </c:spPr>
    </c:plotArea>
    <c:plotVisOnly val="1"/>
    <c:dispBlanksAs val="gap"/>
  </c:chart>
  <c:spPr>
    <a:noFill/>
    <a:ln>
      <a:noFill/>
    </a:ln>
    <a:effectLst/>
  </c:spPr>
  <c:txPr>
    <a:bodyPr/>
    <a:lstStyle/>
    <a:p>
      <a:pPr>
        <a:defRPr sz="12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'[Chart in Microsoft PowerPoint]Sheet4'!$F$17</c:f>
              <c:strCache>
                <c:ptCount val="1"/>
                <c:pt idx="0">
                  <c:v>PPN dan PPnBM</c:v>
                </c:pt>
              </c:strCache>
            </c:strRef>
          </c:tx>
          <c:spPr>
            <a:solidFill>
              <a:schemeClr val="accent1"/>
            </a:solidFill>
            <a:ln>
              <a:noFill/>
            </a:ln>
            <a:effectLst/>
          </c:spPr>
          <c:dPt>
            <c:idx val="1"/>
            <c:spPr>
              <a:solidFill>
                <a:schemeClr val="accent2"/>
              </a:solidFill>
              <a:ln>
                <a:noFill/>
              </a:ln>
              <a:effectLst/>
            </c:spPr>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 in Microsoft PowerPoint]Sheet4'!$G$16:$H$16</c:f>
              <c:numCache>
                <c:formatCode>General</c:formatCode>
                <c:ptCount val="2"/>
                <c:pt idx="0">
                  <c:v>2015</c:v>
                </c:pt>
                <c:pt idx="1">
                  <c:v>2016</c:v>
                </c:pt>
              </c:numCache>
            </c:numRef>
          </c:cat>
          <c:val>
            <c:numRef>
              <c:f>'[Chart in Microsoft PowerPoint]Sheet4'!$G$17:$H$17</c:f>
              <c:numCache>
                <c:formatCode>#,##0</c:formatCode>
                <c:ptCount val="2"/>
                <c:pt idx="0">
                  <c:v>577</c:v>
                </c:pt>
                <c:pt idx="1">
                  <c:v>572</c:v>
                </c:pt>
              </c:numCache>
            </c:numRef>
          </c:val>
        </c:ser>
        <c:dLbls>
          <c:showVal val="1"/>
        </c:dLbls>
        <c:gapWidth val="219"/>
        <c:overlap val="-27"/>
        <c:axId val="213287296"/>
        <c:axId val="213288832"/>
      </c:barChart>
      <c:catAx>
        <c:axId val="2132872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288832"/>
        <c:crosses val="autoZero"/>
        <c:auto val="1"/>
        <c:lblAlgn val="ctr"/>
        <c:lblOffset val="100"/>
      </c:catAx>
      <c:valAx>
        <c:axId val="21328883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tickLblPos val="nextTo"/>
        <c:crossAx val="213287296"/>
        <c:crosses val="autoZero"/>
        <c:crossBetween val="between"/>
      </c:valAx>
      <c:spPr>
        <a:noFill/>
        <a:ln>
          <a:noFill/>
        </a:ln>
        <a:effectLst/>
      </c:spPr>
    </c:plotArea>
    <c:plotVisOnly val="1"/>
    <c:dispBlanksAs val="gap"/>
  </c:chart>
  <c:spPr>
    <a:noFill/>
    <a:ln>
      <a:noFill/>
    </a:ln>
    <a:effectLst/>
  </c:spPr>
  <c:txPr>
    <a:bodyPr/>
    <a:lstStyle/>
    <a:p>
      <a:pPr>
        <a:defRPr sz="12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'[Chart in Microsoft PowerPoint]Sheet4'!$F$19</c:f>
              <c:strCache>
                <c:ptCount val="1"/>
                <c:pt idx="0">
                  <c:v>PBB</c:v>
                </c:pt>
              </c:strCache>
            </c:strRef>
          </c:tx>
          <c:spPr>
            <a:solidFill>
              <a:schemeClr val="accent1"/>
            </a:solidFill>
            <a:ln>
              <a:noFill/>
            </a:ln>
            <a:effectLst/>
          </c:spPr>
          <c:dPt>
            <c:idx val="1"/>
            <c:spPr>
              <a:solidFill>
                <a:schemeClr val="accent2"/>
              </a:solidFill>
              <a:ln>
                <a:noFill/>
              </a:ln>
              <a:effectLst/>
            </c:spPr>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 in Microsoft PowerPoint]Sheet4'!$G$18:$H$18</c:f>
              <c:numCache>
                <c:formatCode>General</c:formatCode>
                <c:ptCount val="2"/>
                <c:pt idx="0">
                  <c:v>2015</c:v>
                </c:pt>
                <c:pt idx="1">
                  <c:v>2016</c:v>
                </c:pt>
              </c:numCache>
            </c:numRef>
          </c:cat>
          <c:val>
            <c:numRef>
              <c:f>'[Chart in Microsoft PowerPoint]Sheet4'!$G$19:$H$19</c:f>
              <c:numCache>
                <c:formatCode>#,##0</c:formatCode>
                <c:ptCount val="2"/>
                <c:pt idx="0">
                  <c:v>27</c:v>
                </c:pt>
                <c:pt idx="1">
                  <c:v>19</c:v>
                </c:pt>
              </c:numCache>
            </c:numRef>
          </c:val>
        </c:ser>
        <c:dLbls>
          <c:showVal val="1"/>
        </c:dLbls>
        <c:gapWidth val="219"/>
        <c:overlap val="-27"/>
        <c:axId val="215456768"/>
        <c:axId val="215626880"/>
      </c:barChart>
      <c:catAx>
        <c:axId val="2154567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5626880"/>
        <c:crosses val="autoZero"/>
        <c:auto val="1"/>
        <c:lblAlgn val="ctr"/>
        <c:lblOffset val="100"/>
      </c:catAx>
      <c:valAx>
        <c:axId val="21562688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tickLblPos val="nextTo"/>
        <c:crossAx val="215456768"/>
        <c:crosses val="autoZero"/>
        <c:crossBetween val="between"/>
      </c:valAx>
      <c:spPr>
        <a:noFill/>
        <a:ln>
          <a:noFill/>
        </a:ln>
        <a:effectLst/>
      </c:spPr>
    </c:plotArea>
    <c:plotVisOnly val="1"/>
    <c:dispBlanksAs val="gap"/>
  </c:chart>
  <c:spPr>
    <a:noFill/>
    <a:ln>
      <a:noFill/>
    </a:ln>
    <a:effectLst/>
  </c:spPr>
  <c:txPr>
    <a:bodyPr/>
    <a:lstStyle/>
    <a:p>
      <a:pPr>
        <a:defRPr sz="12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'[Chart in Microsoft PowerPoint]Sheet4'!$F$21</c:f>
              <c:strCache>
                <c:ptCount val="1"/>
                <c:pt idx="0">
                  <c:v>Pajak Lainnya</c:v>
                </c:pt>
              </c:strCache>
            </c:strRef>
          </c:tx>
          <c:spPr>
            <a:solidFill>
              <a:schemeClr val="accent1"/>
            </a:solidFill>
            <a:ln>
              <a:noFill/>
            </a:ln>
            <a:effectLst/>
          </c:spPr>
          <c:dPt>
            <c:idx val="1"/>
            <c:spPr>
              <a:solidFill>
                <a:schemeClr val="accent2"/>
              </a:solidFill>
              <a:ln>
                <a:noFill/>
              </a:ln>
              <a:effectLst/>
            </c:spPr>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 in Microsoft PowerPoint]Sheet4'!$G$20:$H$20</c:f>
              <c:numCache>
                <c:formatCode>General</c:formatCode>
                <c:ptCount val="2"/>
                <c:pt idx="0">
                  <c:v>2015</c:v>
                </c:pt>
                <c:pt idx="1">
                  <c:v>2016</c:v>
                </c:pt>
              </c:numCache>
            </c:numRef>
          </c:cat>
          <c:val>
            <c:numRef>
              <c:f>'[Chart in Microsoft PowerPoint]Sheet4'!$G$21:$H$21</c:f>
              <c:numCache>
                <c:formatCode>#,##0</c:formatCode>
                <c:ptCount val="2"/>
                <c:pt idx="0">
                  <c:v>12</c:v>
                </c:pt>
                <c:pt idx="1">
                  <c:v>12</c:v>
                </c:pt>
              </c:numCache>
            </c:numRef>
          </c:val>
        </c:ser>
        <c:dLbls>
          <c:showVal val="1"/>
        </c:dLbls>
        <c:gapWidth val="219"/>
        <c:overlap val="-27"/>
        <c:axId val="215822720"/>
        <c:axId val="215824256"/>
      </c:barChart>
      <c:catAx>
        <c:axId val="2158227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5824256"/>
        <c:crosses val="autoZero"/>
        <c:auto val="1"/>
        <c:lblAlgn val="ctr"/>
        <c:lblOffset val="100"/>
      </c:catAx>
      <c:valAx>
        <c:axId val="21582425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tickLblPos val="nextTo"/>
        <c:crossAx val="215822720"/>
        <c:crosses val="autoZero"/>
        <c:crossBetween val="between"/>
      </c:valAx>
      <c:spPr>
        <a:noFill/>
        <a:ln>
          <a:noFill/>
        </a:ln>
        <a:effectLst/>
      </c:spPr>
    </c:plotArea>
    <c:plotVisOnly val="1"/>
    <c:dispBlanksAs val="gap"/>
  </c:chart>
  <c:spPr>
    <a:noFill/>
    <a:ln>
      <a:noFill/>
    </a:ln>
    <a:effectLst/>
  </c:spPr>
  <c:txPr>
    <a:bodyPr/>
    <a:lstStyle/>
    <a:p>
      <a:pPr>
        <a:defRPr sz="12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en-US"/>
              <a:t>Palma Index</a:t>
            </a:r>
          </a:p>
        </c:rich>
      </c:tx>
    </c:title>
    <c:plotArea>
      <c:layout/>
      <c:lineChart>
        <c:grouping val="standard"/>
        <c:ser>
          <c:idx val="0"/>
          <c:order val="0"/>
          <c:tx>
            <c:strRef>
              <c:f>Sheet1!$C$2</c:f>
              <c:strCache>
                <c:ptCount val="1"/>
                <c:pt idx="0">
                  <c:v>Palma Index (All)</c:v>
                </c:pt>
              </c:strCache>
            </c:strRef>
          </c:tx>
          <c:marker>
            <c:symbol val="none"/>
          </c:marker>
          <c:cat>
            <c:numRef>
              <c:f>Sheet1!$B$3:$B$23</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Sheet1!$C$3:$C$23</c:f>
              <c:numCache>
                <c:formatCode>General</c:formatCode>
                <c:ptCount val="21"/>
                <c:pt idx="0">
                  <c:v>1.6439385</c:v>
                </c:pt>
                <c:pt idx="1">
                  <c:v>1.4119773999999945</c:v>
                </c:pt>
                <c:pt idx="2">
                  <c:v>1.3947415999999999</c:v>
                </c:pt>
                <c:pt idx="3">
                  <c:v>1.6627460000000001</c:v>
                </c:pt>
                <c:pt idx="4">
                  <c:v>1.4849919999999956</c:v>
                </c:pt>
                <c:pt idx="5">
                  <c:v>1.4192544999999956</c:v>
                </c:pt>
                <c:pt idx="6">
                  <c:v>1.3671605999999998</c:v>
                </c:pt>
                <c:pt idx="7">
                  <c:v>1.2476230999999935</c:v>
                </c:pt>
                <c:pt idx="8">
                  <c:v>1.2970199999999998</c:v>
                </c:pt>
                <c:pt idx="9">
                  <c:v>1.4717454999999968</c:v>
                </c:pt>
                <c:pt idx="10">
                  <c:v>1.3079635999999957</c:v>
                </c:pt>
                <c:pt idx="11">
                  <c:v>1.3684231999999998</c:v>
                </c:pt>
                <c:pt idx="12">
                  <c:v>1.7808479000000013</c:v>
                </c:pt>
                <c:pt idx="13">
                  <c:v>1.4809458</c:v>
                </c:pt>
                <c:pt idx="14">
                  <c:v>1.6340541000000033</c:v>
                </c:pt>
                <c:pt idx="15">
                  <c:v>1.5991426</c:v>
                </c:pt>
                <c:pt idx="16">
                  <c:v>1.5995762999999956</c:v>
                </c:pt>
                <c:pt idx="17">
                  <c:v>1.6899419</c:v>
                </c:pt>
                <c:pt idx="18">
                  <c:v>2.0022289999999967</c:v>
                </c:pt>
                <c:pt idx="19">
                  <c:v>2.0717733999999997</c:v>
                </c:pt>
                <c:pt idx="20">
                  <c:v>2.0844008999999999</c:v>
                </c:pt>
              </c:numCache>
            </c:numRef>
          </c:val>
        </c:ser>
        <c:ser>
          <c:idx val="1"/>
          <c:order val="1"/>
          <c:tx>
            <c:strRef>
              <c:f>Sheet1!$D$2</c:f>
              <c:strCache>
                <c:ptCount val="1"/>
                <c:pt idx="0">
                  <c:v>Palma Index (Urban)</c:v>
                </c:pt>
              </c:strCache>
            </c:strRef>
          </c:tx>
          <c:marker>
            <c:symbol val="none"/>
          </c:marker>
          <c:cat>
            <c:numRef>
              <c:f>Sheet1!$B$3:$B$23</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Sheet1!$D$3:$D$23</c:f>
              <c:numCache>
                <c:formatCode>General</c:formatCode>
                <c:ptCount val="21"/>
                <c:pt idx="0">
                  <c:v>1.5815675999999999</c:v>
                </c:pt>
                <c:pt idx="1">
                  <c:v>1.4494416999999926</c:v>
                </c:pt>
                <c:pt idx="2">
                  <c:v>1.4439389999999956</c:v>
                </c:pt>
                <c:pt idx="3">
                  <c:v>1.7591782999999968</c:v>
                </c:pt>
                <c:pt idx="4">
                  <c:v>1.6101677999999999</c:v>
                </c:pt>
                <c:pt idx="5">
                  <c:v>1.4914795999999957</c:v>
                </c:pt>
                <c:pt idx="6">
                  <c:v>1.5148936999999936</c:v>
                </c:pt>
                <c:pt idx="7">
                  <c:v>1.3440038000000001</c:v>
                </c:pt>
                <c:pt idx="8">
                  <c:v>1.3627627</c:v>
                </c:pt>
                <c:pt idx="9">
                  <c:v>1.5377346999999926</c:v>
                </c:pt>
                <c:pt idx="10">
                  <c:v>1.3776359</c:v>
                </c:pt>
                <c:pt idx="11">
                  <c:v>1.4159882999999935</c:v>
                </c:pt>
                <c:pt idx="12">
                  <c:v>1.8915751999999999</c:v>
                </c:pt>
                <c:pt idx="13">
                  <c:v>1.5135035999999968</c:v>
                </c:pt>
                <c:pt idx="14">
                  <c:v>1.5900846</c:v>
                </c:pt>
                <c:pt idx="15">
                  <c:v>1.5926179000000042</c:v>
                </c:pt>
                <c:pt idx="16">
                  <c:v>1.6694704</c:v>
                </c:pt>
                <c:pt idx="17">
                  <c:v>1.7084591999999998</c:v>
                </c:pt>
                <c:pt idx="18">
                  <c:v>2.0968388999999967</c:v>
                </c:pt>
                <c:pt idx="19">
                  <c:v>2.2184237000000002</c:v>
                </c:pt>
                <c:pt idx="20">
                  <c:v>2.2533989999999999</c:v>
                </c:pt>
              </c:numCache>
            </c:numRef>
          </c:val>
        </c:ser>
        <c:ser>
          <c:idx val="2"/>
          <c:order val="2"/>
          <c:tx>
            <c:strRef>
              <c:f>Sheet1!$E$2</c:f>
              <c:strCache>
                <c:ptCount val="1"/>
                <c:pt idx="0">
                  <c:v>Palma Index (Rural)</c:v>
                </c:pt>
              </c:strCache>
            </c:strRef>
          </c:tx>
          <c:marker>
            <c:symbol val="none"/>
          </c:marker>
          <c:cat>
            <c:numRef>
              <c:f>Sheet1!$B$3:$B$23</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Sheet1!$E$3:$E$23</c:f>
              <c:numCache>
                <c:formatCode>General</c:formatCode>
                <c:ptCount val="21"/>
                <c:pt idx="0">
                  <c:v>1.0552243999999935</c:v>
                </c:pt>
                <c:pt idx="1">
                  <c:v>0.97597511000000214</c:v>
                </c:pt>
                <c:pt idx="2">
                  <c:v>0.94490403999999995</c:v>
                </c:pt>
                <c:pt idx="3">
                  <c:v>1.0482639</c:v>
                </c:pt>
                <c:pt idx="4">
                  <c:v>0.95085978000000004</c:v>
                </c:pt>
                <c:pt idx="5">
                  <c:v>0.94339399000000002</c:v>
                </c:pt>
                <c:pt idx="6">
                  <c:v>0.90187013000000005</c:v>
                </c:pt>
                <c:pt idx="7">
                  <c:v>0.87669194000000206</c:v>
                </c:pt>
                <c:pt idx="8">
                  <c:v>0.87558694999999787</c:v>
                </c:pt>
                <c:pt idx="9">
                  <c:v>0.91846846999999787</c:v>
                </c:pt>
                <c:pt idx="10">
                  <c:v>0.90019013000000003</c:v>
                </c:pt>
                <c:pt idx="11">
                  <c:v>0.92409741000000212</c:v>
                </c:pt>
                <c:pt idx="12">
                  <c:v>1.091283</c:v>
                </c:pt>
                <c:pt idx="13">
                  <c:v>0.98593403999999996</c:v>
                </c:pt>
                <c:pt idx="14">
                  <c:v>1.1483273000000001</c:v>
                </c:pt>
                <c:pt idx="15">
                  <c:v>1.1500876000000042</c:v>
                </c:pt>
                <c:pt idx="16">
                  <c:v>1.1227408000000001</c:v>
                </c:pt>
                <c:pt idx="17">
                  <c:v>1.2169716999999936</c:v>
                </c:pt>
                <c:pt idx="18">
                  <c:v>1.4044041999999957</c:v>
                </c:pt>
                <c:pt idx="19">
                  <c:v>1.3432389999999998</c:v>
                </c:pt>
                <c:pt idx="20">
                  <c:v>1.2889771000000001</c:v>
                </c:pt>
              </c:numCache>
            </c:numRef>
          </c:val>
        </c:ser>
        <c:dLbls/>
        <c:marker val="1"/>
        <c:axId val="104429824"/>
        <c:axId val="115814400"/>
      </c:lineChart>
      <c:catAx>
        <c:axId val="104429824"/>
        <c:scaling>
          <c:orientation val="minMax"/>
        </c:scaling>
        <c:axPos val="b"/>
        <c:numFmt formatCode="General" sourceLinked="1"/>
        <c:tickLblPos val="nextTo"/>
        <c:crossAx val="115814400"/>
        <c:crosses val="autoZero"/>
        <c:auto val="1"/>
        <c:lblAlgn val="ctr"/>
        <c:lblOffset val="100"/>
      </c:catAx>
      <c:valAx>
        <c:axId val="115814400"/>
        <c:scaling>
          <c:orientation val="minMax"/>
          <c:min val="0.75000000000000011"/>
        </c:scaling>
        <c:axPos val="l"/>
        <c:majorGridlines/>
        <c:numFmt formatCode="General" sourceLinked="1"/>
        <c:tickLblPos val="nextTo"/>
        <c:crossAx val="104429824"/>
        <c:crosses val="autoZero"/>
        <c:crossBetween val="between"/>
      </c:valAx>
    </c:plotArea>
    <c:legend>
      <c:legendPos val="b"/>
    </c:legend>
    <c:plotVisOnly val="1"/>
    <c:dispBlanksAs val="gap"/>
  </c:chart>
  <c:txPr>
    <a:bodyPr/>
    <a:lstStyle/>
    <a:p>
      <a:pPr>
        <a:defRPr sz="1200"/>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en-US" dirty="0" err="1" smtClean="0"/>
              <a:t>Decile</a:t>
            </a:r>
            <a:r>
              <a:rPr lang="en-US" baseline="0" dirty="0" smtClean="0"/>
              <a:t> Dispersion Ratio</a:t>
            </a:r>
            <a:endParaRPr lang="en-US" dirty="0"/>
          </a:p>
        </c:rich>
      </c:tx>
    </c:title>
    <c:plotArea>
      <c:layout/>
      <c:lineChart>
        <c:grouping val="standard"/>
        <c:ser>
          <c:idx val="0"/>
          <c:order val="0"/>
          <c:tx>
            <c:strRef>
              <c:f>DECILE10TO1!$A$3</c:f>
              <c:strCache>
                <c:ptCount val="1"/>
                <c:pt idx="0">
                  <c:v>All Indonesia</c:v>
                </c:pt>
              </c:strCache>
            </c:strRef>
          </c:tx>
          <c:marker>
            <c:symbol val="none"/>
          </c:marker>
          <c:cat>
            <c:numRef>
              <c:f>DECILE10TO1!$B$2:$V$2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DECILE10TO1!$B$3:$V$3</c:f>
              <c:numCache>
                <c:formatCode>0.000</c:formatCode>
                <c:ptCount val="21"/>
                <c:pt idx="0" formatCode="0.00">
                  <c:v>9.6130070000000014</c:v>
                </c:pt>
                <c:pt idx="1">
                  <c:v>7.9686859999999946</c:v>
                </c:pt>
                <c:pt idx="2" formatCode="0.00">
                  <c:v>7.880382</c:v>
                </c:pt>
                <c:pt idx="3" formatCode="0.00">
                  <c:v>9.5203039999999994</c:v>
                </c:pt>
                <c:pt idx="4" formatCode="0.00">
                  <c:v>8.3450940000000049</c:v>
                </c:pt>
                <c:pt idx="5" formatCode="0.00">
                  <c:v>8.0055750000000003</c:v>
                </c:pt>
                <c:pt idx="6" formatCode="0.00">
                  <c:v>7.7451999999999996</c:v>
                </c:pt>
                <c:pt idx="7" formatCode="0.00">
                  <c:v>7.0047849999999787</c:v>
                </c:pt>
                <c:pt idx="8" formatCode="0.00">
                  <c:v>7.2181579999999945</c:v>
                </c:pt>
                <c:pt idx="9" formatCode="0.00">
                  <c:v>8.2468990000000009</c:v>
                </c:pt>
                <c:pt idx="10" formatCode="0.00">
                  <c:v>7.3702569999999996</c:v>
                </c:pt>
                <c:pt idx="11" formatCode="0.00">
                  <c:v>7.8192360000000001</c:v>
                </c:pt>
                <c:pt idx="12" formatCode="0.00">
                  <c:v>10.44478</c:v>
                </c:pt>
                <c:pt idx="13" formatCode="0.00">
                  <c:v>8.4148040000000002</c:v>
                </c:pt>
                <c:pt idx="14" formatCode="0.00">
                  <c:v>9.6456679999999988</c:v>
                </c:pt>
                <c:pt idx="15" formatCode="0.00">
                  <c:v>9.2792950000000012</c:v>
                </c:pt>
                <c:pt idx="16" formatCode="0.00">
                  <c:v>9.2341049999999978</c:v>
                </c:pt>
                <c:pt idx="17" formatCode="0.00">
                  <c:v>9.922894000000003</c:v>
                </c:pt>
                <c:pt idx="18" formatCode="0.00">
                  <c:v>11.757760000000001</c:v>
                </c:pt>
                <c:pt idx="19" formatCode="0.00">
                  <c:v>12.02356</c:v>
                </c:pt>
                <c:pt idx="20" formatCode="0.00">
                  <c:v>11.98733</c:v>
                </c:pt>
              </c:numCache>
            </c:numRef>
          </c:val>
        </c:ser>
        <c:ser>
          <c:idx val="1"/>
          <c:order val="1"/>
          <c:tx>
            <c:strRef>
              <c:f>DECILE10TO1!$A$4</c:f>
              <c:strCache>
                <c:ptCount val="1"/>
                <c:pt idx="0">
                  <c:v>Urban </c:v>
                </c:pt>
              </c:strCache>
            </c:strRef>
          </c:tx>
          <c:marker>
            <c:symbol val="none"/>
          </c:marker>
          <c:cat>
            <c:numRef>
              <c:f>DECILE10TO1!$B$2:$V$2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DECILE10TO1!$B$4:$V$4</c:f>
              <c:numCache>
                <c:formatCode>0.000</c:formatCode>
                <c:ptCount val="21"/>
                <c:pt idx="0" formatCode="0.00">
                  <c:v>9.5456440000000029</c:v>
                </c:pt>
                <c:pt idx="1">
                  <c:v>8.5301009999999984</c:v>
                </c:pt>
                <c:pt idx="2" formatCode="0.00">
                  <c:v>8.439661000000001</c:v>
                </c:pt>
                <c:pt idx="3" formatCode="0.00">
                  <c:v>10.65387</c:v>
                </c:pt>
                <c:pt idx="4" formatCode="0.00">
                  <c:v>9.4494400000000027</c:v>
                </c:pt>
                <c:pt idx="5" formatCode="0.00">
                  <c:v>8.7897160000000003</c:v>
                </c:pt>
                <c:pt idx="6" formatCode="0.00">
                  <c:v>8.7646920000000001</c:v>
                </c:pt>
                <c:pt idx="7" formatCode="0.00">
                  <c:v>7.7581329999999946</c:v>
                </c:pt>
                <c:pt idx="8" formatCode="0.00">
                  <c:v>7.7835570000000001</c:v>
                </c:pt>
                <c:pt idx="9" formatCode="0.00">
                  <c:v>9.0116420000000002</c:v>
                </c:pt>
                <c:pt idx="10" formatCode="0.00">
                  <c:v>8.0185649999999988</c:v>
                </c:pt>
                <c:pt idx="11" formatCode="0.00">
                  <c:v>8.3192390000000049</c:v>
                </c:pt>
                <c:pt idx="12" formatCode="0.00">
                  <c:v>11.485040000000001</c:v>
                </c:pt>
                <c:pt idx="13" formatCode="0.00">
                  <c:v>8.9289009999999962</c:v>
                </c:pt>
                <c:pt idx="14" formatCode="0.00">
                  <c:v>9.5795080000000006</c:v>
                </c:pt>
                <c:pt idx="15" formatCode="0.00">
                  <c:v>9.6396890000000006</c:v>
                </c:pt>
                <c:pt idx="16" formatCode="0.00">
                  <c:v>10.11373</c:v>
                </c:pt>
                <c:pt idx="17" formatCode="0.00">
                  <c:v>10.34207</c:v>
                </c:pt>
                <c:pt idx="18" formatCode="0.00">
                  <c:v>12.72655</c:v>
                </c:pt>
                <c:pt idx="19" formatCode="0.00">
                  <c:v>13.408349999999999</c:v>
                </c:pt>
                <c:pt idx="20" formatCode="0.00">
                  <c:v>13.5501</c:v>
                </c:pt>
              </c:numCache>
            </c:numRef>
          </c:val>
        </c:ser>
        <c:ser>
          <c:idx val="2"/>
          <c:order val="2"/>
          <c:tx>
            <c:strRef>
              <c:f>DECILE10TO1!$A$5</c:f>
              <c:strCache>
                <c:ptCount val="1"/>
                <c:pt idx="0">
                  <c:v>Rural</c:v>
                </c:pt>
              </c:strCache>
            </c:strRef>
          </c:tx>
          <c:marker>
            <c:symbol val="none"/>
          </c:marker>
          <c:cat>
            <c:numRef>
              <c:f>DECILE10TO1!$B$2:$V$2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DECILE10TO1!$B$5:$V$5</c:f>
              <c:numCache>
                <c:formatCode>0.000</c:formatCode>
                <c:ptCount val="21"/>
                <c:pt idx="0" formatCode="0.00">
                  <c:v>5.8835339999999956</c:v>
                </c:pt>
                <c:pt idx="1">
                  <c:v>5.3485930000000002</c:v>
                </c:pt>
                <c:pt idx="2" formatCode="0.00">
                  <c:v>5.1937290000000003</c:v>
                </c:pt>
                <c:pt idx="3" formatCode="0.00">
                  <c:v>5.8156400000000001</c:v>
                </c:pt>
                <c:pt idx="4" formatCode="0.00">
                  <c:v>5.1844819999999787</c:v>
                </c:pt>
                <c:pt idx="5" formatCode="0.00">
                  <c:v>5.1653329999999835</c:v>
                </c:pt>
                <c:pt idx="6" formatCode="0.00">
                  <c:v>5.0145259999999787</c:v>
                </c:pt>
                <c:pt idx="7" formatCode="0.00">
                  <c:v>4.8124179999999788</c:v>
                </c:pt>
                <c:pt idx="8" formatCode="0.00">
                  <c:v>4.7358609999999999</c:v>
                </c:pt>
                <c:pt idx="9" formatCode="0.00">
                  <c:v>4.9628239999999986</c:v>
                </c:pt>
                <c:pt idx="10" formatCode="0.00">
                  <c:v>4.9398860000000004</c:v>
                </c:pt>
                <c:pt idx="11" formatCode="0.00">
                  <c:v>5.1263059999999827</c:v>
                </c:pt>
                <c:pt idx="12" formatCode="0.00">
                  <c:v>6.1768109999999927</c:v>
                </c:pt>
                <c:pt idx="13" formatCode="0.00">
                  <c:v>5.412795</c:v>
                </c:pt>
                <c:pt idx="14" formatCode="0.00">
                  <c:v>6.4375640000000001</c:v>
                </c:pt>
                <c:pt idx="15" formatCode="0.00">
                  <c:v>6.4099700000000004</c:v>
                </c:pt>
                <c:pt idx="16" formatCode="0.00">
                  <c:v>6.258254</c:v>
                </c:pt>
                <c:pt idx="17" formatCode="0.00">
                  <c:v>6.8064080000000002</c:v>
                </c:pt>
                <c:pt idx="18" formatCode="0.00">
                  <c:v>7.8684949999999816</c:v>
                </c:pt>
                <c:pt idx="19" formatCode="0.00">
                  <c:v>7.4148630000000004</c:v>
                </c:pt>
                <c:pt idx="20" formatCode="0.00">
                  <c:v>7.1214829999999827</c:v>
                </c:pt>
              </c:numCache>
            </c:numRef>
          </c:val>
        </c:ser>
        <c:ser>
          <c:idx val="3"/>
          <c:order val="3"/>
          <c:tx>
            <c:strRef>
              <c:f>DECILE10TO1!$A$6</c:f>
              <c:strCache>
                <c:ptCount val="1"/>
                <c:pt idx="0">
                  <c:v>Java</c:v>
                </c:pt>
              </c:strCache>
            </c:strRef>
          </c:tx>
          <c:marker>
            <c:symbol val="none"/>
          </c:marker>
          <c:cat>
            <c:numRef>
              <c:f>DECILE10TO1!$B$2:$V$2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DECILE10TO1!$B$6:$V$6</c:f>
              <c:numCache>
                <c:formatCode>0.000</c:formatCode>
                <c:ptCount val="21"/>
                <c:pt idx="0" formatCode="0.00">
                  <c:v>10.246109999999998</c:v>
                </c:pt>
                <c:pt idx="1">
                  <c:v>8.2683299999999988</c:v>
                </c:pt>
                <c:pt idx="2" formatCode="0.00">
                  <c:v>8.2895200000000013</c:v>
                </c:pt>
                <c:pt idx="3" formatCode="0.00">
                  <c:v>10.235530000000002</c:v>
                </c:pt>
                <c:pt idx="4" formatCode="0.00">
                  <c:v>8.7680049999999987</c:v>
                </c:pt>
                <c:pt idx="5" formatCode="0.00">
                  <c:v>8.5106260000000002</c:v>
                </c:pt>
                <c:pt idx="6" formatCode="0.00">
                  <c:v>8.3240070000000035</c:v>
                </c:pt>
                <c:pt idx="7" formatCode="0.00">
                  <c:v>7.1286139999999927</c:v>
                </c:pt>
                <c:pt idx="8" formatCode="0.00">
                  <c:v>7.361584999999975</c:v>
                </c:pt>
                <c:pt idx="9" formatCode="0.00">
                  <c:v>8.7280719999999654</c:v>
                </c:pt>
                <c:pt idx="10" formatCode="0.00">
                  <c:v>7.6631909999999817</c:v>
                </c:pt>
                <c:pt idx="11" formatCode="0.00">
                  <c:v>8.0933360000000008</c:v>
                </c:pt>
                <c:pt idx="12" formatCode="0.00">
                  <c:v>11.006310000000001</c:v>
                </c:pt>
                <c:pt idx="13" formatCode="0.00">
                  <c:v>8.7572330000000012</c:v>
                </c:pt>
                <c:pt idx="14" formatCode="0.00">
                  <c:v>9.9099560000000047</c:v>
                </c:pt>
                <c:pt idx="15" formatCode="0.00">
                  <c:v>9.6076150000000009</c:v>
                </c:pt>
                <c:pt idx="16" formatCode="0.00">
                  <c:v>9.5045550000000034</c:v>
                </c:pt>
                <c:pt idx="17" formatCode="0.00">
                  <c:v>9.9433899999999991</c:v>
                </c:pt>
                <c:pt idx="18" formatCode="0.00">
                  <c:v>12.393560000000003</c:v>
                </c:pt>
                <c:pt idx="19" formatCode="0.00">
                  <c:v>12.407269999999999</c:v>
                </c:pt>
                <c:pt idx="20" formatCode="0.00">
                  <c:v>12.370980000000001</c:v>
                </c:pt>
              </c:numCache>
            </c:numRef>
          </c:val>
        </c:ser>
        <c:ser>
          <c:idx val="4"/>
          <c:order val="4"/>
          <c:tx>
            <c:strRef>
              <c:f>DECILE10TO1!$A$7</c:f>
              <c:strCache>
                <c:ptCount val="1"/>
                <c:pt idx="0">
                  <c:v>Non-Java</c:v>
                </c:pt>
              </c:strCache>
            </c:strRef>
          </c:tx>
          <c:marker>
            <c:symbol val="none"/>
          </c:marker>
          <c:cat>
            <c:numRef>
              <c:f>DECILE10TO1!$B$2:$V$2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DECILE10TO1!$B$7:$V$7</c:f>
              <c:numCache>
                <c:formatCode>0.000</c:formatCode>
                <c:ptCount val="21"/>
                <c:pt idx="0" formatCode="0.00">
                  <c:v>8.368599000000005</c:v>
                </c:pt>
                <c:pt idx="1">
                  <c:v>7.2827460000000004</c:v>
                </c:pt>
                <c:pt idx="2" formatCode="0.00">
                  <c:v>7.1113619999999997</c:v>
                </c:pt>
                <c:pt idx="3" formatCode="0.00">
                  <c:v>8.1490529999999985</c:v>
                </c:pt>
                <c:pt idx="4" formatCode="0.00">
                  <c:v>7.6120969999999817</c:v>
                </c:pt>
                <c:pt idx="5" formatCode="0.00">
                  <c:v>7.0170659999999927</c:v>
                </c:pt>
                <c:pt idx="6" formatCode="0.00">
                  <c:v>6.7155630000000004</c:v>
                </c:pt>
                <c:pt idx="7" formatCode="0.00">
                  <c:v>6.7749499999999996</c:v>
                </c:pt>
                <c:pt idx="8" formatCode="0.00">
                  <c:v>6.9421059999999946</c:v>
                </c:pt>
                <c:pt idx="9" formatCode="0.00">
                  <c:v>7.2530950000000001</c:v>
                </c:pt>
                <c:pt idx="10" formatCode="0.00">
                  <c:v>6.7884169999999946</c:v>
                </c:pt>
                <c:pt idx="11" formatCode="0.00">
                  <c:v>7.23468</c:v>
                </c:pt>
                <c:pt idx="12" formatCode="0.00">
                  <c:v>9.3575400000000126</c:v>
                </c:pt>
                <c:pt idx="13" formatCode="0.00">
                  <c:v>7.8446400000000001</c:v>
                </c:pt>
                <c:pt idx="14" formatCode="0.00">
                  <c:v>9.2228560000000002</c:v>
                </c:pt>
                <c:pt idx="15" formatCode="0.00">
                  <c:v>8.7627040000000029</c:v>
                </c:pt>
                <c:pt idx="16" formatCode="0.00">
                  <c:v>8.8156720000000028</c:v>
                </c:pt>
                <c:pt idx="17" formatCode="0.00">
                  <c:v>9.8869480000000003</c:v>
                </c:pt>
                <c:pt idx="18" formatCode="0.00">
                  <c:v>10.798609999999998</c:v>
                </c:pt>
                <c:pt idx="19" formatCode="0.00">
                  <c:v>11.421000000000001</c:v>
                </c:pt>
                <c:pt idx="20" formatCode="0.00">
                  <c:v>11.399100000000002</c:v>
                </c:pt>
              </c:numCache>
            </c:numRef>
          </c:val>
        </c:ser>
        <c:dLbls/>
        <c:marker val="1"/>
        <c:axId val="98491776"/>
        <c:axId val="98501760"/>
      </c:lineChart>
      <c:catAx>
        <c:axId val="98491776"/>
        <c:scaling>
          <c:orientation val="minMax"/>
        </c:scaling>
        <c:axPos val="b"/>
        <c:numFmt formatCode="General" sourceLinked="1"/>
        <c:tickLblPos val="nextTo"/>
        <c:txPr>
          <a:bodyPr rot="-5400000" vert="horz"/>
          <a:lstStyle/>
          <a:p>
            <a:pPr>
              <a:defRPr/>
            </a:pPr>
            <a:endParaRPr lang="en-US"/>
          </a:p>
        </c:txPr>
        <c:crossAx val="98501760"/>
        <c:crosses val="autoZero"/>
        <c:auto val="1"/>
        <c:lblAlgn val="ctr"/>
        <c:lblOffset val="100"/>
      </c:catAx>
      <c:valAx>
        <c:axId val="98501760"/>
        <c:scaling>
          <c:orientation val="minMax"/>
          <c:max val="14"/>
          <c:min val="4"/>
        </c:scaling>
        <c:axPos val="l"/>
        <c:majorGridlines/>
        <c:numFmt formatCode="0" sourceLinked="0"/>
        <c:tickLblPos val="nextTo"/>
        <c:crossAx val="98491776"/>
        <c:crosses val="autoZero"/>
        <c:crossBetween val="between"/>
      </c:valAx>
    </c:plotArea>
    <c:legend>
      <c:legendPos val="b"/>
    </c:legend>
    <c:plotVisOnly val="1"/>
    <c:dispBlanksAs val="gap"/>
  </c:chart>
  <c:txPr>
    <a:bodyPr/>
    <a:lstStyle/>
    <a:p>
      <a:pPr>
        <a:defRPr sz="1200"/>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ndard"/>
        <c:ser>
          <c:idx val="0"/>
          <c:order val="0"/>
          <c:tx>
            <c:strRef>
              <c:f>'[Chart in Microsoft PowerPoint]Sheet1'!$K$36</c:f>
              <c:strCache>
                <c:ptCount val="1"/>
                <c:pt idx="0">
                  <c:v>Total Realisasi</c:v>
                </c:pt>
              </c:strCache>
            </c:strRef>
          </c:tx>
          <c:spPr>
            <a:ln w="31750" cap="rnd">
              <a:solidFill>
                <a:schemeClr val="accent1"/>
              </a:solidFill>
              <a:round/>
            </a:ln>
            <a:effectLst/>
          </c:spPr>
          <c:marker>
            <c:symbol val="circle"/>
            <c:size val="17"/>
            <c:spPr>
              <a:solidFill>
                <a:srgbClr val="002060"/>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'[Chart in Microsoft PowerPoint]Sheet1'!$J$37:$J$46</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'[Chart in Microsoft PowerPoint]Sheet1'!$K$37:$K$46</c:f>
              <c:numCache>
                <c:formatCode>0</c:formatCode>
                <c:ptCount val="10"/>
                <c:pt idx="0">
                  <c:v>358.2</c:v>
                </c:pt>
                <c:pt idx="1">
                  <c:v>425.4</c:v>
                </c:pt>
                <c:pt idx="2">
                  <c:v>571</c:v>
                </c:pt>
                <c:pt idx="3">
                  <c:v>544.5</c:v>
                </c:pt>
                <c:pt idx="4">
                  <c:v>627.70000000000005</c:v>
                </c:pt>
                <c:pt idx="5">
                  <c:v>742.79000000000008</c:v>
                </c:pt>
                <c:pt idx="6">
                  <c:v>835.5</c:v>
                </c:pt>
                <c:pt idx="7">
                  <c:v>921.39798197868265</c:v>
                </c:pt>
                <c:pt idx="8">
                  <c:v>984.90293000000008</c:v>
                </c:pt>
                <c:pt idx="9">
                  <c:v>1050</c:v>
                </c:pt>
              </c:numCache>
            </c:numRef>
          </c:val>
        </c:ser>
        <c:ser>
          <c:idx val="1"/>
          <c:order val="1"/>
          <c:tx>
            <c:strRef>
              <c:f>'[Chart in Microsoft PowerPoint]Sheet1'!$L$36</c:f>
              <c:strCache>
                <c:ptCount val="1"/>
                <c:pt idx="0">
                  <c:v>PPh</c:v>
                </c:pt>
              </c:strCache>
            </c:strRef>
          </c:tx>
          <c:spPr>
            <a:ln w="31750" cap="rnd">
              <a:solidFill>
                <a:schemeClr val="accent2"/>
              </a:solidFill>
              <a:round/>
            </a:ln>
            <a:effectLst/>
          </c:spPr>
          <c:marker>
            <c:symbol val="circle"/>
            <c:size val="17"/>
            <c:spPr>
              <a:solidFill>
                <a:schemeClr val="accent2">
                  <a:lumMod val="75000"/>
                </a:schemeClr>
              </a:solidFill>
              <a:ln>
                <a:noFill/>
              </a:ln>
              <a:effectLst/>
            </c:spPr>
          </c:marker>
          <c:dLbls>
            <c:dLbl>
              <c:idx val="0"/>
              <c:layout>
                <c:manualLayout>
                  <c:x val="-3.4771973888630008E-2"/>
                  <c:y val="-9.8678408620298027E-3"/>
                </c:manualLayout>
              </c:layout>
              <c:dLblPos val="r"/>
              <c:showVal val="1"/>
              <c:extLst>
                <c:ext xmlns:c15="http://schemas.microsoft.com/office/drawing/2012/chart" uri="{CE6537A1-D6FC-4f65-9D91-7224C49458BB}">
                  <c15:layout/>
                </c:ext>
              </c:extLst>
            </c:dLbl>
            <c:dLbl>
              <c:idx val="1"/>
              <c:layout>
                <c:manualLayout>
                  <c:x val="-3.4771973888630008E-2"/>
                  <c:y val="-4.9339204310148614E-3"/>
                </c:manualLayout>
              </c:layout>
              <c:dLblPos val="r"/>
              <c:showVal val="1"/>
              <c:extLst>
                <c:ext xmlns:c15="http://schemas.microsoft.com/office/drawing/2012/chart" uri="{CE6537A1-D6FC-4f65-9D91-7224C49458BB}">
                  <c15:layout/>
                </c:ext>
              </c:extLst>
            </c:dLbl>
            <c:dLbl>
              <c:idx val="2"/>
              <c:layout>
                <c:manualLayout>
                  <c:x val="-3.4771973888630008E-2"/>
                  <c:y val="-7.4008806465223811E-3"/>
                </c:manualLayout>
              </c:layout>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'[Chart in Microsoft PowerPoint]Sheet1'!$J$37:$J$46</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'[Chart in Microsoft PowerPoint]Sheet1'!$L$37:$L$46</c:f>
              <c:numCache>
                <c:formatCode>General</c:formatCode>
                <c:ptCount val="10"/>
                <c:pt idx="0">
                  <c:v>165</c:v>
                </c:pt>
                <c:pt idx="1">
                  <c:v>194</c:v>
                </c:pt>
                <c:pt idx="2">
                  <c:v>250</c:v>
                </c:pt>
                <c:pt idx="3">
                  <c:v>267</c:v>
                </c:pt>
                <c:pt idx="4">
                  <c:v>306</c:v>
                </c:pt>
                <c:pt idx="5">
                  <c:v>360</c:v>
                </c:pt>
                <c:pt idx="6">
                  <c:v>445</c:v>
                </c:pt>
                <c:pt idx="7">
                  <c:v>499.00000000000011</c:v>
                </c:pt>
                <c:pt idx="8">
                  <c:v>505</c:v>
                </c:pt>
                <c:pt idx="9">
                  <c:v>509</c:v>
                </c:pt>
              </c:numCache>
            </c:numRef>
          </c:val>
        </c:ser>
        <c:ser>
          <c:idx val="2"/>
          <c:order val="2"/>
          <c:tx>
            <c:strRef>
              <c:f>'[Chart in Microsoft PowerPoint]Sheet1'!$M$36</c:f>
              <c:strCache>
                <c:ptCount val="1"/>
                <c:pt idx="0">
                  <c:v>PPh 21</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'[Chart in Microsoft PowerPoint]Sheet1'!$J$37:$J$46</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'[Chart in Microsoft PowerPoint]Sheet1'!$M$37:$M$46</c:f>
              <c:numCache>
                <c:formatCode>General</c:formatCode>
                <c:ptCount val="10"/>
                <c:pt idx="0">
                  <c:v>30.999999999999989</c:v>
                </c:pt>
                <c:pt idx="1">
                  <c:v>39</c:v>
                </c:pt>
                <c:pt idx="2">
                  <c:v>51</c:v>
                </c:pt>
                <c:pt idx="3">
                  <c:v>52</c:v>
                </c:pt>
                <c:pt idx="4">
                  <c:v>55</c:v>
                </c:pt>
                <c:pt idx="5">
                  <c:v>62.000000000000007</c:v>
                </c:pt>
                <c:pt idx="6">
                  <c:v>89</c:v>
                </c:pt>
                <c:pt idx="7">
                  <c:v>90</c:v>
                </c:pt>
                <c:pt idx="8">
                  <c:v>100</c:v>
                </c:pt>
                <c:pt idx="9">
                  <c:v>105</c:v>
                </c:pt>
              </c:numCache>
            </c:numRef>
          </c:val>
        </c:ser>
        <c:ser>
          <c:idx val="3"/>
          <c:order val="3"/>
          <c:tx>
            <c:strRef>
              <c:f>'[Chart in Microsoft PowerPoint]Sheet1'!$N$36</c:f>
              <c:strCache>
                <c:ptCount val="1"/>
                <c:pt idx="0">
                  <c:v>PPh 25/ 29 OP</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'[Chart in Microsoft PowerPoint]Sheet1'!$J$37:$J$46</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'[Chart in Microsoft PowerPoint]Sheet1'!$N$37:$N$46</c:f>
              <c:numCache>
                <c:formatCode>General</c:formatCode>
                <c:ptCount val="10"/>
                <c:pt idx="0">
                  <c:v>2</c:v>
                </c:pt>
                <c:pt idx="1">
                  <c:v>2</c:v>
                </c:pt>
                <c:pt idx="2">
                  <c:v>4</c:v>
                </c:pt>
                <c:pt idx="3">
                  <c:v>3</c:v>
                </c:pt>
                <c:pt idx="4">
                  <c:v>4</c:v>
                </c:pt>
                <c:pt idx="5">
                  <c:v>4</c:v>
                </c:pt>
                <c:pt idx="6">
                  <c:v>4</c:v>
                </c:pt>
                <c:pt idx="7">
                  <c:v>4</c:v>
                </c:pt>
                <c:pt idx="8">
                  <c:v>4.3</c:v>
                </c:pt>
                <c:pt idx="9">
                  <c:v>6</c:v>
                </c:pt>
              </c:numCache>
            </c:numRef>
          </c:val>
        </c:ser>
        <c:ser>
          <c:idx val="4"/>
          <c:order val="4"/>
          <c:tx>
            <c:strRef>
              <c:f>'[Chart in Microsoft PowerPoint]Sheet1'!$P$36</c:f>
              <c:strCache>
                <c:ptCount val="1"/>
                <c:pt idx="0">
                  <c:v>PPN/PPnBM</c:v>
                </c:pt>
              </c:strCache>
            </c:strRef>
          </c:tx>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'[Chart in Microsoft PowerPoint]Sheet1'!$J$37:$J$46</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'[Chart in Microsoft PowerPoint]Sheet1'!$O$37:$O$46</c:f>
              <c:numCache>
                <c:formatCode>General</c:formatCode>
                <c:ptCount val="10"/>
                <c:pt idx="0">
                  <c:v>65</c:v>
                </c:pt>
                <c:pt idx="1">
                  <c:v>80</c:v>
                </c:pt>
                <c:pt idx="2">
                  <c:v>106</c:v>
                </c:pt>
                <c:pt idx="3">
                  <c:v>120</c:v>
                </c:pt>
                <c:pt idx="4">
                  <c:v>131</c:v>
                </c:pt>
                <c:pt idx="5">
                  <c:v>166</c:v>
                </c:pt>
                <c:pt idx="6">
                  <c:v>191</c:v>
                </c:pt>
                <c:pt idx="7">
                  <c:v>151</c:v>
                </c:pt>
                <c:pt idx="8">
                  <c:v>129.80000000000001</c:v>
                </c:pt>
                <c:pt idx="9">
                  <c:v>154.6</c:v>
                </c:pt>
              </c:numCache>
            </c:numRef>
          </c:val>
        </c:ser>
        <c:ser>
          <c:idx val="5"/>
          <c:order val="5"/>
          <c:tx>
            <c:strRef>
              <c:f>'[Chart in Microsoft PowerPoint]Sheet1'!$P$36</c:f>
              <c:strCache>
                <c:ptCount val="1"/>
                <c:pt idx="0">
                  <c:v>PPN/PPnBM</c:v>
                </c:pt>
              </c:strCache>
            </c:strRef>
          </c:tx>
          <c:spPr>
            <a:ln w="31750" cap="rnd">
              <a:solidFill>
                <a:schemeClr val="accent6"/>
              </a:solidFill>
              <a:round/>
            </a:ln>
            <a:effectLst/>
          </c:spPr>
          <c:marker>
            <c:symbol val="circle"/>
            <c:size val="17"/>
            <c:spPr>
              <a:solidFill>
                <a:schemeClr val="accent6">
                  <a:lumMod val="75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Val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'[Chart in Microsoft PowerPoint]Sheet1'!$J$37:$J$46</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'[Chart in Microsoft PowerPoint]Sheet1'!$P$37:$P$46</c:f>
              <c:numCache>
                <c:formatCode>General</c:formatCode>
                <c:ptCount val="10"/>
                <c:pt idx="0">
                  <c:v>123</c:v>
                </c:pt>
                <c:pt idx="1">
                  <c:v>154</c:v>
                </c:pt>
                <c:pt idx="2">
                  <c:v>209</c:v>
                </c:pt>
                <c:pt idx="3">
                  <c:v>193</c:v>
                </c:pt>
                <c:pt idx="4">
                  <c:v>262</c:v>
                </c:pt>
                <c:pt idx="5">
                  <c:v>309</c:v>
                </c:pt>
                <c:pt idx="6">
                  <c:v>336</c:v>
                </c:pt>
                <c:pt idx="7">
                  <c:v>383</c:v>
                </c:pt>
                <c:pt idx="8">
                  <c:v>362.9</c:v>
                </c:pt>
                <c:pt idx="9">
                  <c:v>359.7</c:v>
                </c:pt>
              </c:numCache>
            </c:numRef>
          </c:val>
        </c:ser>
        <c:dLbls>
          <c:showVal val="1"/>
        </c:dLbls>
        <c:marker val="1"/>
        <c:axId val="202381568"/>
        <c:axId val="100016128"/>
      </c:lineChart>
      <c:catAx>
        <c:axId val="202381568"/>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00016128"/>
        <c:crosses val="autoZero"/>
        <c:auto val="1"/>
        <c:lblAlgn val="ctr"/>
        <c:lblOffset val="100"/>
      </c:catAx>
      <c:valAx>
        <c:axId val="1000161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tickLblPos val="nextTo"/>
        <c:crossAx val="202381568"/>
        <c:crosses val="autoZero"/>
        <c:crossBetween val="between"/>
      </c:valAx>
      <c:spPr>
        <a:noFill/>
        <a:ln>
          <a:noFill/>
        </a:ln>
        <a:effectLst/>
      </c:spPr>
    </c:plotArea>
    <c:legend>
      <c:legendPos val="b"/>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style val="10"/>
  <c:chart>
    <c:plotArea>
      <c:layout>
        <c:manualLayout>
          <c:layoutTarget val="inner"/>
          <c:xMode val="edge"/>
          <c:yMode val="edge"/>
          <c:x val="6.1771206856432712E-2"/>
          <c:y val="3.2392322898635299E-2"/>
          <c:w val="0.5194451247626688"/>
          <c:h val="0.80472094179917308"/>
        </c:manualLayout>
      </c:layout>
      <c:lineChart>
        <c:grouping val="standard"/>
        <c:ser>
          <c:idx val="0"/>
          <c:order val="0"/>
          <c:tx>
            <c:strRef>
              <c:f>Sheet1!$B$1</c:f>
              <c:strCache>
                <c:ptCount val="1"/>
                <c:pt idx="0">
                  <c:v>40 % penduduk dengan pendapatan terendah</c:v>
                </c:pt>
              </c:strCache>
            </c:strRef>
          </c:tx>
          <c:spPr>
            <a:ln w="24041">
              <a:solidFill>
                <a:srgbClr val="00B050"/>
              </a:solidFill>
            </a:ln>
          </c:spPr>
          <c:marker>
            <c:symbol val="none"/>
          </c:marker>
          <c:cat>
            <c:numRef>
              <c:f>Sheet1!$A$2:$A$17</c:f>
              <c:numCache>
                <c:formatCode>General</c:formatCode>
                <c:ptCount val="16"/>
                <c:pt idx="0">
                  <c:v>1999</c:v>
                </c:pt>
                <c:pt idx="1">
                  <c:v>2002</c:v>
                </c:pt>
                <c:pt idx="2">
                  <c:v>2003</c:v>
                </c:pt>
                <c:pt idx="3">
                  <c:v>2004</c:v>
                </c:pt>
                <c:pt idx="4">
                  <c:v>2005</c:v>
                </c:pt>
                <c:pt idx="5">
                  <c:v>2006</c:v>
                </c:pt>
                <c:pt idx="6">
                  <c:v>2007</c:v>
                </c:pt>
                <c:pt idx="7">
                  <c:v>2008</c:v>
                </c:pt>
                <c:pt idx="8">
                  <c:v>2009</c:v>
                </c:pt>
                <c:pt idx="9">
                  <c:v>2010</c:v>
                </c:pt>
                <c:pt idx="10" formatCode="mmm\-yyyy">
                  <c:v>40603</c:v>
                </c:pt>
                <c:pt idx="11" formatCode="mmm\-yyyy">
                  <c:v>40787</c:v>
                </c:pt>
                <c:pt idx="12" formatCode="mmm\-yyyy">
                  <c:v>40969</c:v>
                </c:pt>
                <c:pt idx="13" formatCode="mmm\-yyyy">
                  <c:v>41153</c:v>
                </c:pt>
                <c:pt idx="14" formatCode="mmm\-yyyy">
                  <c:v>41334</c:v>
                </c:pt>
                <c:pt idx="15" formatCode="mmm\-yyyy">
                  <c:v>41518</c:v>
                </c:pt>
              </c:numCache>
            </c:numRef>
          </c:cat>
          <c:val>
            <c:numRef>
              <c:f>Sheet1!$B$2:$B$17</c:f>
              <c:numCache>
                <c:formatCode>###0.00</c:formatCode>
                <c:ptCount val="16"/>
                <c:pt idx="0">
                  <c:v>21.66</c:v>
                </c:pt>
                <c:pt idx="1">
                  <c:v>20.919999999999998</c:v>
                </c:pt>
                <c:pt idx="2">
                  <c:v>20.57</c:v>
                </c:pt>
                <c:pt idx="3">
                  <c:v>20.8</c:v>
                </c:pt>
                <c:pt idx="4">
                  <c:v>18.809999999999999</c:v>
                </c:pt>
                <c:pt idx="5">
                  <c:v>19.75</c:v>
                </c:pt>
                <c:pt idx="6">
                  <c:v>19.100000000000001</c:v>
                </c:pt>
                <c:pt idx="7">
                  <c:v>19.559999999999999</c:v>
                </c:pt>
                <c:pt idx="8" formatCode="General">
                  <c:v>21.22</c:v>
                </c:pt>
                <c:pt idx="9" formatCode="General">
                  <c:v>18.05</c:v>
                </c:pt>
                <c:pt idx="10">
                  <c:v>16.850000000000001</c:v>
                </c:pt>
                <c:pt idx="11">
                  <c:v>17.670000000000012</c:v>
                </c:pt>
                <c:pt idx="12">
                  <c:v>16.979999999999997</c:v>
                </c:pt>
                <c:pt idx="13">
                  <c:v>16.88</c:v>
                </c:pt>
                <c:pt idx="14">
                  <c:v>16.87</c:v>
                </c:pt>
                <c:pt idx="15">
                  <c:v>17.25</c:v>
                </c:pt>
              </c:numCache>
            </c:numRef>
          </c:val>
        </c:ser>
        <c:ser>
          <c:idx val="1"/>
          <c:order val="1"/>
          <c:tx>
            <c:strRef>
              <c:f>Sheet1!$C$1</c:f>
              <c:strCache>
                <c:ptCount val="1"/>
                <c:pt idx="0">
                  <c:v>40 % penduduk dengan pendapatan menengah</c:v>
                </c:pt>
              </c:strCache>
            </c:strRef>
          </c:tx>
          <c:spPr>
            <a:ln w="24041">
              <a:solidFill>
                <a:srgbClr val="FFC000"/>
              </a:solidFill>
            </a:ln>
          </c:spPr>
          <c:marker>
            <c:symbol val="none"/>
          </c:marker>
          <c:cat>
            <c:numRef>
              <c:f>Sheet1!$A$2:$A$17</c:f>
              <c:numCache>
                <c:formatCode>General</c:formatCode>
                <c:ptCount val="16"/>
                <c:pt idx="0">
                  <c:v>1999</c:v>
                </c:pt>
                <c:pt idx="1">
                  <c:v>2002</c:v>
                </c:pt>
                <c:pt idx="2">
                  <c:v>2003</c:v>
                </c:pt>
                <c:pt idx="3">
                  <c:v>2004</c:v>
                </c:pt>
                <c:pt idx="4">
                  <c:v>2005</c:v>
                </c:pt>
                <c:pt idx="5">
                  <c:v>2006</c:v>
                </c:pt>
                <c:pt idx="6">
                  <c:v>2007</c:v>
                </c:pt>
                <c:pt idx="7">
                  <c:v>2008</c:v>
                </c:pt>
                <c:pt idx="8">
                  <c:v>2009</c:v>
                </c:pt>
                <c:pt idx="9">
                  <c:v>2010</c:v>
                </c:pt>
                <c:pt idx="10" formatCode="mmm\-yyyy">
                  <c:v>40603</c:v>
                </c:pt>
                <c:pt idx="11" formatCode="mmm\-yyyy">
                  <c:v>40787</c:v>
                </c:pt>
                <c:pt idx="12" formatCode="mmm\-yyyy">
                  <c:v>40969</c:v>
                </c:pt>
                <c:pt idx="13" formatCode="mmm\-yyyy">
                  <c:v>41153</c:v>
                </c:pt>
                <c:pt idx="14" formatCode="mmm\-yyyy">
                  <c:v>41334</c:v>
                </c:pt>
                <c:pt idx="15" formatCode="mmm\-yyyy">
                  <c:v>41518</c:v>
                </c:pt>
              </c:numCache>
            </c:numRef>
          </c:cat>
          <c:val>
            <c:numRef>
              <c:f>Sheet1!$C$2:$C$17</c:f>
              <c:numCache>
                <c:formatCode>_(* #,##0.00_);_(* \(#,##0.00\);_(* "-"??_);_(@_)</c:formatCode>
                <c:ptCount val="16"/>
                <c:pt idx="0">
                  <c:v>37.770000000000003</c:v>
                </c:pt>
                <c:pt idx="1">
                  <c:v>36.89</c:v>
                </c:pt>
                <c:pt idx="2">
                  <c:v>37.1</c:v>
                </c:pt>
                <c:pt idx="3">
                  <c:v>37.130000000000003</c:v>
                </c:pt>
                <c:pt idx="4">
                  <c:v>36.4</c:v>
                </c:pt>
                <c:pt idx="5">
                  <c:v>38.1</c:v>
                </c:pt>
                <c:pt idx="6">
                  <c:v>36.11</c:v>
                </c:pt>
                <c:pt idx="7">
                  <c:v>35.67</c:v>
                </c:pt>
                <c:pt idx="8" formatCode="General">
                  <c:v>37.54</c:v>
                </c:pt>
                <c:pt idx="9" formatCode="General">
                  <c:v>36.480000000000004</c:v>
                </c:pt>
                <c:pt idx="10" formatCode="###0.00">
                  <c:v>34.730000000000011</c:v>
                </c:pt>
                <c:pt idx="11" formatCode="###0.00">
                  <c:v>35.89</c:v>
                </c:pt>
                <c:pt idx="12" formatCode="###0.00">
                  <c:v>34.410000000000004</c:v>
                </c:pt>
                <c:pt idx="13" formatCode="###0.00">
                  <c:v>34.18</c:v>
                </c:pt>
                <c:pt idx="14" formatCode="###0.00">
                  <c:v>34.090000000000003</c:v>
                </c:pt>
                <c:pt idx="15" formatCode="###0.00">
                  <c:v>34.25</c:v>
                </c:pt>
              </c:numCache>
            </c:numRef>
          </c:val>
        </c:ser>
        <c:ser>
          <c:idx val="2"/>
          <c:order val="2"/>
          <c:tx>
            <c:strRef>
              <c:f>Sheet1!$D$1</c:f>
              <c:strCache>
                <c:ptCount val="1"/>
                <c:pt idx="0">
                  <c:v>20 % penduduk dengan pendapatan tertinggi</c:v>
                </c:pt>
              </c:strCache>
            </c:strRef>
          </c:tx>
          <c:spPr>
            <a:ln w="24041">
              <a:solidFill>
                <a:srgbClr val="C00000"/>
              </a:solidFill>
            </a:ln>
          </c:spPr>
          <c:marker>
            <c:symbol val="none"/>
          </c:marker>
          <c:cat>
            <c:numRef>
              <c:f>Sheet1!$A$2:$A$17</c:f>
              <c:numCache>
                <c:formatCode>General</c:formatCode>
                <c:ptCount val="16"/>
                <c:pt idx="0">
                  <c:v>1999</c:v>
                </c:pt>
                <c:pt idx="1">
                  <c:v>2002</c:v>
                </c:pt>
                <c:pt idx="2">
                  <c:v>2003</c:v>
                </c:pt>
                <c:pt idx="3">
                  <c:v>2004</c:v>
                </c:pt>
                <c:pt idx="4">
                  <c:v>2005</c:v>
                </c:pt>
                <c:pt idx="5">
                  <c:v>2006</c:v>
                </c:pt>
                <c:pt idx="6">
                  <c:v>2007</c:v>
                </c:pt>
                <c:pt idx="7">
                  <c:v>2008</c:v>
                </c:pt>
                <c:pt idx="8">
                  <c:v>2009</c:v>
                </c:pt>
                <c:pt idx="9">
                  <c:v>2010</c:v>
                </c:pt>
                <c:pt idx="10" formatCode="mmm\-yyyy">
                  <c:v>40603</c:v>
                </c:pt>
                <c:pt idx="11" formatCode="mmm\-yyyy">
                  <c:v>40787</c:v>
                </c:pt>
                <c:pt idx="12" formatCode="mmm\-yyyy">
                  <c:v>40969</c:v>
                </c:pt>
                <c:pt idx="13" formatCode="mmm\-yyyy">
                  <c:v>41153</c:v>
                </c:pt>
                <c:pt idx="14" formatCode="mmm\-yyyy">
                  <c:v>41334</c:v>
                </c:pt>
                <c:pt idx="15" formatCode="mmm\-yyyy">
                  <c:v>41518</c:v>
                </c:pt>
              </c:numCache>
            </c:numRef>
          </c:cat>
          <c:val>
            <c:numRef>
              <c:f>Sheet1!$D$2:$D$17</c:f>
              <c:numCache>
                <c:formatCode>_(* #,##0.00_);_(* \(#,##0.00\);_(* "-"??_);_(@_)</c:formatCode>
                <c:ptCount val="16"/>
                <c:pt idx="0">
                  <c:v>40.57</c:v>
                </c:pt>
                <c:pt idx="1">
                  <c:v>42.190000000000005</c:v>
                </c:pt>
                <c:pt idx="2">
                  <c:v>42.33</c:v>
                </c:pt>
                <c:pt idx="3">
                  <c:v>42.07</c:v>
                </c:pt>
                <c:pt idx="4">
                  <c:v>44.78</c:v>
                </c:pt>
                <c:pt idx="5">
                  <c:v>42.15</c:v>
                </c:pt>
                <c:pt idx="6">
                  <c:v>44.790000000000006</c:v>
                </c:pt>
                <c:pt idx="7">
                  <c:v>44.77</c:v>
                </c:pt>
                <c:pt idx="8" formatCode="General">
                  <c:v>41.24</c:v>
                </c:pt>
                <c:pt idx="9" formatCode="General">
                  <c:v>45.47</c:v>
                </c:pt>
                <c:pt idx="10" formatCode="###0.00">
                  <c:v>48.42</c:v>
                </c:pt>
                <c:pt idx="11" formatCode="###0.00">
                  <c:v>46.449999999999996</c:v>
                </c:pt>
                <c:pt idx="12" formatCode="###0.00">
                  <c:v>48.61</c:v>
                </c:pt>
                <c:pt idx="13" formatCode="###0.00">
                  <c:v>48.94</c:v>
                </c:pt>
                <c:pt idx="14" formatCode="###0.00">
                  <c:v>49.04</c:v>
                </c:pt>
                <c:pt idx="15" formatCode="###0.00">
                  <c:v>48.5</c:v>
                </c:pt>
              </c:numCache>
            </c:numRef>
          </c:val>
        </c:ser>
        <c:dLbls/>
        <c:marker val="1"/>
        <c:axId val="248353536"/>
        <c:axId val="248355072"/>
      </c:lineChart>
      <c:catAx>
        <c:axId val="248353536"/>
        <c:scaling>
          <c:orientation val="minMax"/>
        </c:scaling>
        <c:axPos val="b"/>
        <c:numFmt formatCode="General" sourceLinked="1"/>
        <c:majorTickMark val="none"/>
        <c:tickLblPos val="nextTo"/>
        <c:txPr>
          <a:bodyPr rot="-2700000" vert="horz"/>
          <a:lstStyle/>
          <a:p>
            <a:pPr>
              <a:defRPr sz="1050"/>
            </a:pPr>
            <a:endParaRPr lang="en-US"/>
          </a:p>
        </c:txPr>
        <c:crossAx val="248355072"/>
        <c:crosses val="autoZero"/>
        <c:auto val="1"/>
        <c:lblAlgn val="ctr"/>
        <c:lblOffset val="100"/>
      </c:catAx>
      <c:valAx>
        <c:axId val="248355072"/>
        <c:scaling>
          <c:orientation val="minMax"/>
        </c:scaling>
        <c:axPos val="l"/>
        <c:majorGridlines/>
        <c:numFmt formatCode="General\%" sourceLinked="0"/>
        <c:majorTickMark val="none"/>
        <c:tickLblPos val="nextTo"/>
        <c:txPr>
          <a:bodyPr rot="0" vert="horz"/>
          <a:lstStyle/>
          <a:p>
            <a:pPr>
              <a:defRPr sz="1400"/>
            </a:pPr>
            <a:endParaRPr lang="en-US"/>
          </a:p>
        </c:txPr>
        <c:crossAx val="248353536"/>
        <c:crosses val="autoZero"/>
        <c:crossBetween val="between"/>
      </c:valAx>
    </c:plotArea>
    <c:legend>
      <c:legendPos val="r"/>
      <c:layout>
        <c:manualLayout>
          <c:xMode val="edge"/>
          <c:yMode val="edge"/>
          <c:x val="0.58997277305831897"/>
          <c:y val="0.11512891951494598"/>
          <c:w val="0.202475456028683"/>
          <c:h val="0.66961144613836121"/>
        </c:manualLayout>
      </c:layout>
      <c:txPr>
        <a:bodyPr/>
        <a:lstStyle/>
        <a:p>
          <a:pPr>
            <a:defRPr sz="1200"/>
          </a:pPr>
          <a:endParaRPr lang="en-US"/>
        </a:p>
      </c:txPr>
    </c:legend>
    <c:plotVisOnly val="1"/>
    <c:dispBlanksAs val="gap"/>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style val="6"/>
  <c:chart>
    <c:autoTitleDeleted val="1"/>
    <c:plotArea>
      <c:layout/>
      <c:scatterChart>
        <c:scatterStyle val="lineMarker"/>
        <c:ser>
          <c:idx val="0"/>
          <c:order val="0"/>
          <c:tx>
            <c:v>South Africa</c:v>
          </c:tx>
          <c:spPr>
            <a:ln w="25400" cap="rnd">
              <a:noFill/>
              <a:round/>
            </a:ln>
            <a:effectLst>
              <a:glow rad="228600">
                <a:schemeClr val="accent6">
                  <a:satMod val="175000"/>
                  <a:alpha val="40000"/>
                </a:schemeClr>
              </a:glow>
            </a:effectLst>
          </c:spPr>
          <c:marker>
            <c:symbol val="circle"/>
            <c:size val="6"/>
            <c:spPr>
              <a:solidFill>
                <a:schemeClr val="accent5">
                  <a:lumMod val="60000"/>
                  <a:lumOff val="40000"/>
                </a:schemeClr>
              </a:solidFill>
              <a:ln w="9525" cap="rnd">
                <a:solidFill>
                  <a:schemeClr val="accent4">
                    <a:shade val="58000"/>
                  </a:schemeClr>
                </a:solidFill>
                <a:round/>
              </a:ln>
              <a:effectLst>
                <a:glow rad="228600">
                  <a:schemeClr val="accent6">
                    <a:satMod val="175000"/>
                    <a:alpha val="40000"/>
                  </a:schemeClr>
                </a:glow>
              </a:effectLst>
            </c:spPr>
          </c:marker>
          <c:xVal>
            <c:numRef>
              <c:f>Sheet1!$F$24:$F$29</c:f>
              <c:numCache>
                <c:formatCode>_(* #,##0.0_);_(* \(#,##0.0\);_(* "-"_);_(@_)</c:formatCode>
                <c:ptCount val="6"/>
                <c:pt idx="0">
                  <c:v>0</c:v>
                </c:pt>
                <c:pt idx="1">
                  <c:v>2.5916709704680967</c:v>
                </c:pt>
                <c:pt idx="2">
                  <c:v>4.0494858913563991</c:v>
                </c:pt>
                <c:pt idx="3">
                  <c:v>5.6044884736372556</c:v>
                </c:pt>
                <c:pt idx="4">
                  <c:v>7.8398046856659906</c:v>
                </c:pt>
                <c:pt idx="5">
                  <c:v>9.9942094308027016</c:v>
                </c:pt>
              </c:numCache>
            </c:numRef>
          </c:xVal>
          <c:yVal>
            <c:numRef>
              <c:f>Sheet1!$G$24:$G$29</c:f>
              <c:numCache>
                <c:formatCode>0%</c:formatCode>
                <c:ptCount val="6"/>
                <c:pt idx="0">
                  <c:v>0.18000000000000002</c:v>
                </c:pt>
                <c:pt idx="1">
                  <c:v>0.25</c:v>
                </c:pt>
                <c:pt idx="2">
                  <c:v>0.30000000000000004</c:v>
                </c:pt>
                <c:pt idx="3">
                  <c:v>0.35000000000000003</c:v>
                </c:pt>
                <c:pt idx="4">
                  <c:v>0.38000000000000006</c:v>
                </c:pt>
                <c:pt idx="5">
                  <c:v>0.4</c:v>
                </c:pt>
              </c:numCache>
            </c:numRef>
          </c:yVal>
        </c:ser>
        <c:ser>
          <c:idx val="1"/>
          <c:order val="1"/>
          <c:tx>
            <c:v>Indonesia</c:v>
          </c:tx>
          <c:spPr>
            <a:ln w="25400" cap="rnd">
              <a:noFill/>
              <a:round/>
            </a:ln>
            <a:effectLst>
              <a:glow rad="228600">
                <a:schemeClr val="accent1">
                  <a:satMod val="175000"/>
                  <a:alpha val="40000"/>
                </a:schemeClr>
              </a:glow>
            </a:effectLst>
          </c:spPr>
          <c:marker>
            <c:symbol val="circle"/>
            <c:size val="6"/>
            <c:spPr>
              <a:solidFill>
                <a:schemeClr val="accent4">
                  <a:lumMod val="60000"/>
                  <a:lumOff val="40000"/>
                </a:schemeClr>
              </a:solidFill>
              <a:ln w="9525" cap="rnd">
                <a:solidFill>
                  <a:schemeClr val="accent4">
                    <a:shade val="86000"/>
                  </a:schemeClr>
                </a:solidFill>
                <a:round/>
              </a:ln>
              <a:effectLst>
                <a:glow rad="228600">
                  <a:schemeClr val="accent1">
                    <a:satMod val="175000"/>
                    <a:alpha val="40000"/>
                  </a:schemeClr>
                </a:glow>
              </a:effectLst>
            </c:spPr>
          </c:marker>
          <c:xVal>
            <c:numRef>
              <c:f>Sheet1!$H$24:$H$27</c:f>
              <c:numCache>
                <c:formatCode>_(* #,##0.0_);_(* \(#,##0.0\);_(* "-"_);_(@_)</c:formatCode>
                <c:ptCount val="4"/>
                <c:pt idx="0">
                  <c:v>0</c:v>
                </c:pt>
                <c:pt idx="1">
                  <c:v>1.3753104109980381</c:v>
                </c:pt>
                <c:pt idx="2">
                  <c:v>6.8765520549901913</c:v>
                </c:pt>
                <c:pt idx="3">
                  <c:v>13.753104109980383</c:v>
                </c:pt>
              </c:numCache>
            </c:numRef>
          </c:xVal>
          <c:yVal>
            <c:numRef>
              <c:f>Sheet1!$I$24:$I$27</c:f>
              <c:numCache>
                <c:formatCode>0%</c:formatCode>
                <c:ptCount val="4"/>
                <c:pt idx="0">
                  <c:v>0.05</c:v>
                </c:pt>
                <c:pt idx="1">
                  <c:v>0.15000000000000002</c:v>
                </c:pt>
                <c:pt idx="2">
                  <c:v>0.25</c:v>
                </c:pt>
                <c:pt idx="3">
                  <c:v>0.30000000000000004</c:v>
                </c:pt>
              </c:numCache>
            </c:numRef>
          </c:yVal>
        </c:ser>
        <c:ser>
          <c:idx val="2"/>
          <c:order val="2"/>
          <c:tx>
            <c:v>Brazil</c:v>
          </c:tx>
          <c:spPr>
            <a:ln w="25400" cap="rnd">
              <a:noFill/>
              <a:round/>
            </a:ln>
            <a:effectLst>
              <a:glow rad="228600">
                <a:srgbClr val="C00000">
                  <a:alpha val="40000"/>
                </a:srgbClr>
              </a:glow>
            </a:effectLst>
          </c:spPr>
          <c:marker>
            <c:symbol val="circle"/>
            <c:size val="6"/>
            <c:spPr>
              <a:solidFill>
                <a:schemeClr val="tx1"/>
              </a:solidFill>
              <a:ln w="9525" cap="rnd">
                <a:solidFill>
                  <a:schemeClr val="accent4">
                    <a:tint val="86000"/>
                  </a:schemeClr>
                </a:solidFill>
                <a:round/>
              </a:ln>
              <a:effectLst>
                <a:glow rad="228600">
                  <a:srgbClr val="C00000">
                    <a:alpha val="40000"/>
                  </a:srgbClr>
                </a:glow>
              </a:effectLst>
              <a:scene3d>
                <a:camera prst="orthographicFront"/>
                <a:lightRig rig="threePt" dir="t"/>
              </a:scene3d>
              <a:sp3d>
                <a:bevelT/>
              </a:sp3d>
            </c:spPr>
          </c:marker>
          <c:xVal>
            <c:numRef>
              <c:f>Sheet1!$J$24:$J$27</c:f>
              <c:numCache>
                <c:formatCode>_(* #,##0.0_);_(* \(#,##0.0\);_(* "-"_);_(@_)</c:formatCode>
                <c:ptCount val="4"/>
                <c:pt idx="0">
                  <c:v>0.84900744416873508</c:v>
                </c:pt>
                <c:pt idx="1">
                  <c:v>1.272373862696444</c:v>
                </c:pt>
                <c:pt idx="2">
                  <c:v>1.6965674110835403</c:v>
                </c:pt>
                <c:pt idx="3">
                  <c:v>2.1198924731182771</c:v>
                </c:pt>
              </c:numCache>
            </c:numRef>
          </c:xVal>
          <c:yVal>
            <c:numRef>
              <c:f>Sheet1!$K$24:$K$27</c:f>
              <c:numCache>
                <c:formatCode>0%</c:formatCode>
                <c:ptCount val="4"/>
                <c:pt idx="0" formatCode="0.00%">
                  <c:v>7.5000000000000011E-2</c:v>
                </c:pt>
                <c:pt idx="1">
                  <c:v>0.15000000000000002</c:v>
                </c:pt>
                <c:pt idx="2" formatCode="0.00%">
                  <c:v>0.22500000000000001</c:v>
                </c:pt>
                <c:pt idx="3" formatCode="0.00%">
                  <c:v>0.27500000000000002</c:v>
                </c:pt>
              </c:numCache>
            </c:numRef>
          </c:yVal>
        </c:ser>
        <c:ser>
          <c:idx val="3"/>
          <c:order val="3"/>
          <c:tx>
            <c:v>United Kingdom</c:v>
          </c:tx>
          <c:spPr>
            <a:ln w="25400" cap="rnd">
              <a:noFill/>
              <a:round/>
            </a:ln>
            <a:effectLst>
              <a:glow rad="228600">
                <a:schemeClr val="bg1">
                  <a:alpha val="40000"/>
                </a:schemeClr>
              </a:glow>
            </a:effectLst>
          </c:spPr>
          <c:marker>
            <c:symbol val="circle"/>
            <c:size val="6"/>
            <c:spPr>
              <a:gradFill rotWithShape="1">
                <a:gsLst>
                  <a:gs pos="0">
                    <a:schemeClr val="accent4">
                      <a:tint val="58000"/>
                      <a:satMod val="103000"/>
                      <a:lumMod val="102000"/>
                      <a:tint val="94000"/>
                    </a:schemeClr>
                  </a:gs>
                  <a:gs pos="50000">
                    <a:schemeClr val="accent4">
                      <a:tint val="58000"/>
                      <a:satMod val="110000"/>
                      <a:lumMod val="100000"/>
                      <a:shade val="100000"/>
                    </a:schemeClr>
                  </a:gs>
                  <a:gs pos="100000">
                    <a:schemeClr val="accent4">
                      <a:tint val="58000"/>
                      <a:lumMod val="99000"/>
                      <a:satMod val="120000"/>
                      <a:shade val="78000"/>
                    </a:schemeClr>
                  </a:gs>
                </a:gsLst>
                <a:lin ang="5400000" scaled="0"/>
              </a:gradFill>
              <a:ln w="9525" cap="rnd">
                <a:solidFill>
                  <a:schemeClr val="accent4">
                    <a:tint val="58000"/>
                  </a:schemeClr>
                </a:solidFill>
                <a:round/>
              </a:ln>
              <a:effectLst>
                <a:glow rad="228600">
                  <a:schemeClr val="bg1">
                    <a:alpha val="40000"/>
                  </a:schemeClr>
                </a:glow>
              </a:effectLst>
            </c:spPr>
          </c:marker>
          <c:xVal>
            <c:numRef>
              <c:f>Sheet1!$L$24:$L$26</c:f>
              <c:numCache>
                <c:formatCode>_(* #,##0.0_);_(* \(#,##0.0\);_(* "-"_);_(@_)</c:formatCode>
                <c:ptCount val="3"/>
                <c:pt idx="0">
                  <c:v>0</c:v>
                </c:pt>
                <c:pt idx="1">
                  <c:v>1.1975308641975313</c:v>
                </c:pt>
                <c:pt idx="2">
                  <c:v>5.6116722783389417</c:v>
                </c:pt>
              </c:numCache>
            </c:numRef>
          </c:xVal>
          <c:yVal>
            <c:numRef>
              <c:f>Sheet1!$M$24:$M$26</c:f>
              <c:numCache>
                <c:formatCode>0%</c:formatCode>
                <c:ptCount val="3"/>
                <c:pt idx="0">
                  <c:v>0.2</c:v>
                </c:pt>
                <c:pt idx="1">
                  <c:v>0.4</c:v>
                </c:pt>
                <c:pt idx="2">
                  <c:v>0.45</c:v>
                </c:pt>
              </c:numCache>
            </c:numRef>
          </c:yVal>
        </c:ser>
        <c:dLbls/>
        <c:axId val="113672576"/>
        <c:axId val="113674496"/>
      </c:scatterChart>
      <c:valAx>
        <c:axId val="113672576"/>
        <c:scaling>
          <c:orientation val="minMax"/>
          <c:max val="14"/>
        </c:scaling>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600" b="1" i="0" u="none" strike="noStrike" kern="1200" cap="all" baseline="0">
                    <a:solidFill>
                      <a:schemeClr val="bg1"/>
                    </a:solidFill>
                    <a:latin typeface="+mn-lt"/>
                    <a:ea typeface="+mn-ea"/>
                    <a:cs typeface="+mn-cs"/>
                  </a:defRPr>
                </a:pPr>
                <a:r>
                  <a:rPr lang="id-ID" sz="1600" b="1">
                    <a:solidFill>
                      <a:schemeClr val="bg1"/>
                    </a:solidFill>
                  </a:rPr>
                  <a:t>Annual Income divided by  GDP Per capita</a:t>
                </a:r>
                <a:endParaRPr lang="en-US" sz="1600" b="1">
                  <a:solidFill>
                    <a:schemeClr val="bg1"/>
                  </a:solidFill>
                </a:endParaRPr>
              </a:p>
            </c:rich>
          </c:tx>
          <c:spPr>
            <a:noFill/>
            <a:ln>
              <a:noFill/>
            </a:ln>
            <a:effectLst/>
          </c:spPr>
        </c:title>
        <c:numFmt formatCode="#,##0" sourceLinked="0"/>
        <c:maj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13674496"/>
        <c:crosses val="autoZero"/>
        <c:crossBetween val="midCat"/>
        <c:minorUnit val="1"/>
      </c:valAx>
      <c:valAx>
        <c:axId val="113674496"/>
        <c:scaling>
          <c:orientation val="minMax"/>
        </c:scaling>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id-ID"/>
                  <a:t>Tax Rate</a:t>
                </a:r>
                <a:endParaRPr lang="en-US"/>
              </a:p>
            </c:rich>
          </c:tx>
          <c:spPr>
            <a:noFill/>
            <a:ln>
              <a:noFill/>
            </a:ln>
            <a:effectLst/>
          </c:spPr>
        </c:title>
        <c:numFmt formatCode="0%" sourceLinked="1"/>
        <c:maj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13672576"/>
        <c:crosses val="autoZero"/>
        <c:crossBetween val="midCat"/>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7.8215904989117013E-2"/>
          <c:y val="2.7713579120543605E-2"/>
          <c:w val="0.90974762372992501"/>
          <c:h val="0.60056121439604404"/>
        </c:manualLayout>
      </c:layout>
      <c:barChart>
        <c:barDir val="col"/>
        <c:grouping val="clustered"/>
        <c:ser>
          <c:idx val="0"/>
          <c:order val="0"/>
          <c:tx>
            <c:strRef>
              <c:f>'pdb vs se (1)'!$C$6</c:f>
              <c:strCache>
                <c:ptCount val="1"/>
                <c:pt idx="0">
                  <c:v>PERTANIAN, PETERNAKAN, KEHUTANAN, DAN PERIKANAN</c:v>
                </c:pt>
              </c:strCache>
            </c:strRef>
          </c:tx>
          <c:spPr>
            <a:solidFill>
              <a:srgbClr val="4F81BD"/>
            </a:solidFill>
            <a:ln w="25400">
              <a:noFill/>
            </a:ln>
          </c:spPr>
          <c:cat>
            <c:numRef>
              <c:f>'pdb vs se (1)'!$D$5:$M$5</c:f>
              <c:numCache>
                <c:formatCode>General</c:formatCode>
                <c:ptCount val="10"/>
                <c:pt idx="0">
                  <c:v>1999</c:v>
                </c:pt>
                <c:pt idx="1">
                  <c:v>2000</c:v>
                </c:pt>
                <c:pt idx="2" formatCode="@">
                  <c:v>2001</c:v>
                </c:pt>
                <c:pt idx="3" formatCode="@">
                  <c:v>2002</c:v>
                </c:pt>
                <c:pt idx="4" formatCode="@">
                  <c:v>2003</c:v>
                </c:pt>
                <c:pt idx="5" formatCode="@">
                  <c:v>2004</c:v>
                </c:pt>
                <c:pt idx="6" formatCode="@">
                  <c:v>2005</c:v>
                </c:pt>
                <c:pt idx="7" formatCode="@">
                  <c:v>2006</c:v>
                </c:pt>
                <c:pt idx="8" formatCode="@">
                  <c:v>2007</c:v>
                </c:pt>
                <c:pt idx="9" formatCode="@">
                  <c:v>2008</c:v>
                </c:pt>
              </c:numCache>
            </c:numRef>
          </c:cat>
          <c:val>
            <c:numRef>
              <c:f>'pdb vs se (1)'!$D$6:$M$6</c:f>
              <c:numCache>
                <c:formatCode>0</c:formatCode>
                <c:ptCount val="10"/>
                <c:pt idx="0">
                  <c:v>215.68673800000002</c:v>
                </c:pt>
                <c:pt idx="1">
                  <c:v>216.83150000000001</c:v>
                </c:pt>
                <c:pt idx="2">
                  <c:v>251.727</c:v>
                </c:pt>
                <c:pt idx="3">
                  <c:v>281.5908</c:v>
                </c:pt>
                <c:pt idx="4">
                  <c:v>305.78350000000006</c:v>
                </c:pt>
                <c:pt idx="5">
                  <c:v>329.12459999999999</c:v>
                </c:pt>
                <c:pt idx="6">
                  <c:v>364.16930000000002</c:v>
                </c:pt>
                <c:pt idx="7">
                  <c:v>433.22340000000003</c:v>
                </c:pt>
                <c:pt idx="8">
                  <c:v>541.93149999999787</c:v>
                </c:pt>
                <c:pt idx="9">
                  <c:v>716.65619999999751</c:v>
                </c:pt>
              </c:numCache>
            </c:numRef>
          </c:val>
        </c:ser>
        <c:ser>
          <c:idx val="1"/>
          <c:order val="1"/>
          <c:tx>
            <c:strRef>
              <c:f>'pdb vs se (1)'!$C$7</c:f>
              <c:strCache>
                <c:ptCount val="1"/>
                <c:pt idx="0">
                  <c:v>PERTAMBANGAN DAN PENGGALIAN</c:v>
                </c:pt>
              </c:strCache>
            </c:strRef>
          </c:tx>
          <c:spPr>
            <a:solidFill>
              <a:srgbClr val="C0504D"/>
            </a:solidFill>
            <a:ln w="25400">
              <a:noFill/>
            </a:ln>
          </c:spPr>
          <c:cat>
            <c:numRef>
              <c:f>'pdb vs se (1)'!$D$5:$M$5</c:f>
              <c:numCache>
                <c:formatCode>General</c:formatCode>
                <c:ptCount val="10"/>
                <c:pt idx="0">
                  <c:v>1999</c:v>
                </c:pt>
                <c:pt idx="1">
                  <c:v>2000</c:v>
                </c:pt>
                <c:pt idx="2" formatCode="@">
                  <c:v>2001</c:v>
                </c:pt>
                <c:pt idx="3" formatCode="@">
                  <c:v>2002</c:v>
                </c:pt>
                <c:pt idx="4" formatCode="@">
                  <c:v>2003</c:v>
                </c:pt>
                <c:pt idx="5" formatCode="@">
                  <c:v>2004</c:v>
                </c:pt>
                <c:pt idx="6" formatCode="@">
                  <c:v>2005</c:v>
                </c:pt>
                <c:pt idx="7" formatCode="@">
                  <c:v>2006</c:v>
                </c:pt>
                <c:pt idx="8" formatCode="@">
                  <c:v>2007</c:v>
                </c:pt>
                <c:pt idx="9" formatCode="@">
                  <c:v>2008</c:v>
                </c:pt>
              </c:numCache>
            </c:numRef>
          </c:cat>
          <c:val>
            <c:numRef>
              <c:f>'pdb vs se (1)'!$D$7:$M$7</c:f>
              <c:numCache>
                <c:formatCode>0</c:formatCode>
                <c:ptCount val="10"/>
                <c:pt idx="0">
                  <c:v>109.925361</c:v>
                </c:pt>
                <c:pt idx="1">
                  <c:v>167.69220000000001</c:v>
                </c:pt>
                <c:pt idx="2">
                  <c:v>181.83950000000002</c:v>
                </c:pt>
                <c:pt idx="3">
                  <c:v>160.92140000000003</c:v>
                </c:pt>
                <c:pt idx="4">
                  <c:v>167.57230000000001</c:v>
                </c:pt>
                <c:pt idx="5">
                  <c:v>205.25200000000001</c:v>
                </c:pt>
                <c:pt idx="6">
                  <c:v>309.01409999999993</c:v>
                </c:pt>
                <c:pt idx="7">
                  <c:v>366.52080000000001</c:v>
                </c:pt>
                <c:pt idx="8">
                  <c:v>440.60960000000006</c:v>
                </c:pt>
                <c:pt idx="9">
                  <c:v>541.33429999999964</c:v>
                </c:pt>
              </c:numCache>
            </c:numRef>
          </c:val>
        </c:ser>
        <c:ser>
          <c:idx val="2"/>
          <c:order val="2"/>
          <c:tx>
            <c:strRef>
              <c:f>'pdb vs se (1)'!$C$8</c:f>
              <c:strCache>
                <c:ptCount val="1"/>
                <c:pt idx="0">
                  <c:v>INDUSTRI PENGOLAHAN</c:v>
                </c:pt>
              </c:strCache>
            </c:strRef>
          </c:tx>
          <c:spPr>
            <a:solidFill>
              <a:srgbClr val="9BBB59"/>
            </a:solidFill>
            <a:ln w="25400">
              <a:noFill/>
            </a:ln>
          </c:spPr>
          <c:cat>
            <c:numRef>
              <c:f>'pdb vs se (1)'!$D$5:$M$5</c:f>
              <c:numCache>
                <c:formatCode>General</c:formatCode>
                <c:ptCount val="10"/>
                <c:pt idx="0">
                  <c:v>1999</c:v>
                </c:pt>
                <c:pt idx="1">
                  <c:v>2000</c:v>
                </c:pt>
                <c:pt idx="2" formatCode="@">
                  <c:v>2001</c:v>
                </c:pt>
                <c:pt idx="3" formatCode="@">
                  <c:v>2002</c:v>
                </c:pt>
                <c:pt idx="4" formatCode="@">
                  <c:v>2003</c:v>
                </c:pt>
                <c:pt idx="5" formatCode="@">
                  <c:v>2004</c:v>
                </c:pt>
                <c:pt idx="6" formatCode="@">
                  <c:v>2005</c:v>
                </c:pt>
                <c:pt idx="7" formatCode="@">
                  <c:v>2006</c:v>
                </c:pt>
                <c:pt idx="8" formatCode="@">
                  <c:v>2007</c:v>
                </c:pt>
                <c:pt idx="9" formatCode="@">
                  <c:v>2008</c:v>
                </c:pt>
              </c:numCache>
            </c:numRef>
          </c:cat>
          <c:val>
            <c:numRef>
              <c:f>'pdb vs se (1)'!$D$8:$M$8</c:f>
              <c:numCache>
                <c:formatCode>0</c:formatCode>
                <c:ptCount val="10"/>
                <c:pt idx="0">
                  <c:v>285.87388099999998</c:v>
                </c:pt>
                <c:pt idx="1">
                  <c:v>385.59789999999987</c:v>
                </c:pt>
                <c:pt idx="2">
                  <c:v>478.31139999999971</c:v>
                </c:pt>
                <c:pt idx="3">
                  <c:v>523.19960000000015</c:v>
                </c:pt>
                <c:pt idx="4">
                  <c:v>568.9203</c:v>
                </c:pt>
                <c:pt idx="5">
                  <c:v>644.34259999999188</c:v>
                </c:pt>
                <c:pt idx="6">
                  <c:v>760.36129999999082</c:v>
                </c:pt>
                <c:pt idx="7">
                  <c:v>919.53929999999787</c:v>
                </c:pt>
                <c:pt idx="8">
                  <c:v>1068.6538999999998</c:v>
                </c:pt>
                <c:pt idx="9">
                  <c:v>1376.4417000000001</c:v>
                </c:pt>
              </c:numCache>
            </c:numRef>
          </c:val>
        </c:ser>
        <c:ser>
          <c:idx val="3"/>
          <c:order val="3"/>
          <c:tx>
            <c:strRef>
              <c:f>'pdb vs se (1)'!$C$9</c:f>
              <c:strCache>
                <c:ptCount val="1"/>
                <c:pt idx="0">
                  <c:v>LISTRIK, GAS, DAN AIR BERSIH</c:v>
                </c:pt>
              </c:strCache>
            </c:strRef>
          </c:tx>
          <c:spPr>
            <a:solidFill>
              <a:srgbClr val="8064A2"/>
            </a:solidFill>
            <a:ln w="25400">
              <a:noFill/>
            </a:ln>
          </c:spPr>
          <c:cat>
            <c:numRef>
              <c:f>'pdb vs se (1)'!$D$5:$M$5</c:f>
              <c:numCache>
                <c:formatCode>General</c:formatCode>
                <c:ptCount val="10"/>
                <c:pt idx="0">
                  <c:v>1999</c:v>
                </c:pt>
                <c:pt idx="1">
                  <c:v>2000</c:v>
                </c:pt>
                <c:pt idx="2" formatCode="@">
                  <c:v>2001</c:v>
                </c:pt>
                <c:pt idx="3" formatCode="@">
                  <c:v>2002</c:v>
                </c:pt>
                <c:pt idx="4" formatCode="@">
                  <c:v>2003</c:v>
                </c:pt>
                <c:pt idx="5" formatCode="@">
                  <c:v>2004</c:v>
                </c:pt>
                <c:pt idx="6" formatCode="@">
                  <c:v>2005</c:v>
                </c:pt>
                <c:pt idx="7" formatCode="@">
                  <c:v>2006</c:v>
                </c:pt>
                <c:pt idx="8" formatCode="@">
                  <c:v>2007</c:v>
                </c:pt>
                <c:pt idx="9" formatCode="@">
                  <c:v>2008</c:v>
                </c:pt>
              </c:numCache>
            </c:numRef>
          </c:cat>
          <c:val>
            <c:numRef>
              <c:f>'pdb vs se (1)'!$D$9:$M$9</c:f>
              <c:numCache>
                <c:formatCode>0</c:formatCode>
                <c:ptCount val="10"/>
                <c:pt idx="0">
                  <c:v>13.428976999999998</c:v>
                </c:pt>
                <c:pt idx="1">
                  <c:v>8.3938000000000024</c:v>
                </c:pt>
                <c:pt idx="2">
                  <c:v>10.854800000000003</c:v>
                </c:pt>
                <c:pt idx="3">
                  <c:v>15.392000000000001</c:v>
                </c:pt>
                <c:pt idx="4">
                  <c:v>19.144200000000001</c:v>
                </c:pt>
                <c:pt idx="5">
                  <c:v>23.7303</c:v>
                </c:pt>
                <c:pt idx="6">
                  <c:v>26.693800000000003</c:v>
                </c:pt>
                <c:pt idx="7">
                  <c:v>30.354800000000004</c:v>
                </c:pt>
                <c:pt idx="8">
                  <c:v>34.723800000000011</c:v>
                </c:pt>
                <c:pt idx="9">
                  <c:v>40.888600000000004</c:v>
                </c:pt>
              </c:numCache>
            </c:numRef>
          </c:val>
        </c:ser>
        <c:ser>
          <c:idx val="4"/>
          <c:order val="4"/>
          <c:tx>
            <c:strRef>
              <c:f>'pdb vs se (1)'!$C$10</c:f>
              <c:strCache>
                <c:ptCount val="1"/>
                <c:pt idx="0">
                  <c:v>KONSTRUKSI</c:v>
                </c:pt>
              </c:strCache>
            </c:strRef>
          </c:tx>
          <c:spPr>
            <a:solidFill>
              <a:srgbClr val="4BACC6"/>
            </a:solidFill>
            <a:ln w="25400">
              <a:noFill/>
            </a:ln>
          </c:spPr>
          <c:cat>
            <c:numRef>
              <c:f>'pdb vs se (1)'!$D$5:$M$5</c:f>
              <c:numCache>
                <c:formatCode>General</c:formatCode>
                <c:ptCount val="10"/>
                <c:pt idx="0">
                  <c:v>1999</c:v>
                </c:pt>
                <c:pt idx="1">
                  <c:v>2000</c:v>
                </c:pt>
                <c:pt idx="2" formatCode="@">
                  <c:v>2001</c:v>
                </c:pt>
                <c:pt idx="3" formatCode="@">
                  <c:v>2002</c:v>
                </c:pt>
                <c:pt idx="4" formatCode="@">
                  <c:v>2003</c:v>
                </c:pt>
                <c:pt idx="5" formatCode="@">
                  <c:v>2004</c:v>
                </c:pt>
                <c:pt idx="6" formatCode="@">
                  <c:v>2005</c:v>
                </c:pt>
                <c:pt idx="7" formatCode="@">
                  <c:v>2006</c:v>
                </c:pt>
                <c:pt idx="8" formatCode="@">
                  <c:v>2007</c:v>
                </c:pt>
                <c:pt idx="9" formatCode="@">
                  <c:v>2008</c:v>
                </c:pt>
              </c:numCache>
            </c:numRef>
          </c:cat>
          <c:val>
            <c:numRef>
              <c:f>'pdb vs se (1)'!$D$10:$M$10</c:f>
              <c:numCache>
                <c:formatCode>0</c:formatCode>
                <c:ptCount val="10"/>
                <c:pt idx="0">
                  <c:v>67.616217000000006</c:v>
                </c:pt>
                <c:pt idx="1">
                  <c:v>76.573399999999978</c:v>
                </c:pt>
                <c:pt idx="2">
                  <c:v>93.790600000000012</c:v>
                </c:pt>
                <c:pt idx="3">
                  <c:v>110.5274</c:v>
                </c:pt>
                <c:pt idx="4">
                  <c:v>125.33710000000002</c:v>
                </c:pt>
                <c:pt idx="5">
                  <c:v>151.24759999999998</c:v>
                </c:pt>
                <c:pt idx="6">
                  <c:v>195.11059999999998</c:v>
                </c:pt>
                <c:pt idx="7">
                  <c:v>251.13230000000001</c:v>
                </c:pt>
                <c:pt idx="8">
                  <c:v>304.99679999999995</c:v>
                </c:pt>
                <c:pt idx="9">
                  <c:v>419.71189999999996</c:v>
                </c:pt>
              </c:numCache>
            </c:numRef>
          </c:val>
        </c:ser>
        <c:ser>
          <c:idx val="5"/>
          <c:order val="5"/>
          <c:tx>
            <c:strRef>
              <c:f>'pdb vs se (1)'!$C$11</c:f>
              <c:strCache>
                <c:ptCount val="1"/>
                <c:pt idx="0">
                  <c:v>PERDAGANGAN, HOTEL DAN RESTORAN</c:v>
                </c:pt>
              </c:strCache>
            </c:strRef>
          </c:tx>
          <c:spPr>
            <a:solidFill>
              <a:srgbClr val="F79646"/>
            </a:solidFill>
            <a:ln w="25400">
              <a:noFill/>
            </a:ln>
          </c:spPr>
          <c:cat>
            <c:numRef>
              <c:f>'pdb vs se (1)'!$D$5:$M$5</c:f>
              <c:numCache>
                <c:formatCode>General</c:formatCode>
                <c:ptCount val="10"/>
                <c:pt idx="0">
                  <c:v>1999</c:v>
                </c:pt>
                <c:pt idx="1">
                  <c:v>2000</c:v>
                </c:pt>
                <c:pt idx="2" formatCode="@">
                  <c:v>2001</c:v>
                </c:pt>
                <c:pt idx="3" formatCode="@">
                  <c:v>2002</c:v>
                </c:pt>
                <c:pt idx="4" formatCode="@">
                  <c:v>2003</c:v>
                </c:pt>
                <c:pt idx="5" formatCode="@">
                  <c:v>2004</c:v>
                </c:pt>
                <c:pt idx="6" formatCode="@">
                  <c:v>2005</c:v>
                </c:pt>
                <c:pt idx="7" formatCode="@">
                  <c:v>2006</c:v>
                </c:pt>
                <c:pt idx="8" formatCode="@">
                  <c:v>2007</c:v>
                </c:pt>
                <c:pt idx="9" formatCode="@">
                  <c:v>2008</c:v>
                </c:pt>
              </c:numCache>
            </c:numRef>
          </c:cat>
          <c:val>
            <c:numRef>
              <c:f>'pdb vs se (1)'!$D$11:$M$11</c:f>
              <c:numCache>
                <c:formatCode>0</c:formatCode>
                <c:ptCount val="10"/>
                <c:pt idx="0">
                  <c:v>175.83540000000002</c:v>
                </c:pt>
                <c:pt idx="1">
                  <c:v>224.45220000000003</c:v>
                </c:pt>
                <c:pt idx="2">
                  <c:v>264.98359999999997</c:v>
                </c:pt>
                <c:pt idx="3">
                  <c:v>312.18689999999987</c:v>
                </c:pt>
                <c:pt idx="4">
                  <c:v>335.10039999999987</c:v>
                </c:pt>
                <c:pt idx="5">
                  <c:v>368.55590000000001</c:v>
                </c:pt>
                <c:pt idx="6">
                  <c:v>431.62020000000001</c:v>
                </c:pt>
                <c:pt idx="7">
                  <c:v>501.54239999999999</c:v>
                </c:pt>
                <c:pt idx="8">
                  <c:v>592.30409999999938</c:v>
                </c:pt>
                <c:pt idx="9">
                  <c:v>691.48749999999961</c:v>
                </c:pt>
              </c:numCache>
            </c:numRef>
          </c:val>
        </c:ser>
        <c:ser>
          <c:idx val="6"/>
          <c:order val="6"/>
          <c:tx>
            <c:strRef>
              <c:f>'pdb vs se (1)'!$C$12</c:f>
              <c:strCache>
                <c:ptCount val="1"/>
                <c:pt idx="0">
                  <c:v>PENGANGKUTAN DAN KOMUNIKASI</c:v>
                </c:pt>
              </c:strCache>
            </c:strRef>
          </c:tx>
          <c:spPr>
            <a:solidFill>
              <a:srgbClr val="2C4D75"/>
            </a:solidFill>
            <a:ln w="25400">
              <a:noFill/>
            </a:ln>
          </c:spPr>
          <c:cat>
            <c:numRef>
              <c:f>'pdb vs se (1)'!$D$5:$M$5</c:f>
              <c:numCache>
                <c:formatCode>General</c:formatCode>
                <c:ptCount val="10"/>
                <c:pt idx="0">
                  <c:v>1999</c:v>
                </c:pt>
                <c:pt idx="1">
                  <c:v>2000</c:v>
                </c:pt>
                <c:pt idx="2" formatCode="@">
                  <c:v>2001</c:v>
                </c:pt>
                <c:pt idx="3" formatCode="@">
                  <c:v>2002</c:v>
                </c:pt>
                <c:pt idx="4" formatCode="@">
                  <c:v>2003</c:v>
                </c:pt>
                <c:pt idx="5" formatCode="@">
                  <c:v>2004</c:v>
                </c:pt>
                <c:pt idx="6" formatCode="@">
                  <c:v>2005</c:v>
                </c:pt>
                <c:pt idx="7" formatCode="@">
                  <c:v>2006</c:v>
                </c:pt>
                <c:pt idx="8" formatCode="@">
                  <c:v>2007</c:v>
                </c:pt>
                <c:pt idx="9" formatCode="@">
                  <c:v>2008</c:v>
                </c:pt>
              </c:numCache>
            </c:numRef>
          </c:cat>
          <c:val>
            <c:numRef>
              <c:f>'pdb vs se (1)'!$D$12:$M$12</c:f>
              <c:numCache>
                <c:formatCode>0</c:formatCode>
                <c:ptCount val="10"/>
                <c:pt idx="0">
                  <c:v>55.189580000000007</c:v>
                </c:pt>
                <c:pt idx="1">
                  <c:v>65.012100000000004</c:v>
                </c:pt>
                <c:pt idx="2">
                  <c:v>77.187600000000003</c:v>
                </c:pt>
                <c:pt idx="3">
                  <c:v>97.970100000000002</c:v>
                </c:pt>
                <c:pt idx="4">
                  <c:v>118.91640000000001</c:v>
                </c:pt>
                <c:pt idx="5">
                  <c:v>142.292</c:v>
                </c:pt>
                <c:pt idx="6">
                  <c:v>180.5849</c:v>
                </c:pt>
                <c:pt idx="7">
                  <c:v>231.52349999999998</c:v>
                </c:pt>
                <c:pt idx="8">
                  <c:v>264.26329999999996</c:v>
                </c:pt>
                <c:pt idx="9">
                  <c:v>312.19019999999915</c:v>
                </c:pt>
              </c:numCache>
            </c:numRef>
          </c:val>
        </c:ser>
        <c:ser>
          <c:idx val="7"/>
          <c:order val="7"/>
          <c:tx>
            <c:strRef>
              <c:f>'pdb vs se (1)'!$C$13</c:f>
              <c:strCache>
                <c:ptCount val="1"/>
                <c:pt idx="0">
                  <c:v>KEUANGAN, REAL ESTAT &amp; JASA PERSH.</c:v>
                </c:pt>
              </c:strCache>
            </c:strRef>
          </c:tx>
          <c:spPr>
            <a:solidFill>
              <a:srgbClr val="772C2A"/>
            </a:solidFill>
            <a:ln w="25400">
              <a:noFill/>
            </a:ln>
          </c:spPr>
          <c:cat>
            <c:numRef>
              <c:f>'pdb vs se (1)'!$D$5:$M$5</c:f>
              <c:numCache>
                <c:formatCode>General</c:formatCode>
                <c:ptCount val="10"/>
                <c:pt idx="0">
                  <c:v>1999</c:v>
                </c:pt>
                <c:pt idx="1">
                  <c:v>2000</c:v>
                </c:pt>
                <c:pt idx="2" formatCode="@">
                  <c:v>2001</c:v>
                </c:pt>
                <c:pt idx="3" formatCode="@">
                  <c:v>2002</c:v>
                </c:pt>
                <c:pt idx="4" formatCode="@">
                  <c:v>2003</c:v>
                </c:pt>
                <c:pt idx="5" formatCode="@">
                  <c:v>2004</c:v>
                </c:pt>
                <c:pt idx="6" formatCode="@">
                  <c:v>2005</c:v>
                </c:pt>
                <c:pt idx="7" formatCode="@">
                  <c:v>2006</c:v>
                </c:pt>
                <c:pt idx="8" formatCode="@">
                  <c:v>2007</c:v>
                </c:pt>
                <c:pt idx="9" formatCode="@">
                  <c:v>2008</c:v>
                </c:pt>
              </c:numCache>
            </c:numRef>
          </c:cat>
          <c:val>
            <c:numRef>
              <c:f>'pdb vs se (1)'!$D$13:$M$13</c:f>
              <c:numCache>
                <c:formatCode>0</c:formatCode>
                <c:ptCount val="10"/>
                <c:pt idx="0">
                  <c:v>71.220150000000004</c:v>
                </c:pt>
                <c:pt idx="1">
                  <c:v>115.46299999999999</c:v>
                </c:pt>
                <c:pt idx="2">
                  <c:v>135.36950000000002</c:v>
                </c:pt>
                <c:pt idx="3">
                  <c:v>154.44230000000002</c:v>
                </c:pt>
                <c:pt idx="4">
                  <c:v>174.07449999999997</c:v>
                </c:pt>
                <c:pt idx="5">
                  <c:v>194.4109</c:v>
                </c:pt>
                <c:pt idx="6">
                  <c:v>230.52270000000001</c:v>
                </c:pt>
                <c:pt idx="7">
                  <c:v>269.12139999999886</c:v>
                </c:pt>
                <c:pt idx="8">
                  <c:v>305.21349999999995</c:v>
                </c:pt>
                <c:pt idx="9">
                  <c:v>368.12970000000001</c:v>
                </c:pt>
              </c:numCache>
            </c:numRef>
          </c:val>
        </c:ser>
        <c:ser>
          <c:idx val="8"/>
          <c:order val="8"/>
          <c:tx>
            <c:strRef>
              <c:f>'pdb vs se (1)'!$C$14</c:f>
              <c:strCache>
                <c:ptCount val="1"/>
                <c:pt idx="0">
                  <c:v>JASA - JASA</c:v>
                </c:pt>
              </c:strCache>
            </c:strRef>
          </c:tx>
          <c:spPr>
            <a:solidFill>
              <a:srgbClr val="5F7530"/>
            </a:solidFill>
            <a:ln w="25400">
              <a:noFill/>
            </a:ln>
          </c:spPr>
          <c:cat>
            <c:numRef>
              <c:f>'pdb vs se (1)'!$D$5:$M$5</c:f>
              <c:numCache>
                <c:formatCode>General</c:formatCode>
                <c:ptCount val="10"/>
                <c:pt idx="0">
                  <c:v>1999</c:v>
                </c:pt>
                <c:pt idx="1">
                  <c:v>2000</c:v>
                </c:pt>
                <c:pt idx="2" formatCode="@">
                  <c:v>2001</c:v>
                </c:pt>
                <c:pt idx="3" formatCode="@">
                  <c:v>2002</c:v>
                </c:pt>
                <c:pt idx="4" formatCode="@">
                  <c:v>2003</c:v>
                </c:pt>
                <c:pt idx="5" formatCode="@">
                  <c:v>2004</c:v>
                </c:pt>
                <c:pt idx="6" formatCode="@">
                  <c:v>2005</c:v>
                </c:pt>
                <c:pt idx="7" formatCode="@">
                  <c:v>2006</c:v>
                </c:pt>
                <c:pt idx="8" formatCode="@">
                  <c:v>2007</c:v>
                </c:pt>
                <c:pt idx="9" formatCode="@">
                  <c:v>2008</c:v>
                </c:pt>
              </c:numCache>
            </c:numRef>
          </c:cat>
          <c:val>
            <c:numRef>
              <c:f>'pdb vs se (1)'!$D$14:$M$14</c:f>
              <c:numCache>
                <c:formatCode>0</c:formatCode>
                <c:ptCount val="10"/>
                <c:pt idx="0">
                  <c:v>104.95529417100209</c:v>
                </c:pt>
                <c:pt idx="1">
                  <c:v>129.75379999999998</c:v>
                </c:pt>
                <c:pt idx="2">
                  <c:v>152.25800000000001</c:v>
                </c:pt>
                <c:pt idx="3">
                  <c:v>165.60290000000001</c:v>
                </c:pt>
                <c:pt idx="4">
                  <c:v>198.82590000000002</c:v>
                </c:pt>
                <c:pt idx="5">
                  <c:v>236.87030000000001</c:v>
                </c:pt>
                <c:pt idx="6">
                  <c:v>276.20420000000001</c:v>
                </c:pt>
                <c:pt idx="7">
                  <c:v>336.25889999999993</c:v>
                </c:pt>
                <c:pt idx="8">
                  <c:v>398.19669999999996</c:v>
                </c:pt>
                <c:pt idx="9">
                  <c:v>481.84829999999977</c:v>
                </c:pt>
              </c:numCache>
            </c:numRef>
          </c:val>
        </c:ser>
        <c:dLbls/>
        <c:gapWidth val="219"/>
        <c:overlap val="-27"/>
        <c:axId val="125564800"/>
        <c:axId val="125566336"/>
      </c:barChart>
      <c:lineChart>
        <c:grouping val="standard"/>
        <c:ser>
          <c:idx val="9"/>
          <c:order val="9"/>
          <c:tx>
            <c:strRef>
              <c:f>'pdb vs se (1)'!$C$15</c:f>
              <c:strCache>
                <c:ptCount val="1"/>
                <c:pt idx="0">
                  <c:v>% Sektor Informal</c:v>
                </c:pt>
              </c:strCache>
            </c:strRef>
          </c:tx>
          <c:spPr>
            <a:ln w="25400">
              <a:solidFill>
                <a:srgbClr val="993366"/>
              </a:solidFill>
              <a:prstDash val="solid"/>
            </a:ln>
          </c:spPr>
          <c:marker>
            <c:spPr>
              <a:solidFill>
                <a:schemeClr val="lt1"/>
              </a:solidFill>
              <a:ln w="25400" cap="flat" cmpd="sng" algn="ctr">
                <a:solidFill>
                  <a:schemeClr val="accent2"/>
                </a:solidFill>
                <a:prstDash val="solid"/>
              </a:ln>
              <a:effectLst/>
            </c:spPr>
          </c:marker>
          <c:cat>
            <c:numRef>
              <c:f>'pdb vs se (1)'!$D$5:$M$5</c:f>
              <c:numCache>
                <c:formatCode>General</c:formatCode>
                <c:ptCount val="10"/>
                <c:pt idx="0">
                  <c:v>1999</c:v>
                </c:pt>
                <c:pt idx="1">
                  <c:v>2000</c:v>
                </c:pt>
                <c:pt idx="2" formatCode="@">
                  <c:v>2001</c:v>
                </c:pt>
                <c:pt idx="3" formatCode="@">
                  <c:v>2002</c:v>
                </c:pt>
                <c:pt idx="4" formatCode="@">
                  <c:v>2003</c:v>
                </c:pt>
                <c:pt idx="5" formatCode="@">
                  <c:v>2004</c:v>
                </c:pt>
                <c:pt idx="6" formatCode="@">
                  <c:v>2005</c:v>
                </c:pt>
                <c:pt idx="7" formatCode="@">
                  <c:v>2006</c:v>
                </c:pt>
                <c:pt idx="8" formatCode="@">
                  <c:v>2007</c:v>
                </c:pt>
                <c:pt idx="9" formatCode="@">
                  <c:v>2008</c:v>
                </c:pt>
              </c:numCache>
            </c:numRef>
          </c:cat>
          <c:val>
            <c:numRef>
              <c:f>'pdb vs se (1)'!$D$15:$M$15</c:f>
              <c:numCache>
                <c:formatCode>0.00%</c:formatCode>
                <c:ptCount val="10"/>
                <c:pt idx="0">
                  <c:v>0.17810000000000001</c:v>
                </c:pt>
                <c:pt idx="1">
                  <c:v>0.17900000000000002</c:v>
                </c:pt>
                <c:pt idx="2">
                  <c:v>0.17960000000000001</c:v>
                </c:pt>
                <c:pt idx="3">
                  <c:v>0.17980000000000002</c:v>
                </c:pt>
                <c:pt idx="4">
                  <c:v>0.18050000000000002</c:v>
                </c:pt>
                <c:pt idx="5">
                  <c:v>0.18070000000000003</c:v>
                </c:pt>
                <c:pt idx="6">
                  <c:v>0.18050000000000002</c:v>
                </c:pt>
                <c:pt idx="7">
                  <c:v>0.17970000000000003</c:v>
                </c:pt>
                <c:pt idx="8">
                  <c:v>0.17900000000000002</c:v>
                </c:pt>
                <c:pt idx="9">
                  <c:v>0.17820000000000003</c:v>
                </c:pt>
              </c:numCache>
            </c:numRef>
          </c:val>
        </c:ser>
        <c:dLbls/>
        <c:marker val="1"/>
        <c:axId val="127046784"/>
        <c:axId val="127048320"/>
      </c:lineChart>
      <c:catAx>
        <c:axId val="125564800"/>
        <c:scaling>
          <c:orientation val="minMax"/>
        </c:scaling>
        <c:axPos val="b"/>
        <c:numFmt formatCode="General" sourceLinked="1"/>
        <c:majorTickMark val="none"/>
        <c:tickLblPos val="nextTo"/>
        <c:spPr>
          <a:ln w="3175">
            <a:solidFill>
              <a:srgbClr val="C0C0C0"/>
            </a:solidFill>
            <a:prstDash val="solid"/>
          </a:ln>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5566336"/>
        <c:crosses val="autoZero"/>
        <c:auto val="1"/>
        <c:lblAlgn val="ctr"/>
        <c:lblOffset val="100"/>
      </c:catAx>
      <c:valAx>
        <c:axId val="125566336"/>
        <c:scaling>
          <c:orientation val="minMax"/>
          <c:max val="1500"/>
          <c:min val="0"/>
        </c:scaling>
        <c:axPos val="l"/>
        <c:majorGridlines>
          <c:spPr>
            <a:ln w="3175">
              <a:solidFill>
                <a:srgbClr val="C0C0C0"/>
              </a:solidFill>
              <a:prstDash val="solid"/>
            </a:ln>
          </c:spPr>
        </c:majorGridlines>
        <c:numFmt formatCode="#,##0" sourceLinked="0"/>
        <c:majorTickMark val="none"/>
        <c:tickLblPos val="nextTo"/>
        <c:spPr>
          <a:ln w="9525">
            <a:noFill/>
          </a:ln>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5564800"/>
        <c:crosses val="autoZero"/>
        <c:crossBetween val="between"/>
      </c:valAx>
      <c:catAx>
        <c:axId val="127046784"/>
        <c:scaling>
          <c:orientation val="minMax"/>
        </c:scaling>
        <c:delete val="1"/>
        <c:axPos val="b"/>
        <c:numFmt formatCode="General" sourceLinked="1"/>
        <c:tickLblPos val="nextTo"/>
        <c:crossAx val="127048320"/>
        <c:crosses val="autoZero"/>
        <c:auto val="1"/>
        <c:lblAlgn val="ctr"/>
        <c:lblOffset val="100"/>
      </c:catAx>
      <c:valAx>
        <c:axId val="127048320"/>
        <c:scaling>
          <c:orientation val="minMax"/>
          <c:max val="0.18300000000000002"/>
          <c:min val="0.17600000000000002"/>
        </c:scaling>
        <c:axPos val="r"/>
        <c:numFmt formatCode="0.0%" sourceLinked="0"/>
        <c:tickLblPos val="nextTo"/>
        <c:spPr>
          <a:ln w="3175">
            <a:solidFill>
              <a:srgbClr val="808080"/>
            </a:solidFill>
            <a:prstDash val="solid"/>
          </a:ln>
        </c:spPr>
        <c:txPr>
          <a:bodyPr/>
          <a:lstStyle/>
          <a:p>
            <a:pPr>
              <a:defRPr sz="1200"/>
            </a:pPr>
            <a:endParaRPr lang="en-US"/>
          </a:p>
        </c:txPr>
        <c:crossAx val="127046784"/>
        <c:crosses val="max"/>
        <c:crossBetween val="between"/>
        <c:majorUnit val="1.0000000000000002E-3"/>
        <c:minorUnit val="5.0000000000000012E-4"/>
      </c:valAx>
      <c:spPr>
        <a:noFill/>
        <a:ln w="25400">
          <a:noFill/>
        </a:ln>
      </c:spPr>
    </c:plotArea>
    <c:legend>
      <c:legendPos val="r"/>
      <c:layout>
        <c:manualLayout>
          <c:xMode val="edge"/>
          <c:yMode val="edge"/>
          <c:x val="0"/>
          <c:y val="0.70943541431294699"/>
          <c:w val="0.9784611064864901"/>
          <c:h val="0.27596704797005406"/>
        </c:manualLayout>
      </c:layout>
      <c:spPr>
        <a:noFill/>
        <a:ln w="25400">
          <a:noFill/>
        </a:ln>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rgbClr val="FFFFFF"/>
    </a:solidFill>
    <a:ln w="3175">
      <a:solidFill>
        <a:srgbClr val="C0C0C0"/>
      </a:solidFill>
      <a:prstDash val="solid"/>
    </a:ln>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2.0860004322565202E-2"/>
          <c:y val="0.10901929965363499"/>
          <c:w val="0.95480332396777501"/>
          <c:h val="0.70459741690195099"/>
        </c:manualLayout>
      </c:layout>
      <c:barChart>
        <c:barDir val="col"/>
        <c:grouping val="clustered"/>
        <c:ser>
          <c:idx val="0"/>
          <c:order val="0"/>
          <c:spPr>
            <a:solidFill>
              <a:schemeClr val="tx2">
                <a:lumMod val="50000"/>
              </a:schemeClr>
            </a:solidFill>
          </c:spPr>
          <c:dPt>
            <c:idx val="0"/>
            <c:spPr>
              <a:solidFill>
                <a:schemeClr val="tx2"/>
              </a:solidFill>
            </c:spPr>
          </c:dPt>
          <c:dPt>
            <c:idx val="1"/>
            <c:spPr>
              <a:solidFill>
                <a:srgbClr val="1F497D"/>
              </a:solidFill>
            </c:spPr>
          </c:dPt>
          <c:dPt>
            <c:idx val="2"/>
            <c:spPr>
              <a:solidFill>
                <a:srgbClr val="1F497D"/>
              </a:solidFill>
            </c:spPr>
          </c:dPt>
          <c:dPt>
            <c:idx val="3"/>
            <c:spPr>
              <a:solidFill>
                <a:srgbClr val="1F497D"/>
              </a:solidFill>
            </c:spPr>
          </c:dPt>
          <c:dPt>
            <c:idx val="4"/>
            <c:spPr>
              <a:solidFill>
                <a:schemeClr val="accent6"/>
              </a:solidFill>
            </c:spPr>
          </c:dPt>
          <c:dPt>
            <c:idx val="5"/>
            <c:spPr>
              <a:solidFill>
                <a:srgbClr val="F79646"/>
              </a:solidFill>
            </c:spPr>
          </c:dPt>
          <c:dPt>
            <c:idx val="6"/>
            <c:spPr>
              <a:solidFill>
                <a:srgbClr val="F79646"/>
              </a:solidFill>
            </c:spPr>
          </c:dPt>
          <c:dPt>
            <c:idx val="7"/>
            <c:spPr>
              <a:solidFill>
                <a:srgbClr val="F79646"/>
              </a:solidFill>
            </c:spPr>
          </c:dPt>
          <c:dPt>
            <c:idx val="8"/>
            <c:spPr>
              <a:solidFill>
                <a:srgbClr val="E0B937"/>
              </a:solidFill>
            </c:spPr>
          </c:dPt>
          <c:dPt>
            <c:idx val="9"/>
            <c:spPr>
              <a:solidFill>
                <a:srgbClr val="E0B937"/>
              </a:solidFill>
            </c:spPr>
          </c:dPt>
          <c:dPt>
            <c:idx val="10"/>
            <c:spPr>
              <a:solidFill>
                <a:srgbClr val="E0B937"/>
              </a:solidFill>
            </c:spPr>
          </c:dPt>
          <c:dPt>
            <c:idx val="11"/>
            <c:spPr>
              <a:solidFill>
                <a:srgbClr val="E0B937"/>
              </a:solidFill>
            </c:spPr>
          </c:dPt>
          <c:dPt>
            <c:idx val="12"/>
            <c:spPr>
              <a:solidFill>
                <a:srgbClr val="00B0B9"/>
              </a:solidFill>
            </c:spPr>
          </c:dPt>
          <c:dPt>
            <c:idx val="13"/>
            <c:spPr>
              <a:solidFill>
                <a:srgbClr val="00B0B9"/>
              </a:solidFill>
            </c:spPr>
          </c:dPt>
          <c:dPt>
            <c:idx val="14"/>
            <c:spPr>
              <a:solidFill>
                <a:srgbClr val="00B0B9"/>
              </a:solidFill>
            </c:spPr>
          </c:dPt>
          <c:cat>
            <c:multiLvlStrRef>
              <c:f>Sheet1!$C$19:$D$33</c:f>
              <c:multiLvlStrCache>
                <c:ptCount val="15"/>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lvl>
                <c:lvl>
                  <c:pt idx="0">
                    <c:v>2012</c:v>
                  </c:pt>
                  <c:pt idx="4">
                    <c:v>2013</c:v>
                  </c:pt>
                  <c:pt idx="8">
                    <c:v>2014</c:v>
                  </c:pt>
                  <c:pt idx="12">
                    <c:v>2015</c:v>
                  </c:pt>
                </c:lvl>
              </c:multiLvlStrCache>
            </c:multiLvlStrRef>
          </c:cat>
          <c:val>
            <c:numRef>
              <c:f>Sheet1!$E$19:$E$33</c:f>
              <c:numCache>
                <c:formatCode>General</c:formatCode>
                <c:ptCount val="15"/>
                <c:pt idx="0">
                  <c:v>6.1099999999999985</c:v>
                </c:pt>
                <c:pt idx="1">
                  <c:v>6.21</c:v>
                </c:pt>
                <c:pt idx="2">
                  <c:v>5.94</c:v>
                </c:pt>
                <c:pt idx="3">
                  <c:v>5.87</c:v>
                </c:pt>
                <c:pt idx="4">
                  <c:v>5.6099999999999977</c:v>
                </c:pt>
                <c:pt idx="5">
                  <c:v>5.59</c:v>
                </c:pt>
                <c:pt idx="6">
                  <c:v>5.5</c:v>
                </c:pt>
                <c:pt idx="7">
                  <c:v>5.6099999999999977</c:v>
                </c:pt>
                <c:pt idx="8">
                  <c:v>5.14</c:v>
                </c:pt>
                <c:pt idx="9">
                  <c:v>5.03</c:v>
                </c:pt>
                <c:pt idx="10">
                  <c:v>4.92</c:v>
                </c:pt>
                <c:pt idx="11">
                  <c:v>5.01</c:v>
                </c:pt>
                <c:pt idx="12">
                  <c:v>4.72</c:v>
                </c:pt>
                <c:pt idx="13">
                  <c:v>4.67</c:v>
                </c:pt>
                <c:pt idx="14">
                  <c:v>4.7300000000000004</c:v>
                </c:pt>
              </c:numCache>
            </c:numRef>
          </c:val>
        </c:ser>
        <c:dLbls/>
        <c:axId val="98945664"/>
        <c:axId val="99427456"/>
      </c:barChart>
      <c:lineChart>
        <c:grouping val="standard"/>
        <c:ser>
          <c:idx val="1"/>
          <c:order val="1"/>
          <c:spPr>
            <a:ln w="12700" cmpd="sng">
              <a:solidFill>
                <a:srgbClr val="FF0000"/>
              </a:solidFill>
            </a:ln>
          </c:spPr>
          <c:marker>
            <c:symbol val="none"/>
          </c:marker>
          <c:dLbls>
            <c:dLbl>
              <c:idx val="0"/>
              <c:layout>
                <c:manualLayout>
                  <c:x val="2.9399876564620207E-2"/>
                  <c:y val="-9.3223122565924216E-2"/>
                </c:manualLayout>
              </c:layout>
              <c:dLblPos val="r"/>
              <c:showVal val="1"/>
              <c:extLst>
                <c:ext xmlns:c15="http://schemas.microsoft.com/office/drawing/2012/chart" uri="{CE6537A1-D6FC-4f65-9D91-7224C49458BB}">
                  <c15:layout/>
                </c:ext>
              </c:extLst>
            </c:dLbl>
            <c:dLbl>
              <c:idx val="6"/>
              <c:layout>
                <c:manualLayout>
                  <c:x val="-8.1143363664746906E-2"/>
                  <c:y val="-8.541056330228762E-2"/>
                </c:manualLayout>
              </c:layout>
              <c:dLblPos val="r"/>
              <c:showVal val="1"/>
              <c:extLst>
                <c:ext xmlns:c15="http://schemas.microsoft.com/office/drawing/2012/chart" uri="{CE6537A1-D6FC-4f65-9D91-7224C49458BB}">
                  <c15:layout/>
                </c:ext>
              </c:extLst>
            </c:dLbl>
            <c:dLbl>
              <c:idx val="9"/>
              <c:layout>
                <c:manualLayout>
                  <c:x val="-2.6094031260167398E-2"/>
                  <c:y val="-8.8406174189956208E-2"/>
                </c:manualLayout>
              </c:layout>
              <c:dLblPos val="r"/>
              <c:showVal val="1"/>
              <c:extLst>
                <c:ext xmlns:c15="http://schemas.microsoft.com/office/drawing/2012/chart" uri="{CE6537A1-D6FC-4f65-9D91-7224C49458BB}">
                  <c15:layout/>
                </c:ext>
              </c:extLst>
            </c:dLbl>
            <c:dLbl>
              <c:idx val="13"/>
              <c:layout>
                <c:manualLayout>
                  <c:x val="-4.0177134834605908E-2"/>
                  <c:y val="-9.507897519612972E-2"/>
                </c:manualLayout>
              </c:layout>
              <c:dLblPos val="r"/>
              <c:showVal val="1"/>
              <c:extLst>
                <c:ext xmlns:c15="http://schemas.microsoft.com/office/drawing/2012/chart" uri="{CE6537A1-D6FC-4f65-9D91-7224C49458BB}">
                  <c15:layout/>
                </c:ext>
              </c:extLst>
            </c:dLbl>
            <c:delete val="1"/>
            <c:extLst>
              <c:ext xmlns:c15="http://schemas.microsoft.com/office/drawing/2012/chart" uri="{CE6537A1-D6FC-4f65-9D91-7224C49458BB}">
                <c15:showLeaderLines val="0"/>
              </c:ext>
            </c:extLst>
          </c:dLbls>
          <c:cat>
            <c:multiLvlStrRef>
              <c:f>Sheet1!$C$19:$D$33</c:f>
              <c:multiLvlStrCache>
                <c:ptCount val="15"/>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lvl>
                <c:lvl>
                  <c:pt idx="0">
                    <c:v>2012</c:v>
                  </c:pt>
                  <c:pt idx="4">
                    <c:v>2013</c:v>
                  </c:pt>
                  <c:pt idx="8">
                    <c:v>2014</c:v>
                  </c:pt>
                  <c:pt idx="12">
                    <c:v>2015</c:v>
                  </c:pt>
                </c:lvl>
              </c:multiLvlStrCache>
            </c:multiLvlStrRef>
          </c:cat>
          <c:val>
            <c:numRef>
              <c:f>Sheet1!$F$19:$F$33</c:f>
              <c:numCache>
                <c:formatCode>_-* #,##0.0_-;\-* #,##0.0_-;_-* "-"_-;_-@_-</c:formatCode>
                <c:ptCount val="15"/>
                <c:pt idx="0">
                  <c:v>6.0324999999999998</c:v>
                </c:pt>
                <c:pt idx="1">
                  <c:v>6.0324999999999998</c:v>
                </c:pt>
                <c:pt idx="2">
                  <c:v>6.0324999999999998</c:v>
                </c:pt>
                <c:pt idx="3">
                  <c:v>6.0324999999999998</c:v>
                </c:pt>
                <c:pt idx="4">
                  <c:v>5.5774999999999997</c:v>
                </c:pt>
                <c:pt idx="5">
                  <c:v>5.5774999999999997</c:v>
                </c:pt>
                <c:pt idx="6">
                  <c:v>5.5774999999999997</c:v>
                </c:pt>
                <c:pt idx="7">
                  <c:v>5.5774999999999997</c:v>
                </c:pt>
                <c:pt idx="8">
                  <c:v>5.0249999999999746</c:v>
                </c:pt>
                <c:pt idx="9">
                  <c:v>5.0249999999999746</c:v>
                </c:pt>
                <c:pt idx="10">
                  <c:v>5.0249999999999746</c:v>
                </c:pt>
                <c:pt idx="11">
                  <c:v>5.0249999999999746</c:v>
                </c:pt>
                <c:pt idx="12">
                  <c:v>4.7066666666666714</c:v>
                </c:pt>
                <c:pt idx="13">
                  <c:v>4.7066666666666714</c:v>
                </c:pt>
                <c:pt idx="14">
                  <c:v>4.7066666666666714</c:v>
                </c:pt>
              </c:numCache>
            </c:numRef>
          </c:val>
        </c:ser>
        <c:dLbls/>
        <c:marker val="1"/>
        <c:axId val="98945664"/>
        <c:axId val="99427456"/>
      </c:lineChart>
      <c:catAx>
        <c:axId val="98945664"/>
        <c:scaling>
          <c:orientation val="minMax"/>
        </c:scaling>
        <c:axPos val="b"/>
        <c:numFmt formatCode="General" sourceLinked="0"/>
        <c:tickLblPos val="nextTo"/>
        <c:txPr>
          <a:bodyPr/>
          <a:lstStyle/>
          <a:p>
            <a:pPr>
              <a:defRPr lang="en-US"/>
            </a:pPr>
            <a:endParaRPr lang="en-US"/>
          </a:p>
        </c:txPr>
        <c:crossAx val="99427456"/>
        <c:crosses val="autoZero"/>
        <c:auto val="1"/>
        <c:lblAlgn val="ctr"/>
        <c:lblOffset val="100"/>
      </c:catAx>
      <c:valAx>
        <c:axId val="99427456"/>
        <c:scaling>
          <c:orientation val="minMax"/>
        </c:scaling>
        <c:delete val="1"/>
        <c:axPos val="l"/>
        <c:numFmt formatCode="#,##0.0" sourceLinked="0"/>
        <c:tickLblPos val="none"/>
        <c:crossAx val="98945664"/>
        <c:crosses val="autoZero"/>
        <c:crossBetween val="between"/>
      </c:valAx>
    </c:plotArea>
    <c:plotVisOnly val="1"/>
    <c:dispBlanksAs val="gap"/>
  </c:chart>
  <c:txPr>
    <a:bodyPr/>
    <a:lstStyle/>
    <a:p>
      <a:pPr>
        <a:defRPr>
          <a:latin typeface="Calibri"/>
          <a:cs typeface="Calibri"/>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bar"/>
        <c:grouping val="clustered"/>
        <c:ser>
          <c:idx val="0"/>
          <c:order val="0"/>
          <c:tx>
            <c:strRef>
              <c:f>Sheet1!$B$14</c:f>
              <c:strCache>
                <c:ptCount val="1"/>
                <c:pt idx="0">
                  <c:v>2010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Sheet1!$A$15:$A$23</c:f>
              <c:strCache>
                <c:ptCount val="9"/>
                <c:pt idx="0">
                  <c:v>PERTANIAN, PETERNAKAN, KEHUTANAN DAN PERIKANAN</c:v>
                </c:pt>
                <c:pt idx="1">
                  <c:v>PERTAMBANGAN DAN PENGGALIAN</c:v>
                </c:pt>
                <c:pt idx="2">
                  <c:v>INDUSTRI PENGOLAHAN</c:v>
                </c:pt>
                <c:pt idx="3">
                  <c:v>LISTRIK, GAS, DAN AIR BERSIH</c:v>
                </c:pt>
                <c:pt idx="4">
                  <c:v>BANGUNAN</c:v>
                </c:pt>
                <c:pt idx="5">
                  <c:v>PERDAGANGAN, HOTEL, DAN RESTORAN</c:v>
                </c:pt>
                <c:pt idx="6">
                  <c:v>PENGANGKUTAN DAN KOMUNIKASI</c:v>
                </c:pt>
                <c:pt idx="7">
                  <c:v>KEUANGAN, PERSEWAAN &amp; JASA PERSH.</c:v>
                </c:pt>
                <c:pt idx="8">
                  <c:v>JASA - JASA</c:v>
                </c:pt>
              </c:strCache>
            </c:strRef>
          </c:cat>
          <c:val>
            <c:numRef>
              <c:f>Sheet1!$B$15:$B$23</c:f>
              <c:numCache>
                <c:formatCode>0%</c:formatCode>
                <c:ptCount val="9"/>
                <c:pt idx="0">
                  <c:v>0.15000000000000002</c:v>
                </c:pt>
                <c:pt idx="1">
                  <c:v>0.11</c:v>
                </c:pt>
                <c:pt idx="2">
                  <c:v>0.25</c:v>
                </c:pt>
                <c:pt idx="3">
                  <c:v>1.0000000000000002E-2</c:v>
                </c:pt>
                <c:pt idx="4">
                  <c:v>0.1</c:v>
                </c:pt>
                <c:pt idx="5">
                  <c:v>0.14000000000000001</c:v>
                </c:pt>
                <c:pt idx="6">
                  <c:v>7.0000000000000021E-2</c:v>
                </c:pt>
                <c:pt idx="7">
                  <c:v>7.0000000000000021E-2</c:v>
                </c:pt>
                <c:pt idx="8">
                  <c:v>0.1</c:v>
                </c:pt>
              </c:numCache>
            </c:numRef>
          </c:val>
        </c:ser>
        <c:ser>
          <c:idx val="1"/>
          <c:order val="1"/>
          <c:tx>
            <c:strRef>
              <c:f>Sheet1!$C$14</c:f>
              <c:strCache>
                <c:ptCount val="1"/>
                <c:pt idx="0">
                  <c:v>2011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Sheet1!$A$15:$A$23</c:f>
              <c:strCache>
                <c:ptCount val="9"/>
                <c:pt idx="0">
                  <c:v>PERTANIAN, PETERNAKAN, KEHUTANAN DAN PERIKANAN</c:v>
                </c:pt>
                <c:pt idx="1">
                  <c:v>PERTAMBANGAN DAN PENGGALIAN</c:v>
                </c:pt>
                <c:pt idx="2">
                  <c:v>INDUSTRI PENGOLAHAN</c:v>
                </c:pt>
                <c:pt idx="3">
                  <c:v>LISTRIK, GAS, DAN AIR BERSIH</c:v>
                </c:pt>
                <c:pt idx="4">
                  <c:v>BANGUNAN</c:v>
                </c:pt>
                <c:pt idx="5">
                  <c:v>PERDAGANGAN, HOTEL, DAN RESTORAN</c:v>
                </c:pt>
                <c:pt idx="6">
                  <c:v>PENGANGKUTAN DAN KOMUNIKASI</c:v>
                </c:pt>
                <c:pt idx="7">
                  <c:v>KEUANGAN, PERSEWAAN &amp; JASA PERSH.</c:v>
                </c:pt>
                <c:pt idx="8">
                  <c:v>JASA - JASA</c:v>
                </c:pt>
              </c:strCache>
            </c:strRef>
          </c:cat>
          <c:val>
            <c:numRef>
              <c:f>Sheet1!$C$15:$C$23</c:f>
              <c:numCache>
                <c:formatCode>0%</c:formatCode>
                <c:ptCount val="9"/>
                <c:pt idx="0">
                  <c:v>0.15000000000000002</c:v>
                </c:pt>
                <c:pt idx="1">
                  <c:v>0.12000000000000001</c:v>
                </c:pt>
                <c:pt idx="2">
                  <c:v>0.24000000000000002</c:v>
                </c:pt>
                <c:pt idx="3">
                  <c:v>1.0000000000000002E-2</c:v>
                </c:pt>
                <c:pt idx="4">
                  <c:v>0.1</c:v>
                </c:pt>
                <c:pt idx="5">
                  <c:v>0.14000000000000001</c:v>
                </c:pt>
                <c:pt idx="6">
                  <c:v>7.0000000000000021E-2</c:v>
                </c:pt>
                <c:pt idx="7">
                  <c:v>7.0000000000000021E-2</c:v>
                </c:pt>
                <c:pt idx="8">
                  <c:v>0.11</c:v>
                </c:pt>
              </c:numCache>
            </c:numRef>
          </c:val>
        </c:ser>
        <c:ser>
          <c:idx val="2"/>
          <c:order val="2"/>
          <c:tx>
            <c:strRef>
              <c:f>Sheet1!$D$14</c:f>
              <c:strCache>
                <c:ptCount val="1"/>
                <c:pt idx="0">
                  <c:v>2012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Sheet1!$A$15:$A$23</c:f>
              <c:strCache>
                <c:ptCount val="9"/>
                <c:pt idx="0">
                  <c:v>PERTANIAN, PETERNAKAN, KEHUTANAN DAN PERIKANAN</c:v>
                </c:pt>
                <c:pt idx="1">
                  <c:v>PERTAMBANGAN DAN PENGGALIAN</c:v>
                </c:pt>
                <c:pt idx="2">
                  <c:v>INDUSTRI PENGOLAHAN</c:v>
                </c:pt>
                <c:pt idx="3">
                  <c:v>LISTRIK, GAS, DAN AIR BERSIH</c:v>
                </c:pt>
                <c:pt idx="4">
                  <c:v>BANGUNAN</c:v>
                </c:pt>
                <c:pt idx="5">
                  <c:v>PERDAGANGAN, HOTEL, DAN RESTORAN</c:v>
                </c:pt>
                <c:pt idx="6">
                  <c:v>PENGANGKUTAN DAN KOMUNIKASI</c:v>
                </c:pt>
                <c:pt idx="7">
                  <c:v>KEUANGAN, PERSEWAAN &amp; JASA PERSH.</c:v>
                </c:pt>
                <c:pt idx="8">
                  <c:v>JASA - JASA</c:v>
                </c:pt>
              </c:strCache>
            </c:strRef>
          </c:cat>
          <c:val>
            <c:numRef>
              <c:f>Sheet1!$D$15:$D$23</c:f>
              <c:numCache>
                <c:formatCode>0%</c:formatCode>
                <c:ptCount val="9"/>
                <c:pt idx="0">
                  <c:v>0.14000000000000001</c:v>
                </c:pt>
                <c:pt idx="1">
                  <c:v>0.12000000000000001</c:v>
                </c:pt>
                <c:pt idx="2">
                  <c:v>0.24000000000000002</c:v>
                </c:pt>
                <c:pt idx="3">
                  <c:v>1.0000000000000002E-2</c:v>
                </c:pt>
                <c:pt idx="4">
                  <c:v>0.1</c:v>
                </c:pt>
                <c:pt idx="5">
                  <c:v>0.14000000000000001</c:v>
                </c:pt>
                <c:pt idx="6">
                  <c:v>7.0000000000000021E-2</c:v>
                </c:pt>
                <c:pt idx="7">
                  <c:v>7.0000000000000021E-2</c:v>
                </c:pt>
                <c:pt idx="8">
                  <c:v>0.11</c:v>
                </c:pt>
              </c:numCache>
            </c:numRef>
          </c:val>
        </c:ser>
        <c:ser>
          <c:idx val="3"/>
          <c:order val="3"/>
          <c:tx>
            <c:strRef>
              <c:f>Sheet1!$E$14</c:f>
              <c:strCache>
                <c:ptCount val="1"/>
                <c:pt idx="0">
                  <c:v>2013</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Sheet1!$A$15:$A$23</c:f>
              <c:strCache>
                <c:ptCount val="9"/>
                <c:pt idx="0">
                  <c:v>PERTANIAN, PETERNAKAN, KEHUTANAN DAN PERIKANAN</c:v>
                </c:pt>
                <c:pt idx="1">
                  <c:v>PERTAMBANGAN DAN PENGGALIAN</c:v>
                </c:pt>
                <c:pt idx="2">
                  <c:v>INDUSTRI PENGOLAHAN</c:v>
                </c:pt>
                <c:pt idx="3">
                  <c:v>LISTRIK, GAS, DAN AIR BERSIH</c:v>
                </c:pt>
                <c:pt idx="4">
                  <c:v>BANGUNAN</c:v>
                </c:pt>
                <c:pt idx="5">
                  <c:v>PERDAGANGAN, HOTEL, DAN RESTORAN</c:v>
                </c:pt>
                <c:pt idx="6">
                  <c:v>PENGANGKUTAN DAN KOMUNIKASI</c:v>
                </c:pt>
                <c:pt idx="7">
                  <c:v>KEUANGAN, PERSEWAAN &amp; JASA PERSH.</c:v>
                </c:pt>
                <c:pt idx="8">
                  <c:v>JASA - JASA</c:v>
                </c:pt>
              </c:strCache>
            </c:strRef>
          </c:cat>
          <c:val>
            <c:numRef>
              <c:f>Sheet1!$E$15:$E$23</c:f>
              <c:numCache>
                <c:formatCode>0%</c:formatCode>
                <c:ptCount val="9"/>
                <c:pt idx="0">
                  <c:v>0.14000000000000001</c:v>
                </c:pt>
                <c:pt idx="1">
                  <c:v>0.11</c:v>
                </c:pt>
                <c:pt idx="2">
                  <c:v>0.24000000000000002</c:v>
                </c:pt>
                <c:pt idx="3">
                  <c:v>1.0000000000000002E-2</c:v>
                </c:pt>
                <c:pt idx="4">
                  <c:v>0.1</c:v>
                </c:pt>
                <c:pt idx="5">
                  <c:v>0.14000000000000001</c:v>
                </c:pt>
                <c:pt idx="6">
                  <c:v>7.0000000000000021E-2</c:v>
                </c:pt>
                <c:pt idx="7">
                  <c:v>8.0000000000000016E-2</c:v>
                </c:pt>
                <c:pt idx="8">
                  <c:v>0.11</c:v>
                </c:pt>
              </c:numCache>
            </c:numRef>
          </c:val>
        </c:ser>
        <c:ser>
          <c:idx val="4"/>
          <c:order val="4"/>
          <c:tx>
            <c:strRef>
              <c:f>Sheet1!$F$14</c:f>
              <c:strCache>
                <c:ptCount val="1"/>
                <c:pt idx="0">
                  <c:v>2014</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Ref>
              <c:f>Sheet1!$A$15:$A$23</c:f>
              <c:strCache>
                <c:ptCount val="9"/>
                <c:pt idx="0">
                  <c:v>PERTANIAN, PETERNAKAN, KEHUTANAN DAN PERIKANAN</c:v>
                </c:pt>
                <c:pt idx="1">
                  <c:v>PERTAMBANGAN DAN PENGGALIAN</c:v>
                </c:pt>
                <c:pt idx="2">
                  <c:v>INDUSTRI PENGOLAHAN</c:v>
                </c:pt>
                <c:pt idx="3">
                  <c:v>LISTRIK, GAS, DAN AIR BERSIH</c:v>
                </c:pt>
                <c:pt idx="4">
                  <c:v>BANGUNAN</c:v>
                </c:pt>
                <c:pt idx="5">
                  <c:v>PERDAGANGAN, HOTEL, DAN RESTORAN</c:v>
                </c:pt>
                <c:pt idx="6">
                  <c:v>PENGANGKUTAN DAN KOMUNIKASI</c:v>
                </c:pt>
                <c:pt idx="7">
                  <c:v>KEUANGAN, PERSEWAAN &amp; JASA PERSH.</c:v>
                </c:pt>
                <c:pt idx="8">
                  <c:v>JASA - JASA</c:v>
                </c:pt>
              </c:strCache>
            </c:strRef>
          </c:cat>
          <c:val>
            <c:numRef>
              <c:f>Sheet1!$F$15:$F$23</c:f>
              <c:numCache>
                <c:formatCode>0%</c:formatCode>
                <c:ptCount val="9"/>
                <c:pt idx="0">
                  <c:v>0.14000000000000001</c:v>
                </c:pt>
                <c:pt idx="1">
                  <c:v>0.1</c:v>
                </c:pt>
                <c:pt idx="2">
                  <c:v>0.24000000000000002</c:v>
                </c:pt>
                <c:pt idx="3">
                  <c:v>1.0000000000000002E-2</c:v>
                </c:pt>
                <c:pt idx="4">
                  <c:v>0.1</c:v>
                </c:pt>
                <c:pt idx="5">
                  <c:v>0.15000000000000002</c:v>
                </c:pt>
                <c:pt idx="6">
                  <c:v>7.0000000000000021E-2</c:v>
                </c:pt>
                <c:pt idx="7">
                  <c:v>8.0000000000000016E-2</c:v>
                </c:pt>
                <c:pt idx="8">
                  <c:v>0.11</c:v>
                </c:pt>
              </c:numCache>
            </c:numRef>
          </c:val>
        </c:ser>
        <c:dLbls/>
        <c:gapWidth val="115"/>
        <c:overlap val="-20"/>
        <c:axId val="127673088"/>
        <c:axId val="127674624"/>
      </c:barChart>
      <c:catAx>
        <c:axId val="127673088"/>
        <c:scaling>
          <c:orientation val="minMax"/>
        </c:scaling>
        <c:axPos val="l"/>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gency FB" panose="020B0503020202020204" pitchFamily="34" charset="0"/>
                <a:ea typeface="+mn-ea"/>
                <a:cs typeface="Arial" panose="020B0604020202020204" pitchFamily="34" charset="0"/>
              </a:defRPr>
            </a:pPr>
            <a:endParaRPr lang="en-US"/>
          </a:p>
        </c:txPr>
        <c:crossAx val="127674624"/>
        <c:crosses val="autoZero"/>
        <c:auto val="1"/>
        <c:lblAlgn val="ctr"/>
        <c:lblOffset val="100"/>
      </c:catAx>
      <c:valAx>
        <c:axId val="127674624"/>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767308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Sheet1!$D$3</c:f>
              <c:strCache>
                <c:ptCount val="1"/>
                <c:pt idx="0">
                  <c:v>Pertumbuhan Global</c:v>
                </c:pt>
              </c:strCache>
            </c:strRef>
          </c:tx>
          <c:spPr>
            <a:solidFill>
              <a:schemeClr val="accent1"/>
            </a:solidFill>
            <a:ln>
              <a:noFill/>
            </a:ln>
            <a:effectLst/>
          </c:spPr>
          <c:dLbls>
            <c:numFmt formatCode="0.0" sourceLinked="0"/>
            <c:spPr>
              <a:solidFill>
                <a:srgbClr val="0000FF"/>
              </a:solid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in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Sheet1!$C$4:$C$14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Sheet1!$D$4:$D$14</c:f>
              <c:numCache>
                <c:formatCode>0.00</c:formatCode>
                <c:ptCount val="11"/>
                <c:pt idx="0">
                  <c:v>5.4310000000000134</c:v>
                </c:pt>
                <c:pt idx="1">
                  <c:v>4.2249999999999845</c:v>
                </c:pt>
                <c:pt idx="2">
                  <c:v>3.4259999999999997</c:v>
                </c:pt>
                <c:pt idx="3">
                  <c:v>3.3079999999999998</c:v>
                </c:pt>
                <c:pt idx="4">
                  <c:v>3.4279999999999999</c:v>
                </c:pt>
                <c:pt idx="5">
                  <c:v>3.1230000000000002</c:v>
                </c:pt>
                <c:pt idx="6">
                  <c:v>3.56</c:v>
                </c:pt>
                <c:pt idx="7">
                  <c:v>3.8049999999999997</c:v>
                </c:pt>
                <c:pt idx="8">
                  <c:v>3.903</c:v>
                </c:pt>
                <c:pt idx="9">
                  <c:v>3.9569999999999967</c:v>
                </c:pt>
                <c:pt idx="10">
                  <c:v>3.968</c:v>
                </c:pt>
              </c:numCache>
            </c:numRef>
          </c:val>
        </c:ser>
        <c:dLbls/>
        <c:gapWidth val="50"/>
        <c:overlap val="-27"/>
        <c:axId val="101091584"/>
        <c:axId val="102279808"/>
      </c:barChart>
      <c:lineChart>
        <c:grouping val="standard"/>
        <c:ser>
          <c:idx val="1"/>
          <c:order val="1"/>
          <c:tx>
            <c:strRef>
              <c:f>Sheet1!$E$3</c:f>
              <c:strCache>
                <c:ptCount val="1"/>
                <c:pt idx="0">
                  <c:v>Negara Maju</c:v>
                </c:pt>
              </c:strCache>
            </c:strRef>
          </c:tx>
          <c:spPr>
            <a:ln w="28575" cap="rnd">
              <a:solidFill>
                <a:schemeClr val="accent2"/>
              </a:solidFill>
              <a:round/>
            </a:ln>
            <a:effectLst/>
          </c:spPr>
          <c:marker>
            <c:symbol val="none"/>
          </c:marker>
          <c:dLbls>
            <c:numFmt formatCode="0.0" sourceLinked="0"/>
            <c:spPr>
              <a:solidFill>
                <a:srgbClr val="FF0000"/>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Sheet1!$C$4:$C$14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Sheet1!$E$4:$E$14</c:f>
              <c:numCache>
                <c:formatCode>0.00</c:formatCode>
                <c:ptCount val="11"/>
                <c:pt idx="0">
                  <c:v>3.089</c:v>
                </c:pt>
                <c:pt idx="1">
                  <c:v>1.6960000000000022</c:v>
                </c:pt>
                <c:pt idx="2">
                  <c:v>1.1910000000000001</c:v>
                </c:pt>
                <c:pt idx="3">
                  <c:v>1.141</c:v>
                </c:pt>
                <c:pt idx="4">
                  <c:v>1.8320000000000001</c:v>
                </c:pt>
                <c:pt idx="5">
                  <c:v>1.9800000000000002</c:v>
                </c:pt>
                <c:pt idx="6">
                  <c:v>2.2280000000000002</c:v>
                </c:pt>
                <c:pt idx="7">
                  <c:v>2.2319999999999998</c:v>
                </c:pt>
                <c:pt idx="8">
                  <c:v>2.1919999999999997</c:v>
                </c:pt>
                <c:pt idx="9">
                  <c:v>2.0339999999999998</c:v>
                </c:pt>
                <c:pt idx="10">
                  <c:v>1.9039999999999888</c:v>
                </c:pt>
              </c:numCache>
            </c:numRef>
          </c:val>
        </c:ser>
        <c:ser>
          <c:idx val="2"/>
          <c:order val="2"/>
          <c:tx>
            <c:strRef>
              <c:f>Sheet1!$F$3</c:f>
              <c:strCache>
                <c:ptCount val="1"/>
                <c:pt idx="0">
                  <c:v>Negara Berkembang</c:v>
                </c:pt>
              </c:strCache>
            </c:strRef>
          </c:tx>
          <c:spPr>
            <a:ln w="28575" cap="rnd">
              <a:solidFill>
                <a:schemeClr val="accent3"/>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t"/>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Sheet1!$C$4:$C$14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Sheet1!$F$4:$F$14</c:f>
              <c:numCache>
                <c:formatCode>0.00</c:formatCode>
                <c:ptCount val="11"/>
                <c:pt idx="0">
                  <c:v>7.4510000000000014</c:v>
                </c:pt>
                <c:pt idx="1">
                  <c:v>6.3229999999999746</c:v>
                </c:pt>
                <c:pt idx="2">
                  <c:v>5.2110000000000003</c:v>
                </c:pt>
                <c:pt idx="3">
                  <c:v>4.9760000000000115</c:v>
                </c:pt>
                <c:pt idx="4">
                  <c:v>4.6259999999999657</c:v>
                </c:pt>
                <c:pt idx="5">
                  <c:v>3.9649999999999999</c:v>
                </c:pt>
                <c:pt idx="6">
                  <c:v>4.5199999999999996</c:v>
                </c:pt>
                <c:pt idx="7">
                  <c:v>4.9110000000000014</c:v>
                </c:pt>
                <c:pt idx="8">
                  <c:v>5.0739999999999998</c:v>
                </c:pt>
                <c:pt idx="9">
                  <c:v>5.2320000000000002</c:v>
                </c:pt>
                <c:pt idx="10">
                  <c:v>5.2939999999999996</c:v>
                </c:pt>
              </c:numCache>
            </c:numRef>
          </c:val>
        </c:ser>
        <c:dLbls/>
        <c:marker val="1"/>
        <c:axId val="101091584"/>
        <c:axId val="102279808"/>
      </c:lineChart>
      <c:catAx>
        <c:axId val="1010915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279808"/>
        <c:crosses val="autoZero"/>
        <c:auto val="1"/>
        <c:lblAlgn val="ctr"/>
        <c:lblOffset val="100"/>
      </c:catAx>
      <c:valAx>
        <c:axId val="102279808"/>
        <c:scaling>
          <c:orientation val="minMax"/>
        </c:scaling>
        <c:axPos val="l"/>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09158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3995573859401003"/>
          <c:y val="3.0490953613753907E-2"/>
          <c:w val="0.75988915363344223"/>
          <c:h val="0.70863435481942705"/>
        </c:manualLayout>
      </c:layout>
      <c:areaChart>
        <c:grouping val="standard"/>
        <c:ser>
          <c:idx val="2"/>
          <c:order val="2"/>
          <c:tx>
            <c:strRef>
              <c:f>'Graph NFB IHSG'!$L$5</c:f>
              <c:strCache>
                <c:ptCount val="1"/>
                <c:pt idx="0">
                  <c:v>NFB Kumulatif YTD</c:v>
                </c:pt>
              </c:strCache>
            </c:strRef>
          </c:tx>
          <c:spPr>
            <a:solidFill>
              <a:schemeClr val="bg1">
                <a:lumMod val="65000"/>
              </a:schemeClr>
            </a:solidFill>
          </c:spPr>
          <c:cat>
            <c:multiLvlStrRef>
              <c:f>'Graph NFB IHSG'!$H$7:$I$235</c:f>
              <c:multiLvlStrCache>
                <c:ptCount val="229"/>
                <c:lvl>
                  <c:pt idx="0">
                    <c:v>5</c:v>
                  </c:pt>
                  <c:pt idx="1">
                    <c:v>6</c:v>
                  </c:pt>
                  <c:pt idx="2">
                    <c:v>7</c:v>
                  </c:pt>
                  <c:pt idx="3">
                    <c:v>8</c:v>
                  </c:pt>
                  <c:pt idx="4">
                    <c:v>9</c:v>
                  </c:pt>
                  <c:pt idx="5">
                    <c:v>12</c:v>
                  </c:pt>
                  <c:pt idx="6">
                    <c:v>13</c:v>
                  </c:pt>
                  <c:pt idx="7">
                    <c:v>14</c:v>
                  </c:pt>
                  <c:pt idx="8">
                    <c:v>15</c:v>
                  </c:pt>
                  <c:pt idx="9">
                    <c:v>16</c:v>
                  </c:pt>
                  <c:pt idx="10">
                    <c:v>19</c:v>
                  </c:pt>
                  <c:pt idx="11">
                    <c:v>20</c:v>
                  </c:pt>
                  <c:pt idx="12">
                    <c:v>21</c:v>
                  </c:pt>
                  <c:pt idx="13">
                    <c:v>22</c:v>
                  </c:pt>
                  <c:pt idx="14">
                    <c:v>23</c:v>
                  </c:pt>
                  <c:pt idx="15">
                    <c:v>26</c:v>
                  </c:pt>
                  <c:pt idx="16">
                    <c:v>27</c:v>
                  </c:pt>
                  <c:pt idx="17">
                    <c:v>28</c:v>
                  </c:pt>
                  <c:pt idx="18">
                    <c:v>29</c:v>
                  </c:pt>
                  <c:pt idx="19">
                    <c:v>30</c:v>
                  </c:pt>
                  <c:pt idx="20">
                    <c:v>2</c:v>
                  </c:pt>
                  <c:pt idx="21">
                    <c:v>3</c:v>
                  </c:pt>
                  <c:pt idx="22">
                    <c:v>4</c:v>
                  </c:pt>
                  <c:pt idx="23">
                    <c:v>5</c:v>
                  </c:pt>
                  <c:pt idx="24">
                    <c:v>6</c:v>
                  </c:pt>
                  <c:pt idx="25">
                    <c:v>9</c:v>
                  </c:pt>
                  <c:pt idx="26">
                    <c:v>10</c:v>
                  </c:pt>
                  <c:pt idx="27">
                    <c:v>11</c:v>
                  </c:pt>
                  <c:pt idx="28">
                    <c:v>12</c:v>
                  </c:pt>
                  <c:pt idx="29">
                    <c:v>13</c:v>
                  </c:pt>
                  <c:pt idx="30">
                    <c:v>16</c:v>
                  </c:pt>
                  <c:pt idx="31">
                    <c:v>17</c:v>
                  </c:pt>
                  <c:pt idx="32">
                    <c:v>18</c:v>
                  </c:pt>
                  <c:pt idx="33">
                    <c:v>20</c:v>
                  </c:pt>
                  <c:pt idx="34">
                    <c:v>23</c:v>
                  </c:pt>
                  <c:pt idx="35">
                    <c:v>24</c:v>
                  </c:pt>
                  <c:pt idx="36">
                    <c:v>25</c:v>
                  </c:pt>
                  <c:pt idx="37">
                    <c:v>26</c:v>
                  </c:pt>
                  <c:pt idx="38">
                    <c:v>27</c:v>
                  </c:pt>
                  <c:pt idx="39">
                    <c:v>2</c:v>
                  </c:pt>
                  <c:pt idx="40">
                    <c:v>3</c:v>
                  </c:pt>
                  <c:pt idx="41">
                    <c:v>4</c:v>
                  </c:pt>
                  <c:pt idx="42">
                    <c:v>5</c:v>
                  </c:pt>
                  <c:pt idx="43">
                    <c:v>6</c:v>
                  </c:pt>
                  <c:pt idx="44">
                    <c:v>9</c:v>
                  </c:pt>
                  <c:pt idx="45">
                    <c:v>10</c:v>
                  </c:pt>
                  <c:pt idx="46">
                    <c:v>11</c:v>
                  </c:pt>
                  <c:pt idx="47">
                    <c:v>12</c:v>
                  </c:pt>
                  <c:pt idx="48">
                    <c:v>13</c:v>
                  </c:pt>
                  <c:pt idx="49">
                    <c:v>16</c:v>
                  </c:pt>
                  <c:pt idx="50">
                    <c:v>17</c:v>
                  </c:pt>
                  <c:pt idx="51">
                    <c:v>18</c:v>
                  </c:pt>
                  <c:pt idx="52">
                    <c:v>19</c:v>
                  </c:pt>
                  <c:pt idx="53">
                    <c:v>20</c:v>
                  </c:pt>
                  <c:pt idx="54">
                    <c:v>23</c:v>
                  </c:pt>
                  <c:pt idx="55">
                    <c:v>24</c:v>
                  </c:pt>
                  <c:pt idx="56">
                    <c:v>25</c:v>
                  </c:pt>
                  <c:pt idx="57">
                    <c:v>26</c:v>
                  </c:pt>
                  <c:pt idx="58">
                    <c:v>27</c:v>
                  </c:pt>
                  <c:pt idx="59">
                    <c:v>30</c:v>
                  </c:pt>
                  <c:pt idx="60">
                    <c:v>31</c:v>
                  </c:pt>
                  <c:pt idx="61">
                    <c:v>1</c:v>
                  </c:pt>
                  <c:pt idx="62">
                    <c:v>2</c:v>
                  </c:pt>
                  <c:pt idx="63">
                    <c:v>6</c:v>
                  </c:pt>
                  <c:pt idx="64">
                    <c:v>7</c:v>
                  </c:pt>
                  <c:pt idx="65">
                    <c:v>8</c:v>
                  </c:pt>
                  <c:pt idx="66">
                    <c:v>9</c:v>
                  </c:pt>
                  <c:pt idx="67">
                    <c:v>10</c:v>
                  </c:pt>
                  <c:pt idx="68">
                    <c:v>13</c:v>
                  </c:pt>
                  <c:pt idx="69">
                    <c:v>14</c:v>
                  </c:pt>
                  <c:pt idx="70">
                    <c:v>15</c:v>
                  </c:pt>
                  <c:pt idx="71">
                    <c:v>16</c:v>
                  </c:pt>
                  <c:pt idx="72">
                    <c:v>17</c:v>
                  </c:pt>
                  <c:pt idx="73">
                    <c:v>20</c:v>
                  </c:pt>
                  <c:pt idx="74">
                    <c:v>21</c:v>
                  </c:pt>
                  <c:pt idx="75">
                    <c:v>22</c:v>
                  </c:pt>
                  <c:pt idx="76">
                    <c:v>23</c:v>
                  </c:pt>
                  <c:pt idx="77">
                    <c:v>24</c:v>
                  </c:pt>
                  <c:pt idx="78">
                    <c:v>27</c:v>
                  </c:pt>
                  <c:pt idx="79">
                    <c:v>28</c:v>
                  </c:pt>
                  <c:pt idx="80">
                    <c:v>29</c:v>
                  </c:pt>
                  <c:pt idx="81">
                    <c:v>30</c:v>
                  </c:pt>
                  <c:pt idx="82">
                    <c:v>4</c:v>
                  </c:pt>
                  <c:pt idx="83">
                    <c:v>5</c:v>
                  </c:pt>
                  <c:pt idx="84">
                    <c:v>6</c:v>
                  </c:pt>
                  <c:pt idx="85">
                    <c:v>7</c:v>
                  </c:pt>
                  <c:pt idx="86">
                    <c:v>8</c:v>
                  </c:pt>
                  <c:pt idx="87">
                    <c:v>11</c:v>
                  </c:pt>
                  <c:pt idx="88">
                    <c:v>12</c:v>
                  </c:pt>
                  <c:pt idx="89">
                    <c:v>13</c:v>
                  </c:pt>
                  <c:pt idx="90">
                    <c:v>15</c:v>
                  </c:pt>
                  <c:pt idx="91">
                    <c:v>18</c:v>
                  </c:pt>
                  <c:pt idx="92">
                    <c:v>19</c:v>
                  </c:pt>
                  <c:pt idx="93">
                    <c:v>20</c:v>
                  </c:pt>
                  <c:pt idx="94">
                    <c:v>21</c:v>
                  </c:pt>
                  <c:pt idx="95">
                    <c:v>22</c:v>
                  </c:pt>
                  <c:pt idx="96">
                    <c:v>25</c:v>
                  </c:pt>
                  <c:pt idx="97">
                    <c:v>26</c:v>
                  </c:pt>
                  <c:pt idx="98">
                    <c:v>27</c:v>
                  </c:pt>
                  <c:pt idx="99">
                    <c:v>28</c:v>
                  </c:pt>
                  <c:pt idx="100">
                    <c:v>29</c:v>
                  </c:pt>
                  <c:pt idx="101">
                    <c:v>1</c:v>
                  </c:pt>
                  <c:pt idx="102">
                    <c:v>3</c:v>
                  </c:pt>
                  <c:pt idx="103">
                    <c:v>4</c:v>
                  </c:pt>
                  <c:pt idx="104">
                    <c:v>5</c:v>
                  </c:pt>
                  <c:pt idx="105">
                    <c:v>8</c:v>
                  </c:pt>
                  <c:pt idx="106">
                    <c:v>9</c:v>
                  </c:pt>
                  <c:pt idx="107">
                    <c:v>10</c:v>
                  </c:pt>
                  <c:pt idx="108">
                    <c:v>11</c:v>
                  </c:pt>
                  <c:pt idx="109">
                    <c:v>12</c:v>
                  </c:pt>
                  <c:pt idx="110">
                    <c:v>15</c:v>
                  </c:pt>
                  <c:pt idx="111">
                    <c:v>16</c:v>
                  </c:pt>
                  <c:pt idx="112">
                    <c:v>17</c:v>
                  </c:pt>
                  <c:pt idx="113">
                    <c:v>18</c:v>
                  </c:pt>
                  <c:pt idx="114">
                    <c:v>19</c:v>
                  </c:pt>
                  <c:pt idx="115">
                    <c:v>22</c:v>
                  </c:pt>
                  <c:pt idx="116">
                    <c:v>23</c:v>
                  </c:pt>
                  <c:pt idx="117">
                    <c:v>24</c:v>
                  </c:pt>
                  <c:pt idx="118">
                    <c:v>25</c:v>
                  </c:pt>
                  <c:pt idx="119">
                    <c:v>26</c:v>
                  </c:pt>
                  <c:pt idx="120">
                    <c:v>29</c:v>
                  </c:pt>
                  <c:pt idx="121">
                    <c:v>30</c:v>
                  </c:pt>
                  <c:pt idx="122">
                    <c:v>1</c:v>
                  </c:pt>
                  <c:pt idx="123">
                    <c:v>2</c:v>
                  </c:pt>
                  <c:pt idx="124">
                    <c:v>3</c:v>
                  </c:pt>
                  <c:pt idx="125">
                    <c:v>6</c:v>
                  </c:pt>
                  <c:pt idx="126">
                    <c:v>7</c:v>
                  </c:pt>
                  <c:pt idx="127">
                    <c:v>8</c:v>
                  </c:pt>
                  <c:pt idx="128">
                    <c:v>9</c:v>
                  </c:pt>
                  <c:pt idx="129">
                    <c:v>10</c:v>
                  </c:pt>
                  <c:pt idx="130">
                    <c:v>13</c:v>
                  </c:pt>
                  <c:pt idx="131">
                    <c:v>14</c:v>
                  </c:pt>
                  <c:pt idx="132">
                    <c:v>15</c:v>
                  </c:pt>
                  <c:pt idx="133">
                    <c:v>22</c:v>
                  </c:pt>
                  <c:pt idx="134">
                    <c:v>23</c:v>
                  </c:pt>
                  <c:pt idx="135">
                    <c:v>24</c:v>
                  </c:pt>
                  <c:pt idx="136">
                    <c:v>27</c:v>
                  </c:pt>
                  <c:pt idx="137">
                    <c:v>28</c:v>
                  </c:pt>
                  <c:pt idx="138">
                    <c:v>29</c:v>
                  </c:pt>
                  <c:pt idx="139">
                    <c:v>30</c:v>
                  </c:pt>
                  <c:pt idx="140">
                    <c:v>31</c:v>
                  </c:pt>
                  <c:pt idx="141">
                    <c:v>3</c:v>
                  </c:pt>
                  <c:pt idx="142">
                    <c:v>4</c:v>
                  </c:pt>
                  <c:pt idx="143">
                    <c:v>5</c:v>
                  </c:pt>
                  <c:pt idx="144">
                    <c:v>6</c:v>
                  </c:pt>
                  <c:pt idx="145">
                    <c:v>7</c:v>
                  </c:pt>
                  <c:pt idx="146">
                    <c:v>10</c:v>
                  </c:pt>
                  <c:pt idx="147">
                    <c:v>11</c:v>
                  </c:pt>
                  <c:pt idx="148">
                    <c:v>12</c:v>
                  </c:pt>
                  <c:pt idx="149">
                    <c:v>13</c:v>
                  </c:pt>
                  <c:pt idx="150">
                    <c:v>14</c:v>
                  </c:pt>
                  <c:pt idx="151">
                    <c:v>18</c:v>
                  </c:pt>
                  <c:pt idx="152">
                    <c:v>19</c:v>
                  </c:pt>
                  <c:pt idx="153">
                    <c:v>20</c:v>
                  </c:pt>
                  <c:pt idx="154">
                    <c:v>21</c:v>
                  </c:pt>
                  <c:pt idx="155">
                    <c:v>24</c:v>
                  </c:pt>
                  <c:pt idx="156">
                    <c:v>25</c:v>
                  </c:pt>
                  <c:pt idx="157">
                    <c:v>26</c:v>
                  </c:pt>
                  <c:pt idx="158">
                    <c:v>27</c:v>
                  </c:pt>
                  <c:pt idx="159">
                    <c:v>28</c:v>
                  </c:pt>
                  <c:pt idx="160">
                    <c:v>31</c:v>
                  </c:pt>
                  <c:pt idx="161">
                    <c:v>1</c:v>
                  </c:pt>
                  <c:pt idx="162">
                    <c:v>2</c:v>
                  </c:pt>
                  <c:pt idx="163">
                    <c:v>3</c:v>
                  </c:pt>
                  <c:pt idx="164">
                    <c:v>4</c:v>
                  </c:pt>
                  <c:pt idx="165">
                    <c:v>7</c:v>
                  </c:pt>
                  <c:pt idx="166">
                    <c:v>8</c:v>
                  </c:pt>
                  <c:pt idx="167">
                    <c:v>9</c:v>
                  </c:pt>
                  <c:pt idx="168">
                    <c:v>10</c:v>
                  </c:pt>
                  <c:pt idx="169">
                    <c:v>11</c:v>
                  </c:pt>
                  <c:pt idx="170">
                    <c:v>14</c:v>
                  </c:pt>
                  <c:pt idx="171">
                    <c:v>15</c:v>
                  </c:pt>
                  <c:pt idx="172">
                    <c:v>16</c:v>
                  </c:pt>
                  <c:pt idx="173">
                    <c:v>17</c:v>
                  </c:pt>
                  <c:pt idx="174">
                    <c:v>18</c:v>
                  </c:pt>
                  <c:pt idx="175">
                    <c:v>21</c:v>
                  </c:pt>
                  <c:pt idx="176">
                    <c:v>22</c:v>
                  </c:pt>
                  <c:pt idx="177">
                    <c:v>23</c:v>
                  </c:pt>
                  <c:pt idx="178">
                    <c:v>25</c:v>
                  </c:pt>
                  <c:pt idx="179">
                    <c:v>28</c:v>
                  </c:pt>
                  <c:pt idx="180">
                    <c:v>29</c:v>
                  </c:pt>
                  <c:pt idx="181">
                    <c:v>30</c:v>
                  </c:pt>
                  <c:pt idx="182">
                    <c:v>1</c:v>
                  </c:pt>
                  <c:pt idx="183">
                    <c:v>2</c:v>
                  </c:pt>
                  <c:pt idx="184">
                    <c:v>5</c:v>
                  </c:pt>
                  <c:pt idx="185">
                    <c:v>6</c:v>
                  </c:pt>
                  <c:pt idx="186">
                    <c:v>7</c:v>
                  </c:pt>
                  <c:pt idx="187">
                    <c:v>8</c:v>
                  </c:pt>
                  <c:pt idx="188">
                    <c:v>9</c:v>
                  </c:pt>
                  <c:pt idx="189">
                    <c:v>12</c:v>
                  </c:pt>
                  <c:pt idx="190">
                    <c:v>13</c:v>
                  </c:pt>
                  <c:pt idx="191">
                    <c:v>15</c:v>
                  </c:pt>
                  <c:pt idx="192">
                    <c:v>16</c:v>
                  </c:pt>
                  <c:pt idx="193">
                    <c:v>19</c:v>
                  </c:pt>
                  <c:pt idx="194">
                    <c:v>20</c:v>
                  </c:pt>
                  <c:pt idx="195">
                    <c:v>21</c:v>
                  </c:pt>
                  <c:pt idx="196">
                    <c:v>22</c:v>
                  </c:pt>
                  <c:pt idx="197">
                    <c:v>23</c:v>
                  </c:pt>
                  <c:pt idx="198">
                    <c:v>26</c:v>
                  </c:pt>
                  <c:pt idx="199">
                    <c:v>27</c:v>
                  </c:pt>
                  <c:pt idx="200">
                    <c:v>28</c:v>
                  </c:pt>
                  <c:pt idx="201">
                    <c:v>29</c:v>
                  </c:pt>
                  <c:pt idx="202">
                    <c:v>30</c:v>
                  </c:pt>
                  <c:pt idx="203">
                    <c:v>2</c:v>
                  </c:pt>
                  <c:pt idx="204">
                    <c:v>3</c:v>
                  </c:pt>
                  <c:pt idx="205">
                    <c:v>4</c:v>
                  </c:pt>
                  <c:pt idx="206">
                    <c:v>5</c:v>
                  </c:pt>
                  <c:pt idx="207">
                    <c:v>6</c:v>
                  </c:pt>
                  <c:pt idx="208">
                    <c:v>9</c:v>
                  </c:pt>
                  <c:pt idx="209">
                    <c:v>10</c:v>
                  </c:pt>
                  <c:pt idx="210">
                    <c:v>11</c:v>
                  </c:pt>
                  <c:pt idx="211">
                    <c:v>12</c:v>
                  </c:pt>
                  <c:pt idx="212">
                    <c:v>13</c:v>
                  </c:pt>
                  <c:pt idx="213">
                    <c:v>16</c:v>
                  </c:pt>
                  <c:pt idx="214">
                    <c:v>17</c:v>
                  </c:pt>
                  <c:pt idx="215">
                    <c:v>18</c:v>
                  </c:pt>
                  <c:pt idx="216">
                    <c:v>19</c:v>
                  </c:pt>
                  <c:pt idx="217">
                    <c:v>20</c:v>
                  </c:pt>
                  <c:pt idx="218">
                    <c:v>23</c:v>
                  </c:pt>
                  <c:pt idx="219">
                    <c:v>24</c:v>
                  </c:pt>
                  <c:pt idx="220">
                    <c:v>25</c:v>
                  </c:pt>
                  <c:pt idx="221">
                    <c:v>26</c:v>
                  </c:pt>
                  <c:pt idx="222">
                    <c:v>27</c:v>
                  </c:pt>
                  <c:pt idx="223">
                    <c:v>30</c:v>
                  </c:pt>
                  <c:pt idx="224">
                    <c:v>1</c:v>
                  </c:pt>
                  <c:pt idx="225">
                    <c:v>2</c:v>
                  </c:pt>
                  <c:pt idx="226">
                    <c:v>3</c:v>
                  </c:pt>
                  <c:pt idx="227">
                    <c:v>4</c:v>
                  </c:pt>
                  <c:pt idx="228">
                    <c:v>7</c:v>
                  </c:pt>
                </c:lvl>
                <c:lvl>
                  <c:pt idx="0">
                    <c:v>Januari</c:v>
                  </c:pt>
                  <c:pt idx="20">
                    <c:v>Februari</c:v>
                  </c:pt>
                  <c:pt idx="39">
                    <c:v>Maret</c:v>
                  </c:pt>
                  <c:pt idx="61">
                    <c:v>April</c:v>
                  </c:pt>
                  <c:pt idx="82">
                    <c:v>Mei</c:v>
                  </c:pt>
                  <c:pt idx="101">
                    <c:v>Juni</c:v>
                  </c:pt>
                  <c:pt idx="122">
                    <c:v>Juli</c:v>
                  </c:pt>
                  <c:pt idx="141">
                    <c:v>Agt</c:v>
                  </c:pt>
                  <c:pt idx="161">
                    <c:v>Sept</c:v>
                  </c:pt>
                  <c:pt idx="182">
                    <c:v>Okt</c:v>
                  </c:pt>
                  <c:pt idx="203">
                    <c:v>Nov</c:v>
                  </c:pt>
                  <c:pt idx="224">
                    <c:v>Des</c:v>
                  </c:pt>
                </c:lvl>
              </c:multiLvlStrCache>
            </c:multiLvlStrRef>
          </c:cat>
          <c:val>
            <c:numRef>
              <c:f>'Graph NFB IHSG'!$L$7:$L$235</c:f>
              <c:numCache>
                <c:formatCode>_-* #,##0.0_-;\-* #,##0.0_-;_-* "-"_-;_-@_-</c:formatCode>
                <c:ptCount val="229"/>
                <c:pt idx="0">
                  <c:v>-148.39400000000001</c:v>
                </c:pt>
                <c:pt idx="1">
                  <c:v>-588.82399999999996</c:v>
                </c:pt>
                <c:pt idx="2">
                  <c:v>-591.81999999999948</c:v>
                </c:pt>
                <c:pt idx="3">
                  <c:v>-727.34499999999946</c:v>
                </c:pt>
                <c:pt idx="4">
                  <c:v>167.76100000000011</c:v>
                </c:pt>
                <c:pt idx="5">
                  <c:v>99.852000000000032</c:v>
                </c:pt>
                <c:pt idx="6">
                  <c:v>-268.7139999999996</c:v>
                </c:pt>
                <c:pt idx="7">
                  <c:v>-891.94399999999996</c:v>
                </c:pt>
                <c:pt idx="8">
                  <c:v>-1512.0219999999999</c:v>
                </c:pt>
                <c:pt idx="9">
                  <c:v>-1845.443</c:v>
                </c:pt>
                <c:pt idx="10">
                  <c:v>-2550.5810000000001</c:v>
                </c:pt>
                <c:pt idx="11">
                  <c:v>-2888.2289999999975</c:v>
                </c:pt>
                <c:pt idx="12">
                  <c:v>-2670.143</c:v>
                </c:pt>
                <c:pt idx="13">
                  <c:v>-2919.9300000000003</c:v>
                </c:pt>
                <c:pt idx="14">
                  <c:v>-1308.355</c:v>
                </c:pt>
                <c:pt idx="15">
                  <c:v>-531.72199999999941</c:v>
                </c:pt>
                <c:pt idx="16">
                  <c:v>115.8060000000003</c:v>
                </c:pt>
                <c:pt idx="17">
                  <c:v>-308.21399999999926</c:v>
                </c:pt>
                <c:pt idx="18">
                  <c:v>-338.7819999999993</c:v>
                </c:pt>
                <c:pt idx="19">
                  <c:v>212.19000000000031</c:v>
                </c:pt>
                <c:pt idx="20">
                  <c:v>218.88700000000034</c:v>
                </c:pt>
                <c:pt idx="21">
                  <c:v>554.17000000000053</c:v>
                </c:pt>
                <c:pt idx="22">
                  <c:v>1427.655</c:v>
                </c:pt>
                <c:pt idx="23">
                  <c:v>1516.7</c:v>
                </c:pt>
                <c:pt idx="24">
                  <c:v>2705.0810000000001</c:v>
                </c:pt>
                <c:pt idx="25">
                  <c:v>3070.442</c:v>
                </c:pt>
                <c:pt idx="26">
                  <c:v>3327.9580000000001</c:v>
                </c:pt>
                <c:pt idx="27">
                  <c:v>3933.4969999999998</c:v>
                </c:pt>
                <c:pt idx="28">
                  <c:v>4875.8290000000006</c:v>
                </c:pt>
                <c:pt idx="29">
                  <c:v>6160.3920000000007</c:v>
                </c:pt>
                <c:pt idx="30">
                  <c:v>6778.3720000000012</c:v>
                </c:pt>
                <c:pt idx="31">
                  <c:v>6941.972999999999</c:v>
                </c:pt>
                <c:pt idx="32">
                  <c:v>6555.5920000000015</c:v>
                </c:pt>
                <c:pt idx="33">
                  <c:v>7441.7080000000005</c:v>
                </c:pt>
                <c:pt idx="34">
                  <c:v>8149.8970000000008</c:v>
                </c:pt>
                <c:pt idx="35">
                  <c:v>8571.1360000000004</c:v>
                </c:pt>
                <c:pt idx="36">
                  <c:v>9364.4930000000004</c:v>
                </c:pt>
                <c:pt idx="37">
                  <c:v>10608.682000000003</c:v>
                </c:pt>
                <c:pt idx="38">
                  <c:v>10819.902</c:v>
                </c:pt>
                <c:pt idx="39">
                  <c:v>11448.759</c:v>
                </c:pt>
                <c:pt idx="40">
                  <c:v>11738.075999999995</c:v>
                </c:pt>
                <c:pt idx="41">
                  <c:v>11755.739000000001</c:v>
                </c:pt>
                <c:pt idx="42">
                  <c:v>11547.538</c:v>
                </c:pt>
                <c:pt idx="43">
                  <c:v>11713.298000000003</c:v>
                </c:pt>
                <c:pt idx="44">
                  <c:v>11438.49</c:v>
                </c:pt>
                <c:pt idx="45">
                  <c:v>10953.527</c:v>
                </c:pt>
                <c:pt idx="46">
                  <c:v>9946.1340000000018</c:v>
                </c:pt>
                <c:pt idx="47">
                  <c:v>9807.8649999999889</c:v>
                </c:pt>
                <c:pt idx="48">
                  <c:v>9343.3079999999918</c:v>
                </c:pt>
                <c:pt idx="49">
                  <c:v>8578.2489999999943</c:v>
                </c:pt>
                <c:pt idx="50">
                  <c:v>7895.2640000000019</c:v>
                </c:pt>
                <c:pt idx="51">
                  <c:v>7489.7440000000015</c:v>
                </c:pt>
                <c:pt idx="52">
                  <c:v>7979.8510000000024</c:v>
                </c:pt>
                <c:pt idx="53">
                  <c:v>7344.7810000000027</c:v>
                </c:pt>
                <c:pt idx="54">
                  <c:v>6950.7670000000026</c:v>
                </c:pt>
                <c:pt idx="55">
                  <c:v>5997.4050000000016</c:v>
                </c:pt>
                <c:pt idx="56">
                  <c:v>5599.992000000002</c:v>
                </c:pt>
                <c:pt idx="57">
                  <c:v>5272.1960000000017</c:v>
                </c:pt>
                <c:pt idx="58">
                  <c:v>4689.3420000000015</c:v>
                </c:pt>
                <c:pt idx="59">
                  <c:v>4511.4369999999999</c:v>
                </c:pt>
                <c:pt idx="60">
                  <c:v>5393.5210000000015</c:v>
                </c:pt>
                <c:pt idx="61">
                  <c:v>5883.7829999999994</c:v>
                </c:pt>
                <c:pt idx="62">
                  <c:v>6153.1510000000017</c:v>
                </c:pt>
                <c:pt idx="63">
                  <c:v>6618.7429999999995</c:v>
                </c:pt>
                <c:pt idx="64">
                  <c:v>7097.4650000000011</c:v>
                </c:pt>
                <c:pt idx="65">
                  <c:v>7355.5740000000005</c:v>
                </c:pt>
                <c:pt idx="66">
                  <c:v>6993.2350000000006</c:v>
                </c:pt>
                <c:pt idx="67">
                  <c:v>6918.3510000000015</c:v>
                </c:pt>
                <c:pt idx="68">
                  <c:v>6236.0030000000015</c:v>
                </c:pt>
                <c:pt idx="69">
                  <c:v>5719.3970000000018</c:v>
                </c:pt>
                <c:pt idx="70">
                  <c:v>5064.6110000000017</c:v>
                </c:pt>
                <c:pt idx="71">
                  <c:v>4904.1510000000017</c:v>
                </c:pt>
                <c:pt idx="72">
                  <c:v>4327.2990000000018</c:v>
                </c:pt>
                <c:pt idx="73">
                  <c:v>19402.252</c:v>
                </c:pt>
                <c:pt idx="74">
                  <c:v>19555.598000000009</c:v>
                </c:pt>
                <c:pt idx="75">
                  <c:v>19396.014999999996</c:v>
                </c:pt>
                <c:pt idx="76">
                  <c:v>18640.130999999998</c:v>
                </c:pt>
                <c:pt idx="77">
                  <c:v>18379.064999999999</c:v>
                </c:pt>
                <c:pt idx="78">
                  <c:v>16136.865999999998</c:v>
                </c:pt>
                <c:pt idx="79">
                  <c:v>14318.824000000002</c:v>
                </c:pt>
                <c:pt idx="80">
                  <c:v>12613.448</c:v>
                </c:pt>
                <c:pt idx="81">
                  <c:v>11289.777</c:v>
                </c:pt>
                <c:pt idx="82">
                  <c:v>11270.878000000001</c:v>
                </c:pt>
                <c:pt idx="83">
                  <c:v>11725.817999999996</c:v>
                </c:pt>
                <c:pt idx="84">
                  <c:v>10898.754000000003</c:v>
                </c:pt>
                <c:pt idx="85">
                  <c:v>10548.263000000003</c:v>
                </c:pt>
                <c:pt idx="86">
                  <c:v>10449.758</c:v>
                </c:pt>
                <c:pt idx="87">
                  <c:v>10383.088</c:v>
                </c:pt>
                <c:pt idx="88">
                  <c:v>9985.5890000000036</c:v>
                </c:pt>
                <c:pt idx="89">
                  <c:v>9605.5490000000027</c:v>
                </c:pt>
                <c:pt idx="90">
                  <c:v>9445.336000000003</c:v>
                </c:pt>
                <c:pt idx="91">
                  <c:v>8995.0970000000034</c:v>
                </c:pt>
                <c:pt idx="92">
                  <c:v>8565.8430000000026</c:v>
                </c:pt>
                <c:pt idx="93">
                  <c:v>8465.7670000000035</c:v>
                </c:pt>
                <c:pt idx="94">
                  <c:v>8788.8059999999932</c:v>
                </c:pt>
                <c:pt idx="95">
                  <c:v>8272.2510000000038</c:v>
                </c:pt>
                <c:pt idx="96">
                  <c:v>8132.0380000000005</c:v>
                </c:pt>
                <c:pt idx="97">
                  <c:v>8264.5749999999989</c:v>
                </c:pt>
                <c:pt idx="98">
                  <c:v>8484.7020000000048</c:v>
                </c:pt>
                <c:pt idx="99">
                  <c:v>8001.8150000000051</c:v>
                </c:pt>
                <c:pt idx="100">
                  <c:v>7829.4960000000046</c:v>
                </c:pt>
                <c:pt idx="101">
                  <c:v>7804.8080000000045</c:v>
                </c:pt>
                <c:pt idx="102">
                  <c:v>7283.1970000000047</c:v>
                </c:pt>
                <c:pt idx="103">
                  <c:v>6898.0410000000047</c:v>
                </c:pt>
                <c:pt idx="104">
                  <c:v>6503.6800000000048</c:v>
                </c:pt>
                <c:pt idx="105">
                  <c:v>6217.1660000000047</c:v>
                </c:pt>
                <c:pt idx="106">
                  <c:v>5194.1410000000051</c:v>
                </c:pt>
                <c:pt idx="107">
                  <c:v>4693.4910000000045</c:v>
                </c:pt>
                <c:pt idx="108">
                  <c:v>4019.6310000000053</c:v>
                </c:pt>
                <c:pt idx="109">
                  <c:v>3592.9610000000052</c:v>
                </c:pt>
                <c:pt idx="110">
                  <c:v>3606.902000000005</c:v>
                </c:pt>
                <c:pt idx="111">
                  <c:v>3806.7470000000048</c:v>
                </c:pt>
                <c:pt idx="112">
                  <c:v>3403.5110000000054</c:v>
                </c:pt>
                <c:pt idx="113">
                  <c:v>3575.0240000000049</c:v>
                </c:pt>
                <c:pt idx="114">
                  <c:v>4171.4060000000036</c:v>
                </c:pt>
                <c:pt idx="115">
                  <c:v>4108.0800000000036</c:v>
                </c:pt>
                <c:pt idx="116">
                  <c:v>3994.2020000000039</c:v>
                </c:pt>
                <c:pt idx="117">
                  <c:v>3912.0760000000041</c:v>
                </c:pt>
                <c:pt idx="118">
                  <c:v>3761.7730000000042</c:v>
                </c:pt>
                <c:pt idx="119">
                  <c:v>3895.4590000000044</c:v>
                </c:pt>
                <c:pt idx="120">
                  <c:v>3501.1420000000039</c:v>
                </c:pt>
                <c:pt idx="121">
                  <c:v>3740.3340000000044</c:v>
                </c:pt>
                <c:pt idx="122">
                  <c:v>3528.906000000004</c:v>
                </c:pt>
                <c:pt idx="123">
                  <c:v>3726.283000000004</c:v>
                </c:pt>
                <c:pt idx="124">
                  <c:v>3890.0430000000042</c:v>
                </c:pt>
                <c:pt idx="125">
                  <c:v>3715.5120000000043</c:v>
                </c:pt>
                <c:pt idx="126">
                  <c:v>3573.6620000000039</c:v>
                </c:pt>
                <c:pt idx="127">
                  <c:v>3633.6790000000042</c:v>
                </c:pt>
                <c:pt idx="128">
                  <c:v>3150.7080000000037</c:v>
                </c:pt>
                <c:pt idx="129">
                  <c:v>4532.3480000000045</c:v>
                </c:pt>
                <c:pt idx="130">
                  <c:v>4422.2570000000005</c:v>
                </c:pt>
                <c:pt idx="131">
                  <c:v>4439.8840000000046</c:v>
                </c:pt>
                <c:pt idx="132">
                  <c:v>4148.6130000000048</c:v>
                </c:pt>
                <c:pt idx="133">
                  <c:v>4244.3650000000052</c:v>
                </c:pt>
                <c:pt idx="134">
                  <c:v>4106.4290000000074</c:v>
                </c:pt>
                <c:pt idx="135">
                  <c:v>3982.5910000000054</c:v>
                </c:pt>
                <c:pt idx="136">
                  <c:v>3406.045000000006</c:v>
                </c:pt>
                <c:pt idx="137">
                  <c:v>2878.7200000000057</c:v>
                </c:pt>
                <c:pt idx="138">
                  <c:v>3245.3560000000061</c:v>
                </c:pt>
                <c:pt idx="139">
                  <c:v>3531.5970000000061</c:v>
                </c:pt>
                <c:pt idx="140">
                  <c:v>3872.6170000000061</c:v>
                </c:pt>
                <c:pt idx="141">
                  <c:v>4200.6070000000045</c:v>
                </c:pt>
                <c:pt idx="142">
                  <c:v>3668.7960000000048</c:v>
                </c:pt>
                <c:pt idx="143">
                  <c:v>3479.9180000000051</c:v>
                </c:pt>
                <c:pt idx="144">
                  <c:v>3227.674000000005</c:v>
                </c:pt>
                <c:pt idx="145">
                  <c:v>2967.9510000000055</c:v>
                </c:pt>
                <c:pt idx="146">
                  <c:v>2853.5750000000053</c:v>
                </c:pt>
                <c:pt idx="147">
                  <c:v>2268.9330000000045</c:v>
                </c:pt>
                <c:pt idx="148">
                  <c:v>1505.165000000005</c:v>
                </c:pt>
                <c:pt idx="149">
                  <c:v>337.28100000000416</c:v>
                </c:pt>
                <c:pt idx="150">
                  <c:v>-83.53999999999553</c:v>
                </c:pt>
                <c:pt idx="151">
                  <c:v>-597.29799999999557</c:v>
                </c:pt>
                <c:pt idx="152">
                  <c:v>-1035.7939999999958</c:v>
                </c:pt>
                <c:pt idx="153">
                  <c:v>-3608.897999999996</c:v>
                </c:pt>
                <c:pt idx="154">
                  <c:v>-4378.9919999999966</c:v>
                </c:pt>
                <c:pt idx="155">
                  <c:v>-5113.2059999999965</c:v>
                </c:pt>
                <c:pt idx="156">
                  <c:v>-5810.4989999999934</c:v>
                </c:pt>
                <c:pt idx="157">
                  <c:v>-6338.0819999999958</c:v>
                </c:pt>
                <c:pt idx="158">
                  <c:v>-6119.4949999999935</c:v>
                </c:pt>
                <c:pt idx="159">
                  <c:v>-6259.9859999999935</c:v>
                </c:pt>
                <c:pt idx="160">
                  <c:v>-5946.9169999999949</c:v>
                </c:pt>
                <c:pt idx="161">
                  <c:v>-6179.582999999996</c:v>
                </c:pt>
                <c:pt idx="162">
                  <c:v>-6732.6109999999962</c:v>
                </c:pt>
                <c:pt idx="163">
                  <c:v>-7032.1849999999949</c:v>
                </c:pt>
                <c:pt idx="164">
                  <c:v>-7090.832999999996</c:v>
                </c:pt>
                <c:pt idx="165">
                  <c:v>-7579.7649999999949</c:v>
                </c:pt>
                <c:pt idx="166">
                  <c:v>-8293.3879999999808</c:v>
                </c:pt>
                <c:pt idx="167">
                  <c:v>-8721.8029999999853</c:v>
                </c:pt>
                <c:pt idx="168">
                  <c:v>-8856.0809999999856</c:v>
                </c:pt>
                <c:pt idx="169">
                  <c:v>-8913.6619999999875</c:v>
                </c:pt>
                <c:pt idx="170">
                  <c:v>-8812.4279999999853</c:v>
                </c:pt>
                <c:pt idx="171">
                  <c:v>-9065.4329999999882</c:v>
                </c:pt>
                <c:pt idx="172">
                  <c:v>-9444.1039999999884</c:v>
                </c:pt>
                <c:pt idx="173">
                  <c:v>-10122.813999999988</c:v>
                </c:pt>
                <c:pt idx="174">
                  <c:v>-10586.845999999987</c:v>
                </c:pt>
                <c:pt idx="175">
                  <c:v>-11036.467999999986</c:v>
                </c:pt>
                <c:pt idx="176">
                  <c:v>-11417.299999999988</c:v>
                </c:pt>
                <c:pt idx="177">
                  <c:v>-12107.719999999988</c:v>
                </c:pt>
                <c:pt idx="178">
                  <c:v>-12628.481999999989</c:v>
                </c:pt>
                <c:pt idx="179">
                  <c:v>-12895.361999999986</c:v>
                </c:pt>
                <c:pt idx="180">
                  <c:v>-13418.195999999989</c:v>
                </c:pt>
                <c:pt idx="181">
                  <c:v>-13130.133999999989</c:v>
                </c:pt>
                <c:pt idx="182">
                  <c:v>-13311.441000000003</c:v>
                </c:pt>
                <c:pt idx="183">
                  <c:v>-13250.473999999987</c:v>
                </c:pt>
                <c:pt idx="184">
                  <c:v>-12915.130000000001</c:v>
                </c:pt>
                <c:pt idx="185">
                  <c:v>-12070.302</c:v>
                </c:pt>
                <c:pt idx="186">
                  <c:v>-11848.299000000003</c:v>
                </c:pt>
                <c:pt idx="187">
                  <c:v>-11164.919999999987</c:v>
                </c:pt>
                <c:pt idx="188">
                  <c:v>-10987.335999999987</c:v>
                </c:pt>
                <c:pt idx="189">
                  <c:v>-10679.73499999999</c:v>
                </c:pt>
                <c:pt idx="190">
                  <c:v>-11025.343999999988</c:v>
                </c:pt>
                <c:pt idx="191">
                  <c:v>-11043.802999999989</c:v>
                </c:pt>
                <c:pt idx="192">
                  <c:v>-11130.517999999987</c:v>
                </c:pt>
                <c:pt idx="193">
                  <c:v>-10869.376999999986</c:v>
                </c:pt>
                <c:pt idx="194">
                  <c:v>-10814.462999999989</c:v>
                </c:pt>
                <c:pt idx="195">
                  <c:v>-10440.918999999989</c:v>
                </c:pt>
                <c:pt idx="196">
                  <c:v>-10411.914999999988</c:v>
                </c:pt>
                <c:pt idx="197">
                  <c:v>-10005.284999999991</c:v>
                </c:pt>
                <c:pt idx="198">
                  <c:v>-15818.460999999996</c:v>
                </c:pt>
                <c:pt idx="199">
                  <c:v>-15660.295</c:v>
                </c:pt>
                <c:pt idx="200">
                  <c:v>-16033.282999999998</c:v>
                </c:pt>
                <c:pt idx="201">
                  <c:v>-17032.097000000009</c:v>
                </c:pt>
                <c:pt idx="202">
                  <c:v>-17839.767000000003</c:v>
                </c:pt>
                <c:pt idx="203">
                  <c:v>-18117.069</c:v>
                </c:pt>
                <c:pt idx="204">
                  <c:v>-18287.292000000001</c:v>
                </c:pt>
                <c:pt idx="205">
                  <c:v>-18020.281999999999</c:v>
                </c:pt>
                <c:pt idx="206">
                  <c:v>-17954.005000000001</c:v>
                </c:pt>
                <c:pt idx="207">
                  <c:v>-18007.866999999998</c:v>
                </c:pt>
                <c:pt idx="208">
                  <c:v>-17920.09</c:v>
                </c:pt>
                <c:pt idx="209">
                  <c:v>-18424.41</c:v>
                </c:pt>
                <c:pt idx="210">
                  <c:v>-19038.844000000001</c:v>
                </c:pt>
                <c:pt idx="211">
                  <c:v>-19435.936000000009</c:v>
                </c:pt>
                <c:pt idx="212">
                  <c:v>-19512.717000000001</c:v>
                </c:pt>
                <c:pt idx="213">
                  <c:v>-19938.558000000001</c:v>
                </c:pt>
                <c:pt idx="214">
                  <c:v>-20107.116999999987</c:v>
                </c:pt>
                <c:pt idx="215">
                  <c:v>-20110.553</c:v>
                </c:pt>
                <c:pt idx="216">
                  <c:v>-20176.598999999998</c:v>
                </c:pt>
                <c:pt idx="217">
                  <c:v>-20030.863000000001</c:v>
                </c:pt>
                <c:pt idx="218">
                  <c:v>-20057.535</c:v>
                </c:pt>
                <c:pt idx="219">
                  <c:v>-20383.669000000002</c:v>
                </c:pt>
                <c:pt idx="220">
                  <c:v>-20294.737000000001</c:v>
                </c:pt>
                <c:pt idx="221">
                  <c:v>-19945.256000000001</c:v>
                </c:pt>
                <c:pt idx="222">
                  <c:v>-19715.418000000001</c:v>
                </c:pt>
                <c:pt idx="223">
                  <c:v>-21174.656999999996</c:v>
                </c:pt>
                <c:pt idx="224">
                  <c:v>-21430.286000000004</c:v>
                </c:pt>
                <c:pt idx="225">
                  <c:v>-21792.491000000009</c:v>
                </c:pt>
                <c:pt idx="226">
                  <c:v>-22187.808999999997</c:v>
                </c:pt>
                <c:pt idx="227">
                  <c:v>-22005.330000000005</c:v>
                </c:pt>
                <c:pt idx="228">
                  <c:v>-21400.026000000009</c:v>
                </c:pt>
              </c:numCache>
            </c:numRef>
          </c:val>
        </c:ser>
        <c:dLbls/>
        <c:axId val="107167104"/>
        <c:axId val="107479040"/>
      </c:areaChart>
      <c:barChart>
        <c:barDir val="col"/>
        <c:grouping val="clustered"/>
        <c:ser>
          <c:idx val="1"/>
          <c:order val="1"/>
          <c:tx>
            <c:strRef>
              <c:f>'Graph NFB IHSG'!$K$5</c:f>
              <c:strCache>
                <c:ptCount val="1"/>
                <c:pt idx="0">
                  <c:v>NFB Kumulatif/bulan</c:v>
                </c:pt>
              </c:strCache>
            </c:strRef>
          </c:tx>
          <c:spPr>
            <a:solidFill>
              <a:schemeClr val="accent6">
                <a:lumMod val="50000"/>
                <a:alpha val="51000"/>
              </a:schemeClr>
            </a:solidFill>
          </c:spPr>
          <c:dLbls>
            <c:dLbl>
              <c:idx val="10"/>
              <c:showVal val="1"/>
              <c:extLst>
                <c:ext xmlns:c15="http://schemas.microsoft.com/office/drawing/2012/chart" uri="{CE6537A1-D6FC-4f65-9D91-7224C49458BB}">
                  <c15:layout/>
                </c:ext>
              </c:extLst>
            </c:dLbl>
            <c:dLbl>
              <c:idx val="22"/>
              <c:layout>
                <c:manualLayout>
                  <c:x val="3.6111111111111108E-2"/>
                  <c:y val="0"/>
                </c:manualLayout>
              </c:layout>
              <c:showVal val="1"/>
              <c:extLst>
                <c:ext xmlns:c15="http://schemas.microsoft.com/office/drawing/2012/chart" uri="{CE6537A1-D6FC-4f65-9D91-7224C49458BB}">
                  <c15:layout/>
                </c:ext>
              </c:extLst>
            </c:dLbl>
            <c:dLbl>
              <c:idx val="52"/>
              <c:showVal val="1"/>
              <c:extLst>
                <c:ext xmlns:c15="http://schemas.microsoft.com/office/drawing/2012/chart" uri="{CE6537A1-D6FC-4f65-9D91-7224C49458BB}">
                  <c15:layout/>
                </c:ext>
              </c:extLst>
            </c:dLbl>
            <c:dLbl>
              <c:idx val="70"/>
              <c:showVal val="1"/>
              <c:extLst>
                <c:ext xmlns:c15="http://schemas.microsoft.com/office/drawing/2012/chart" uri="{CE6537A1-D6FC-4f65-9D91-7224C49458BB}">
                  <c15:layout/>
                </c:ext>
              </c:extLst>
            </c:dLbl>
            <c:dLbl>
              <c:idx val="92"/>
              <c:showVal val="1"/>
              <c:extLst>
                <c:ext xmlns:c15="http://schemas.microsoft.com/office/drawing/2012/chart" uri="{CE6537A1-D6FC-4f65-9D91-7224C49458BB}">
                  <c15:layout/>
                </c:ext>
              </c:extLst>
            </c:dLbl>
            <c:dLbl>
              <c:idx val="111"/>
              <c:showVal val="1"/>
              <c:extLst>
                <c:ext xmlns:c15="http://schemas.microsoft.com/office/drawing/2012/chart" uri="{CE6537A1-D6FC-4f65-9D91-7224C49458BB}">
                  <c15:layout/>
                </c:ext>
              </c:extLst>
            </c:dLbl>
            <c:dLbl>
              <c:idx val="124"/>
              <c:layout>
                <c:manualLayout>
                  <c:x val="2.7593622772066707E-2"/>
                  <c:y val="1.0567182580507209E-16"/>
                </c:manualLayout>
              </c:layout>
              <c:showVal val="1"/>
              <c:extLst>
                <c:ext xmlns:c15="http://schemas.microsoft.com/office/drawing/2012/chart" uri="{CE6537A1-D6FC-4f65-9D91-7224C49458BB}">
                  <c15:layout/>
                </c:ext>
              </c:extLst>
            </c:dLbl>
            <c:dLbl>
              <c:idx val="142"/>
              <c:layout>
                <c:manualLayout>
                  <c:x val="3.9389846793139199E-2"/>
                  <c:y val="0"/>
                </c:manualLayout>
              </c:layout>
              <c:showVal val="1"/>
              <c:extLst>
                <c:ext xmlns:c15="http://schemas.microsoft.com/office/drawing/2012/chart" uri="{CE6537A1-D6FC-4f65-9D91-7224C49458BB}">
                  <c15:layout/>
                </c:ext>
              </c:extLst>
            </c:dLbl>
            <c:dLbl>
              <c:idx val="174"/>
              <c:showVal val="1"/>
              <c:extLst>
                <c:ext xmlns:c15="http://schemas.microsoft.com/office/drawing/2012/chart" uri="{CE6537A1-D6FC-4f65-9D91-7224C49458BB}">
                  <c15:layout/>
                </c:ext>
              </c:extLst>
            </c:dLbl>
            <c:dLbl>
              <c:idx val="189"/>
              <c:layout>
                <c:manualLayout>
                  <c:x val="5.7474506812915009E-3"/>
                  <c:y val="8.8299606823404198E-3"/>
                </c:manualLayout>
              </c:layout>
              <c:showVal val="1"/>
              <c:extLst>
                <c:ext xmlns:c15="http://schemas.microsoft.com/office/drawing/2012/chart" uri="{CE6537A1-D6FC-4f65-9D91-7224C49458BB}">
                  <c15:layout/>
                </c:ext>
              </c:extLst>
            </c:dLbl>
            <c:dLbl>
              <c:idx val="213"/>
              <c:showVal val="1"/>
              <c:extLst>
                <c:ext xmlns:c15="http://schemas.microsoft.com/office/drawing/2012/chart" uri="{CE6537A1-D6FC-4f65-9D91-7224C49458BB}">
                  <c15:layout/>
                </c:ext>
              </c:extLst>
            </c:dLbl>
            <c:delete val="1"/>
            <c:extLst>
              <c:ext xmlns:c15="http://schemas.microsoft.com/office/drawing/2012/chart" uri="{CE6537A1-D6FC-4f65-9D91-7224C49458BB}">
                <c15:showLeaderLines val="0"/>
              </c:ext>
            </c:extLst>
          </c:dLbls>
          <c:cat>
            <c:multiLvlStrRef>
              <c:f>'Graph NFB IHSG'!$H$7:$I$235</c:f>
              <c:multiLvlStrCache>
                <c:ptCount val="229"/>
                <c:lvl>
                  <c:pt idx="0">
                    <c:v>5</c:v>
                  </c:pt>
                  <c:pt idx="1">
                    <c:v>6</c:v>
                  </c:pt>
                  <c:pt idx="2">
                    <c:v>7</c:v>
                  </c:pt>
                  <c:pt idx="3">
                    <c:v>8</c:v>
                  </c:pt>
                  <c:pt idx="4">
                    <c:v>9</c:v>
                  </c:pt>
                  <c:pt idx="5">
                    <c:v>12</c:v>
                  </c:pt>
                  <c:pt idx="6">
                    <c:v>13</c:v>
                  </c:pt>
                  <c:pt idx="7">
                    <c:v>14</c:v>
                  </c:pt>
                  <c:pt idx="8">
                    <c:v>15</c:v>
                  </c:pt>
                  <c:pt idx="9">
                    <c:v>16</c:v>
                  </c:pt>
                  <c:pt idx="10">
                    <c:v>19</c:v>
                  </c:pt>
                  <c:pt idx="11">
                    <c:v>20</c:v>
                  </c:pt>
                  <c:pt idx="12">
                    <c:v>21</c:v>
                  </c:pt>
                  <c:pt idx="13">
                    <c:v>22</c:v>
                  </c:pt>
                  <c:pt idx="14">
                    <c:v>23</c:v>
                  </c:pt>
                  <c:pt idx="15">
                    <c:v>26</c:v>
                  </c:pt>
                  <c:pt idx="16">
                    <c:v>27</c:v>
                  </c:pt>
                  <c:pt idx="17">
                    <c:v>28</c:v>
                  </c:pt>
                  <c:pt idx="18">
                    <c:v>29</c:v>
                  </c:pt>
                  <c:pt idx="19">
                    <c:v>30</c:v>
                  </c:pt>
                  <c:pt idx="20">
                    <c:v>2</c:v>
                  </c:pt>
                  <c:pt idx="21">
                    <c:v>3</c:v>
                  </c:pt>
                  <c:pt idx="22">
                    <c:v>4</c:v>
                  </c:pt>
                  <c:pt idx="23">
                    <c:v>5</c:v>
                  </c:pt>
                  <c:pt idx="24">
                    <c:v>6</c:v>
                  </c:pt>
                  <c:pt idx="25">
                    <c:v>9</c:v>
                  </c:pt>
                  <c:pt idx="26">
                    <c:v>10</c:v>
                  </c:pt>
                  <c:pt idx="27">
                    <c:v>11</c:v>
                  </c:pt>
                  <c:pt idx="28">
                    <c:v>12</c:v>
                  </c:pt>
                  <c:pt idx="29">
                    <c:v>13</c:v>
                  </c:pt>
                  <c:pt idx="30">
                    <c:v>16</c:v>
                  </c:pt>
                  <c:pt idx="31">
                    <c:v>17</c:v>
                  </c:pt>
                  <c:pt idx="32">
                    <c:v>18</c:v>
                  </c:pt>
                  <c:pt idx="33">
                    <c:v>20</c:v>
                  </c:pt>
                  <c:pt idx="34">
                    <c:v>23</c:v>
                  </c:pt>
                  <c:pt idx="35">
                    <c:v>24</c:v>
                  </c:pt>
                  <c:pt idx="36">
                    <c:v>25</c:v>
                  </c:pt>
                  <c:pt idx="37">
                    <c:v>26</c:v>
                  </c:pt>
                  <c:pt idx="38">
                    <c:v>27</c:v>
                  </c:pt>
                  <c:pt idx="39">
                    <c:v>2</c:v>
                  </c:pt>
                  <c:pt idx="40">
                    <c:v>3</c:v>
                  </c:pt>
                  <c:pt idx="41">
                    <c:v>4</c:v>
                  </c:pt>
                  <c:pt idx="42">
                    <c:v>5</c:v>
                  </c:pt>
                  <c:pt idx="43">
                    <c:v>6</c:v>
                  </c:pt>
                  <c:pt idx="44">
                    <c:v>9</c:v>
                  </c:pt>
                  <c:pt idx="45">
                    <c:v>10</c:v>
                  </c:pt>
                  <c:pt idx="46">
                    <c:v>11</c:v>
                  </c:pt>
                  <c:pt idx="47">
                    <c:v>12</c:v>
                  </c:pt>
                  <c:pt idx="48">
                    <c:v>13</c:v>
                  </c:pt>
                  <c:pt idx="49">
                    <c:v>16</c:v>
                  </c:pt>
                  <c:pt idx="50">
                    <c:v>17</c:v>
                  </c:pt>
                  <c:pt idx="51">
                    <c:v>18</c:v>
                  </c:pt>
                  <c:pt idx="52">
                    <c:v>19</c:v>
                  </c:pt>
                  <c:pt idx="53">
                    <c:v>20</c:v>
                  </c:pt>
                  <c:pt idx="54">
                    <c:v>23</c:v>
                  </c:pt>
                  <c:pt idx="55">
                    <c:v>24</c:v>
                  </c:pt>
                  <c:pt idx="56">
                    <c:v>25</c:v>
                  </c:pt>
                  <c:pt idx="57">
                    <c:v>26</c:v>
                  </c:pt>
                  <c:pt idx="58">
                    <c:v>27</c:v>
                  </c:pt>
                  <c:pt idx="59">
                    <c:v>30</c:v>
                  </c:pt>
                  <c:pt idx="60">
                    <c:v>31</c:v>
                  </c:pt>
                  <c:pt idx="61">
                    <c:v>1</c:v>
                  </c:pt>
                  <c:pt idx="62">
                    <c:v>2</c:v>
                  </c:pt>
                  <c:pt idx="63">
                    <c:v>6</c:v>
                  </c:pt>
                  <c:pt idx="64">
                    <c:v>7</c:v>
                  </c:pt>
                  <c:pt idx="65">
                    <c:v>8</c:v>
                  </c:pt>
                  <c:pt idx="66">
                    <c:v>9</c:v>
                  </c:pt>
                  <c:pt idx="67">
                    <c:v>10</c:v>
                  </c:pt>
                  <c:pt idx="68">
                    <c:v>13</c:v>
                  </c:pt>
                  <c:pt idx="69">
                    <c:v>14</c:v>
                  </c:pt>
                  <c:pt idx="70">
                    <c:v>15</c:v>
                  </c:pt>
                  <c:pt idx="71">
                    <c:v>16</c:v>
                  </c:pt>
                  <c:pt idx="72">
                    <c:v>17</c:v>
                  </c:pt>
                  <c:pt idx="73">
                    <c:v>20</c:v>
                  </c:pt>
                  <c:pt idx="74">
                    <c:v>21</c:v>
                  </c:pt>
                  <c:pt idx="75">
                    <c:v>22</c:v>
                  </c:pt>
                  <c:pt idx="76">
                    <c:v>23</c:v>
                  </c:pt>
                  <c:pt idx="77">
                    <c:v>24</c:v>
                  </c:pt>
                  <c:pt idx="78">
                    <c:v>27</c:v>
                  </c:pt>
                  <c:pt idx="79">
                    <c:v>28</c:v>
                  </c:pt>
                  <c:pt idx="80">
                    <c:v>29</c:v>
                  </c:pt>
                  <c:pt idx="81">
                    <c:v>30</c:v>
                  </c:pt>
                  <c:pt idx="82">
                    <c:v>4</c:v>
                  </c:pt>
                  <c:pt idx="83">
                    <c:v>5</c:v>
                  </c:pt>
                  <c:pt idx="84">
                    <c:v>6</c:v>
                  </c:pt>
                  <c:pt idx="85">
                    <c:v>7</c:v>
                  </c:pt>
                  <c:pt idx="86">
                    <c:v>8</c:v>
                  </c:pt>
                  <c:pt idx="87">
                    <c:v>11</c:v>
                  </c:pt>
                  <c:pt idx="88">
                    <c:v>12</c:v>
                  </c:pt>
                  <c:pt idx="89">
                    <c:v>13</c:v>
                  </c:pt>
                  <c:pt idx="90">
                    <c:v>15</c:v>
                  </c:pt>
                  <c:pt idx="91">
                    <c:v>18</c:v>
                  </c:pt>
                  <c:pt idx="92">
                    <c:v>19</c:v>
                  </c:pt>
                  <c:pt idx="93">
                    <c:v>20</c:v>
                  </c:pt>
                  <c:pt idx="94">
                    <c:v>21</c:v>
                  </c:pt>
                  <c:pt idx="95">
                    <c:v>22</c:v>
                  </c:pt>
                  <c:pt idx="96">
                    <c:v>25</c:v>
                  </c:pt>
                  <c:pt idx="97">
                    <c:v>26</c:v>
                  </c:pt>
                  <c:pt idx="98">
                    <c:v>27</c:v>
                  </c:pt>
                  <c:pt idx="99">
                    <c:v>28</c:v>
                  </c:pt>
                  <c:pt idx="100">
                    <c:v>29</c:v>
                  </c:pt>
                  <c:pt idx="101">
                    <c:v>1</c:v>
                  </c:pt>
                  <c:pt idx="102">
                    <c:v>3</c:v>
                  </c:pt>
                  <c:pt idx="103">
                    <c:v>4</c:v>
                  </c:pt>
                  <c:pt idx="104">
                    <c:v>5</c:v>
                  </c:pt>
                  <c:pt idx="105">
                    <c:v>8</c:v>
                  </c:pt>
                  <c:pt idx="106">
                    <c:v>9</c:v>
                  </c:pt>
                  <c:pt idx="107">
                    <c:v>10</c:v>
                  </c:pt>
                  <c:pt idx="108">
                    <c:v>11</c:v>
                  </c:pt>
                  <c:pt idx="109">
                    <c:v>12</c:v>
                  </c:pt>
                  <c:pt idx="110">
                    <c:v>15</c:v>
                  </c:pt>
                  <c:pt idx="111">
                    <c:v>16</c:v>
                  </c:pt>
                  <c:pt idx="112">
                    <c:v>17</c:v>
                  </c:pt>
                  <c:pt idx="113">
                    <c:v>18</c:v>
                  </c:pt>
                  <c:pt idx="114">
                    <c:v>19</c:v>
                  </c:pt>
                  <c:pt idx="115">
                    <c:v>22</c:v>
                  </c:pt>
                  <c:pt idx="116">
                    <c:v>23</c:v>
                  </c:pt>
                  <c:pt idx="117">
                    <c:v>24</c:v>
                  </c:pt>
                  <c:pt idx="118">
                    <c:v>25</c:v>
                  </c:pt>
                  <c:pt idx="119">
                    <c:v>26</c:v>
                  </c:pt>
                  <c:pt idx="120">
                    <c:v>29</c:v>
                  </c:pt>
                  <c:pt idx="121">
                    <c:v>30</c:v>
                  </c:pt>
                  <c:pt idx="122">
                    <c:v>1</c:v>
                  </c:pt>
                  <c:pt idx="123">
                    <c:v>2</c:v>
                  </c:pt>
                  <c:pt idx="124">
                    <c:v>3</c:v>
                  </c:pt>
                  <c:pt idx="125">
                    <c:v>6</c:v>
                  </c:pt>
                  <c:pt idx="126">
                    <c:v>7</c:v>
                  </c:pt>
                  <c:pt idx="127">
                    <c:v>8</c:v>
                  </c:pt>
                  <c:pt idx="128">
                    <c:v>9</c:v>
                  </c:pt>
                  <c:pt idx="129">
                    <c:v>10</c:v>
                  </c:pt>
                  <c:pt idx="130">
                    <c:v>13</c:v>
                  </c:pt>
                  <c:pt idx="131">
                    <c:v>14</c:v>
                  </c:pt>
                  <c:pt idx="132">
                    <c:v>15</c:v>
                  </c:pt>
                  <c:pt idx="133">
                    <c:v>22</c:v>
                  </c:pt>
                  <c:pt idx="134">
                    <c:v>23</c:v>
                  </c:pt>
                  <c:pt idx="135">
                    <c:v>24</c:v>
                  </c:pt>
                  <c:pt idx="136">
                    <c:v>27</c:v>
                  </c:pt>
                  <c:pt idx="137">
                    <c:v>28</c:v>
                  </c:pt>
                  <c:pt idx="138">
                    <c:v>29</c:v>
                  </c:pt>
                  <c:pt idx="139">
                    <c:v>30</c:v>
                  </c:pt>
                  <c:pt idx="140">
                    <c:v>31</c:v>
                  </c:pt>
                  <c:pt idx="141">
                    <c:v>3</c:v>
                  </c:pt>
                  <c:pt idx="142">
                    <c:v>4</c:v>
                  </c:pt>
                  <c:pt idx="143">
                    <c:v>5</c:v>
                  </c:pt>
                  <c:pt idx="144">
                    <c:v>6</c:v>
                  </c:pt>
                  <c:pt idx="145">
                    <c:v>7</c:v>
                  </c:pt>
                  <c:pt idx="146">
                    <c:v>10</c:v>
                  </c:pt>
                  <c:pt idx="147">
                    <c:v>11</c:v>
                  </c:pt>
                  <c:pt idx="148">
                    <c:v>12</c:v>
                  </c:pt>
                  <c:pt idx="149">
                    <c:v>13</c:v>
                  </c:pt>
                  <c:pt idx="150">
                    <c:v>14</c:v>
                  </c:pt>
                  <c:pt idx="151">
                    <c:v>18</c:v>
                  </c:pt>
                  <c:pt idx="152">
                    <c:v>19</c:v>
                  </c:pt>
                  <c:pt idx="153">
                    <c:v>20</c:v>
                  </c:pt>
                  <c:pt idx="154">
                    <c:v>21</c:v>
                  </c:pt>
                  <c:pt idx="155">
                    <c:v>24</c:v>
                  </c:pt>
                  <c:pt idx="156">
                    <c:v>25</c:v>
                  </c:pt>
                  <c:pt idx="157">
                    <c:v>26</c:v>
                  </c:pt>
                  <c:pt idx="158">
                    <c:v>27</c:v>
                  </c:pt>
                  <c:pt idx="159">
                    <c:v>28</c:v>
                  </c:pt>
                  <c:pt idx="160">
                    <c:v>31</c:v>
                  </c:pt>
                  <c:pt idx="161">
                    <c:v>1</c:v>
                  </c:pt>
                  <c:pt idx="162">
                    <c:v>2</c:v>
                  </c:pt>
                  <c:pt idx="163">
                    <c:v>3</c:v>
                  </c:pt>
                  <c:pt idx="164">
                    <c:v>4</c:v>
                  </c:pt>
                  <c:pt idx="165">
                    <c:v>7</c:v>
                  </c:pt>
                  <c:pt idx="166">
                    <c:v>8</c:v>
                  </c:pt>
                  <c:pt idx="167">
                    <c:v>9</c:v>
                  </c:pt>
                  <c:pt idx="168">
                    <c:v>10</c:v>
                  </c:pt>
                  <c:pt idx="169">
                    <c:v>11</c:v>
                  </c:pt>
                  <c:pt idx="170">
                    <c:v>14</c:v>
                  </c:pt>
                  <c:pt idx="171">
                    <c:v>15</c:v>
                  </c:pt>
                  <c:pt idx="172">
                    <c:v>16</c:v>
                  </c:pt>
                  <c:pt idx="173">
                    <c:v>17</c:v>
                  </c:pt>
                  <c:pt idx="174">
                    <c:v>18</c:v>
                  </c:pt>
                  <c:pt idx="175">
                    <c:v>21</c:v>
                  </c:pt>
                  <c:pt idx="176">
                    <c:v>22</c:v>
                  </c:pt>
                  <c:pt idx="177">
                    <c:v>23</c:v>
                  </c:pt>
                  <c:pt idx="178">
                    <c:v>25</c:v>
                  </c:pt>
                  <c:pt idx="179">
                    <c:v>28</c:v>
                  </c:pt>
                  <c:pt idx="180">
                    <c:v>29</c:v>
                  </c:pt>
                  <c:pt idx="181">
                    <c:v>30</c:v>
                  </c:pt>
                  <c:pt idx="182">
                    <c:v>1</c:v>
                  </c:pt>
                  <c:pt idx="183">
                    <c:v>2</c:v>
                  </c:pt>
                  <c:pt idx="184">
                    <c:v>5</c:v>
                  </c:pt>
                  <c:pt idx="185">
                    <c:v>6</c:v>
                  </c:pt>
                  <c:pt idx="186">
                    <c:v>7</c:v>
                  </c:pt>
                  <c:pt idx="187">
                    <c:v>8</c:v>
                  </c:pt>
                  <c:pt idx="188">
                    <c:v>9</c:v>
                  </c:pt>
                  <c:pt idx="189">
                    <c:v>12</c:v>
                  </c:pt>
                  <c:pt idx="190">
                    <c:v>13</c:v>
                  </c:pt>
                  <c:pt idx="191">
                    <c:v>15</c:v>
                  </c:pt>
                  <c:pt idx="192">
                    <c:v>16</c:v>
                  </c:pt>
                  <c:pt idx="193">
                    <c:v>19</c:v>
                  </c:pt>
                  <c:pt idx="194">
                    <c:v>20</c:v>
                  </c:pt>
                  <c:pt idx="195">
                    <c:v>21</c:v>
                  </c:pt>
                  <c:pt idx="196">
                    <c:v>22</c:v>
                  </c:pt>
                  <c:pt idx="197">
                    <c:v>23</c:v>
                  </c:pt>
                  <c:pt idx="198">
                    <c:v>26</c:v>
                  </c:pt>
                  <c:pt idx="199">
                    <c:v>27</c:v>
                  </c:pt>
                  <c:pt idx="200">
                    <c:v>28</c:v>
                  </c:pt>
                  <c:pt idx="201">
                    <c:v>29</c:v>
                  </c:pt>
                  <c:pt idx="202">
                    <c:v>30</c:v>
                  </c:pt>
                  <c:pt idx="203">
                    <c:v>2</c:v>
                  </c:pt>
                  <c:pt idx="204">
                    <c:v>3</c:v>
                  </c:pt>
                  <c:pt idx="205">
                    <c:v>4</c:v>
                  </c:pt>
                  <c:pt idx="206">
                    <c:v>5</c:v>
                  </c:pt>
                  <c:pt idx="207">
                    <c:v>6</c:v>
                  </c:pt>
                  <c:pt idx="208">
                    <c:v>9</c:v>
                  </c:pt>
                  <c:pt idx="209">
                    <c:v>10</c:v>
                  </c:pt>
                  <c:pt idx="210">
                    <c:v>11</c:v>
                  </c:pt>
                  <c:pt idx="211">
                    <c:v>12</c:v>
                  </c:pt>
                  <c:pt idx="212">
                    <c:v>13</c:v>
                  </c:pt>
                  <c:pt idx="213">
                    <c:v>16</c:v>
                  </c:pt>
                  <c:pt idx="214">
                    <c:v>17</c:v>
                  </c:pt>
                  <c:pt idx="215">
                    <c:v>18</c:v>
                  </c:pt>
                  <c:pt idx="216">
                    <c:v>19</c:v>
                  </c:pt>
                  <c:pt idx="217">
                    <c:v>20</c:v>
                  </c:pt>
                  <c:pt idx="218">
                    <c:v>23</c:v>
                  </c:pt>
                  <c:pt idx="219">
                    <c:v>24</c:v>
                  </c:pt>
                  <c:pt idx="220">
                    <c:v>25</c:v>
                  </c:pt>
                  <c:pt idx="221">
                    <c:v>26</c:v>
                  </c:pt>
                  <c:pt idx="222">
                    <c:v>27</c:v>
                  </c:pt>
                  <c:pt idx="223">
                    <c:v>30</c:v>
                  </c:pt>
                  <c:pt idx="224">
                    <c:v>1</c:v>
                  </c:pt>
                  <c:pt idx="225">
                    <c:v>2</c:v>
                  </c:pt>
                  <c:pt idx="226">
                    <c:v>3</c:v>
                  </c:pt>
                  <c:pt idx="227">
                    <c:v>4</c:v>
                  </c:pt>
                  <c:pt idx="228">
                    <c:v>7</c:v>
                  </c:pt>
                </c:lvl>
                <c:lvl>
                  <c:pt idx="0">
                    <c:v>Januari</c:v>
                  </c:pt>
                  <c:pt idx="20">
                    <c:v>Februari</c:v>
                  </c:pt>
                  <c:pt idx="39">
                    <c:v>Maret</c:v>
                  </c:pt>
                  <c:pt idx="61">
                    <c:v>April</c:v>
                  </c:pt>
                  <c:pt idx="82">
                    <c:v>Mei</c:v>
                  </c:pt>
                  <c:pt idx="101">
                    <c:v>Juni</c:v>
                  </c:pt>
                  <c:pt idx="122">
                    <c:v>Juli</c:v>
                  </c:pt>
                  <c:pt idx="141">
                    <c:v>Agt</c:v>
                  </c:pt>
                  <c:pt idx="161">
                    <c:v>Sept</c:v>
                  </c:pt>
                  <c:pt idx="182">
                    <c:v>Okt</c:v>
                  </c:pt>
                  <c:pt idx="203">
                    <c:v>Nov</c:v>
                  </c:pt>
                  <c:pt idx="224">
                    <c:v>Des</c:v>
                  </c:pt>
                </c:lvl>
              </c:multiLvlStrCache>
            </c:multiLvlStrRef>
          </c:cat>
          <c:val>
            <c:numRef>
              <c:f>'Graph NFB IHSG'!$K$7:$K$235</c:f>
              <c:numCache>
                <c:formatCode>_-* #,##0.0_-;\-* #,##0.0_-;_-* "-"_-;_-@_-</c:formatCode>
                <c:ptCount val="229"/>
                <c:pt idx="0">
                  <c:v>212.19000000000031</c:v>
                </c:pt>
                <c:pt idx="1">
                  <c:v>212.19000000000031</c:v>
                </c:pt>
                <c:pt idx="2">
                  <c:v>212.19000000000031</c:v>
                </c:pt>
                <c:pt idx="3">
                  <c:v>212.19000000000031</c:v>
                </c:pt>
                <c:pt idx="4">
                  <c:v>212.19000000000031</c:v>
                </c:pt>
                <c:pt idx="5">
                  <c:v>212.19000000000031</c:v>
                </c:pt>
                <c:pt idx="6">
                  <c:v>212.19000000000031</c:v>
                </c:pt>
                <c:pt idx="7">
                  <c:v>212.19000000000031</c:v>
                </c:pt>
                <c:pt idx="8">
                  <c:v>212.19000000000031</c:v>
                </c:pt>
                <c:pt idx="9">
                  <c:v>212.19000000000031</c:v>
                </c:pt>
                <c:pt idx="10">
                  <c:v>212.19000000000031</c:v>
                </c:pt>
                <c:pt idx="11">
                  <c:v>212.19000000000031</c:v>
                </c:pt>
                <c:pt idx="12">
                  <c:v>212.19000000000031</c:v>
                </c:pt>
                <c:pt idx="13">
                  <c:v>212.19000000000031</c:v>
                </c:pt>
                <c:pt idx="14">
                  <c:v>212.19000000000031</c:v>
                </c:pt>
                <c:pt idx="15">
                  <c:v>212.19000000000031</c:v>
                </c:pt>
                <c:pt idx="16">
                  <c:v>212.19000000000031</c:v>
                </c:pt>
                <c:pt idx="17">
                  <c:v>212.19000000000031</c:v>
                </c:pt>
                <c:pt idx="18">
                  <c:v>212.19000000000031</c:v>
                </c:pt>
                <c:pt idx="19">
                  <c:v>212.19000000000031</c:v>
                </c:pt>
                <c:pt idx="20">
                  <c:v>10607.712000000001</c:v>
                </c:pt>
                <c:pt idx="21">
                  <c:v>10607.712000000001</c:v>
                </c:pt>
                <c:pt idx="22">
                  <c:v>10607.712000000001</c:v>
                </c:pt>
                <c:pt idx="23">
                  <c:v>10607.712000000001</c:v>
                </c:pt>
                <c:pt idx="24">
                  <c:v>10607.712000000001</c:v>
                </c:pt>
                <c:pt idx="25">
                  <c:v>10607.712000000001</c:v>
                </c:pt>
                <c:pt idx="26">
                  <c:v>10607.712000000001</c:v>
                </c:pt>
                <c:pt idx="27">
                  <c:v>10607.712000000001</c:v>
                </c:pt>
                <c:pt idx="28">
                  <c:v>10607.712000000001</c:v>
                </c:pt>
                <c:pt idx="29">
                  <c:v>10607.712000000001</c:v>
                </c:pt>
                <c:pt idx="30">
                  <c:v>10607.712000000001</c:v>
                </c:pt>
                <c:pt idx="31">
                  <c:v>10607.712000000001</c:v>
                </c:pt>
                <c:pt idx="32">
                  <c:v>10607.712000000001</c:v>
                </c:pt>
                <c:pt idx="33">
                  <c:v>10607.712000000001</c:v>
                </c:pt>
                <c:pt idx="34">
                  <c:v>10607.712000000001</c:v>
                </c:pt>
                <c:pt idx="35">
                  <c:v>10607.712000000001</c:v>
                </c:pt>
                <c:pt idx="36">
                  <c:v>10607.712000000001</c:v>
                </c:pt>
                <c:pt idx="37">
                  <c:v>10607.712000000001</c:v>
                </c:pt>
                <c:pt idx="38">
                  <c:v>10607.712000000001</c:v>
                </c:pt>
                <c:pt idx="39">
                  <c:v>-5426.3810000000003</c:v>
                </c:pt>
                <c:pt idx="40">
                  <c:v>-5426.3810000000003</c:v>
                </c:pt>
                <c:pt idx="41">
                  <c:v>-5426.3810000000003</c:v>
                </c:pt>
                <c:pt idx="42">
                  <c:v>-5426.3810000000003</c:v>
                </c:pt>
                <c:pt idx="43">
                  <c:v>-5426.3810000000003</c:v>
                </c:pt>
                <c:pt idx="44">
                  <c:v>-5426.3810000000003</c:v>
                </c:pt>
                <c:pt idx="45">
                  <c:v>-5426.3810000000003</c:v>
                </c:pt>
                <c:pt idx="46">
                  <c:v>-5426.3810000000003</c:v>
                </c:pt>
                <c:pt idx="47">
                  <c:v>-5426.3810000000003</c:v>
                </c:pt>
                <c:pt idx="48">
                  <c:v>-5426.3810000000003</c:v>
                </c:pt>
                <c:pt idx="49">
                  <c:v>-5426.3810000000003</c:v>
                </c:pt>
                <c:pt idx="50">
                  <c:v>-5426.3810000000003</c:v>
                </c:pt>
                <c:pt idx="51">
                  <c:v>-5426.3810000000003</c:v>
                </c:pt>
                <c:pt idx="52">
                  <c:v>-5426.3810000000003</c:v>
                </c:pt>
                <c:pt idx="53">
                  <c:v>-5426.3810000000003</c:v>
                </c:pt>
                <c:pt idx="54">
                  <c:v>-5426.3810000000003</c:v>
                </c:pt>
                <c:pt idx="55">
                  <c:v>-5426.3810000000003</c:v>
                </c:pt>
                <c:pt idx="56">
                  <c:v>-5426.3810000000003</c:v>
                </c:pt>
                <c:pt idx="57">
                  <c:v>-5426.3810000000003</c:v>
                </c:pt>
                <c:pt idx="58">
                  <c:v>-5426.3810000000003</c:v>
                </c:pt>
                <c:pt idx="59">
                  <c:v>-5426.3810000000003</c:v>
                </c:pt>
                <c:pt idx="60">
                  <c:v>-5426.3810000000003</c:v>
                </c:pt>
                <c:pt idx="61">
                  <c:v>5896.2559999999976</c:v>
                </c:pt>
                <c:pt idx="62">
                  <c:v>5896.2559999999976</c:v>
                </c:pt>
                <c:pt idx="63">
                  <c:v>5896.2559999999976</c:v>
                </c:pt>
                <c:pt idx="64">
                  <c:v>5896.2559999999976</c:v>
                </c:pt>
                <c:pt idx="65">
                  <c:v>5896.2559999999976</c:v>
                </c:pt>
                <c:pt idx="66">
                  <c:v>5896.2559999999976</c:v>
                </c:pt>
                <c:pt idx="67">
                  <c:v>5896.2559999999976</c:v>
                </c:pt>
                <c:pt idx="68">
                  <c:v>5896.2559999999976</c:v>
                </c:pt>
                <c:pt idx="69">
                  <c:v>5896.2559999999976</c:v>
                </c:pt>
                <c:pt idx="70">
                  <c:v>5896.2559999999976</c:v>
                </c:pt>
                <c:pt idx="71">
                  <c:v>5896.2559999999976</c:v>
                </c:pt>
                <c:pt idx="72">
                  <c:v>5896.2559999999976</c:v>
                </c:pt>
                <c:pt idx="73">
                  <c:v>5896.2559999999976</c:v>
                </c:pt>
                <c:pt idx="74">
                  <c:v>5896.2559999999976</c:v>
                </c:pt>
                <c:pt idx="75">
                  <c:v>5896.2559999999976</c:v>
                </c:pt>
                <c:pt idx="76">
                  <c:v>5896.2559999999976</c:v>
                </c:pt>
                <c:pt idx="77">
                  <c:v>5896.2559999999976</c:v>
                </c:pt>
                <c:pt idx="78">
                  <c:v>5896.2559999999976</c:v>
                </c:pt>
                <c:pt idx="79">
                  <c:v>5896.2559999999976</c:v>
                </c:pt>
                <c:pt idx="80">
                  <c:v>5896.2559999999976</c:v>
                </c:pt>
                <c:pt idx="81">
                  <c:v>5896.2559999999976</c:v>
                </c:pt>
                <c:pt idx="82">
                  <c:v>-3460.2809999999986</c:v>
                </c:pt>
                <c:pt idx="83">
                  <c:v>-3460.2809999999986</c:v>
                </c:pt>
                <c:pt idx="84">
                  <c:v>-3460.2809999999986</c:v>
                </c:pt>
                <c:pt idx="85">
                  <c:v>-3460.2809999999986</c:v>
                </c:pt>
                <c:pt idx="86">
                  <c:v>-3460.2809999999986</c:v>
                </c:pt>
                <c:pt idx="87">
                  <c:v>-3460.2809999999986</c:v>
                </c:pt>
                <c:pt idx="88">
                  <c:v>-3460.2809999999986</c:v>
                </c:pt>
                <c:pt idx="89">
                  <c:v>-3460.2809999999986</c:v>
                </c:pt>
                <c:pt idx="90">
                  <c:v>-3460.2809999999986</c:v>
                </c:pt>
                <c:pt idx="91">
                  <c:v>-3460.2809999999986</c:v>
                </c:pt>
                <c:pt idx="92">
                  <c:v>-3460.2809999999986</c:v>
                </c:pt>
                <c:pt idx="93">
                  <c:v>-3460.2809999999986</c:v>
                </c:pt>
                <c:pt idx="94">
                  <c:v>-3460.2809999999986</c:v>
                </c:pt>
                <c:pt idx="95">
                  <c:v>-3460.2809999999986</c:v>
                </c:pt>
                <c:pt idx="96">
                  <c:v>-3460.2809999999986</c:v>
                </c:pt>
                <c:pt idx="97">
                  <c:v>-3460.2809999999986</c:v>
                </c:pt>
                <c:pt idx="98">
                  <c:v>-3460.2809999999986</c:v>
                </c:pt>
                <c:pt idx="99">
                  <c:v>-3460.2809999999986</c:v>
                </c:pt>
                <c:pt idx="100">
                  <c:v>-3460.2809999999986</c:v>
                </c:pt>
                <c:pt idx="101">
                  <c:v>-4089.1620000000007</c:v>
                </c:pt>
                <c:pt idx="102">
                  <c:v>-4089.1620000000007</c:v>
                </c:pt>
                <c:pt idx="103">
                  <c:v>-4089.1620000000007</c:v>
                </c:pt>
                <c:pt idx="104">
                  <c:v>-4089.1620000000007</c:v>
                </c:pt>
                <c:pt idx="105">
                  <c:v>-4089.1620000000007</c:v>
                </c:pt>
                <c:pt idx="106">
                  <c:v>-4089.1620000000007</c:v>
                </c:pt>
                <c:pt idx="107">
                  <c:v>-4089.1620000000007</c:v>
                </c:pt>
                <c:pt idx="108">
                  <c:v>-4089.1620000000007</c:v>
                </c:pt>
                <c:pt idx="109">
                  <c:v>-4089.1620000000007</c:v>
                </c:pt>
                <c:pt idx="110">
                  <c:v>-4089.1620000000007</c:v>
                </c:pt>
                <c:pt idx="111">
                  <c:v>-4089.1620000000007</c:v>
                </c:pt>
                <c:pt idx="112">
                  <c:v>-4089.1620000000007</c:v>
                </c:pt>
                <c:pt idx="113">
                  <c:v>-4089.1620000000007</c:v>
                </c:pt>
                <c:pt idx="114">
                  <c:v>-4089.1620000000007</c:v>
                </c:pt>
                <c:pt idx="115">
                  <c:v>-4089.1620000000007</c:v>
                </c:pt>
                <c:pt idx="116">
                  <c:v>-4089.1620000000007</c:v>
                </c:pt>
                <c:pt idx="117">
                  <c:v>-4089.1620000000007</c:v>
                </c:pt>
                <c:pt idx="118">
                  <c:v>-4089.1620000000007</c:v>
                </c:pt>
                <c:pt idx="119">
                  <c:v>-4089.1620000000007</c:v>
                </c:pt>
                <c:pt idx="120">
                  <c:v>-4089.1620000000007</c:v>
                </c:pt>
                <c:pt idx="121">
                  <c:v>-4089.1620000000007</c:v>
                </c:pt>
                <c:pt idx="122">
                  <c:v>132.28300000000002</c:v>
                </c:pt>
                <c:pt idx="123">
                  <c:v>132.28300000000002</c:v>
                </c:pt>
                <c:pt idx="124">
                  <c:v>132.28300000000002</c:v>
                </c:pt>
                <c:pt idx="125">
                  <c:v>132.28300000000002</c:v>
                </c:pt>
                <c:pt idx="126">
                  <c:v>132.28300000000002</c:v>
                </c:pt>
                <c:pt idx="127">
                  <c:v>132.28300000000002</c:v>
                </c:pt>
                <c:pt idx="128">
                  <c:v>132.28300000000002</c:v>
                </c:pt>
                <c:pt idx="129">
                  <c:v>132.28300000000002</c:v>
                </c:pt>
                <c:pt idx="130">
                  <c:v>132.28300000000002</c:v>
                </c:pt>
                <c:pt idx="131">
                  <c:v>132.28300000000002</c:v>
                </c:pt>
                <c:pt idx="132">
                  <c:v>132.28300000000002</c:v>
                </c:pt>
                <c:pt idx="133">
                  <c:v>132.28300000000002</c:v>
                </c:pt>
                <c:pt idx="134">
                  <c:v>132.28300000000002</c:v>
                </c:pt>
                <c:pt idx="135">
                  <c:v>132.28300000000002</c:v>
                </c:pt>
                <c:pt idx="136">
                  <c:v>132.28300000000002</c:v>
                </c:pt>
                <c:pt idx="137">
                  <c:v>132.28300000000002</c:v>
                </c:pt>
                <c:pt idx="138">
                  <c:v>132.28300000000002</c:v>
                </c:pt>
                <c:pt idx="139">
                  <c:v>132.28300000000002</c:v>
                </c:pt>
                <c:pt idx="140">
                  <c:v>132.28300000000002</c:v>
                </c:pt>
                <c:pt idx="141">
                  <c:v>-9819.5339999999942</c:v>
                </c:pt>
                <c:pt idx="142">
                  <c:v>-9819.5339999999942</c:v>
                </c:pt>
                <c:pt idx="143">
                  <c:v>-9819.5339999999942</c:v>
                </c:pt>
                <c:pt idx="144">
                  <c:v>-9819.5339999999942</c:v>
                </c:pt>
                <c:pt idx="145">
                  <c:v>-9819.5339999999942</c:v>
                </c:pt>
                <c:pt idx="146">
                  <c:v>-9819.5339999999942</c:v>
                </c:pt>
                <c:pt idx="147">
                  <c:v>-9819.5339999999942</c:v>
                </c:pt>
                <c:pt idx="148">
                  <c:v>-9819.5339999999942</c:v>
                </c:pt>
                <c:pt idx="149">
                  <c:v>-9819.5339999999942</c:v>
                </c:pt>
                <c:pt idx="150">
                  <c:v>-9819.5339999999942</c:v>
                </c:pt>
                <c:pt idx="151">
                  <c:v>-9819.5339999999942</c:v>
                </c:pt>
                <c:pt idx="152">
                  <c:v>-9819.5339999999942</c:v>
                </c:pt>
                <c:pt idx="153">
                  <c:v>-9819.5339999999942</c:v>
                </c:pt>
                <c:pt idx="154">
                  <c:v>-9819.5339999999942</c:v>
                </c:pt>
                <c:pt idx="155">
                  <c:v>-9819.5339999999942</c:v>
                </c:pt>
                <c:pt idx="156">
                  <c:v>-9819.5339999999942</c:v>
                </c:pt>
                <c:pt idx="157">
                  <c:v>-9819.5339999999942</c:v>
                </c:pt>
                <c:pt idx="158">
                  <c:v>-9819.5339999999942</c:v>
                </c:pt>
                <c:pt idx="159">
                  <c:v>-9819.5339999999942</c:v>
                </c:pt>
                <c:pt idx="160">
                  <c:v>-9819.5339999999942</c:v>
                </c:pt>
                <c:pt idx="161">
                  <c:v>-7183.2170000000006</c:v>
                </c:pt>
                <c:pt idx="162">
                  <c:v>-7183.2170000000006</c:v>
                </c:pt>
                <c:pt idx="163">
                  <c:v>-7183.2170000000006</c:v>
                </c:pt>
                <c:pt idx="164">
                  <c:v>-7183.2170000000006</c:v>
                </c:pt>
                <c:pt idx="165">
                  <c:v>-7183.2170000000006</c:v>
                </c:pt>
                <c:pt idx="166">
                  <c:v>-7183.2170000000006</c:v>
                </c:pt>
                <c:pt idx="167">
                  <c:v>-7183.2170000000006</c:v>
                </c:pt>
                <c:pt idx="168">
                  <c:v>-7183.2170000000006</c:v>
                </c:pt>
                <c:pt idx="169">
                  <c:v>-7183.2170000000006</c:v>
                </c:pt>
                <c:pt idx="170">
                  <c:v>-7183.2170000000006</c:v>
                </c:pt>
                <c:pt idx="171">
                  <c:v>-7183.2170000000006</c:v>
                </c:pt>
                <c:pt idx="172">
                  <c:v>-7183.2170000000006</c:v>
                </c:pt>
                <c:pt idx="173">
                  <c:v>-7183.2170000000006</c:v>
                </c:pt>
                <c:pt idx="174">
                  <c:v>-7183.2170000000006</c:v>
                </c:pt>
                <c:pt idx="175">
                  <c:v>-7183.2170000000006</c:v>
                </c:pt>
                <c:pt idx="176">
                  <c:v>-7183.2170000000006</c:v>
                </c:pt>
                <c:pt idx="177">
                  <c:v>-7183.2170000000006</c:v>
                </c:pt>
                <c:pt idx="178">
                  <c:v>-7183.2170000000006</c:v>
                </c:pt>
                <c:pt idx="179">
                  <c:v>-7183.2170000000006</c:v>
                </c:pt>
                <c:pt idx="180">
                  <c:v>-7183.2170000000006</c:v>
                </c:pt>
                <c:pt idx="181">
                  <c:v>-7183.2170000000006</c:v>
                </c:pt>
                <c:pt idx="182">
                  <c:v>-4709.6330000000007</c:v>
                </c:pt>
                <c:pt idx="183">
                  <c:v>-4709.6330000000007</c:v>
                </c:pt>
                <c:pt idx="184">
                  <c:v>-4709.6330000000007</c:v>
                </c:pt>
                <c:pt idx="185">
                  <c:v>-4709.6330000000007</c:v>
                </c:pt>
                <c:pt idx="186">
                  <c:v>-4709.6330000000007</c:v>
                </c:pt>
                <c:pt idx="187">
                  <c:v>-4709.6330000000007</c:v>
                </c:pt>
                <c:pt idx="188">
                  <c:v>-4709.6330000000007</c:v>
                </c:pt>
                <c:pt idx="189">
                  <c:v>-4709.6330000000007</c:v>
                </c:pt>
                <c:pt idx="190">
                  <c:v>-4709.6330000000007</c:v>
                </c:pt>
                <c:pt idx="191">
                  <c:v>-4709.6330000000007</c:v>
                </c:pt>
                <c:pt idx="192">
                  <c:v>-4709.6330000000007</c:v>
                </c:pt>
                <c:pt idx="193">
                  <c:v>-4709.6330000000007</c:v>
                </c:pt>
                <c:pt idx="194">
                  <c:v>-4709.6330000000007</c:v>
                </c:pt>
                <c:pt idx="195">
                  <c:v>-4709.6330000000007</c:v>
                </c:pt>
                <c:pt idx="196">
                  <c:v>-4709.6330000000007</c:v>
                </c:pt>
                <c:pt idx="197">
                  <c:v>-4709.6330000000007</c:v>
                </c:pt>
                <c:pt idx="198">
                  <c:v>-4709.6330000000007</c:v>
                </c:pt>
                <c:pt idx="199">
                  <c:v>-4709.6330000000007</c:v>
                </c:pt>
                <c:pt idx="200">
                  <c:v>-4709.6330000000007</c:v>
                </c:pt>
                <c:pt idx="201">
                  <c:v>-4709.6330000000007</c:v>
                </c:pt>
                <c:pt idx="202">
                  <c:v>-4709.6330000000007</c:v>
                </c:pt>
                <c:pt idx="203">
                  <c:v>-3334.8900000000003</c:v>
                </c:pt>
                <c:pt idx="204">
                  <c:v>-3334.8900000000003</c:v>
                </c:pt>
                <c:pt idx="205">
                  <c:v>-3334.8900000000003</c:v>
                </c:pt>
                <c:pt idx="206">
                  <c:v>-3334.8900000000003</c:v>
                </c:pt>
                <c:pt idx="207">
                  <c:v>-3334.8900000000003</c:v>
                </c:pt>
                <c:pt idx="208">
                  <c:v>-3334.8900000000003</c:v>
                </c:pt>
                <c:pt idx="209">
                  <c:v>-3334.8900000000003</c:v>
                </c:pt>
                <c:pt idx="210">
                  <c:v>-3334.8900000000003</c:v>
                </c:pt>
                <c:pt idx="211">
                  <c:v>-3334.8900000000003</c:v>
                </c:pt>
                <c:pt idx="212">
                  <c:v>-3334.8900000000003</c:v>
                </c:pt>
                <c:pt idx="213">
                  <c:v>-3334.8900000000003</c:v>
                </c:pt>
                <c:pt idx="214">
                  <c:v>-3334.8900000000003</c:v>
                </c:pt>
                <c:pt idx="215">
                  <c:v>-3334.8900000000003</c:v>
                </c:pt>
                <c:pt idx="216">
                  <c:v>-3334.8900000000003</c:v>
                </c:pt>
                <c:pt idx="217">
                  <c:v>-3334.8900000000003</c:v>
                </c:pt>
                <c:pt idx="218">
                  <c:v>-3334.8900000000003</c:v>
                </c:pt>
                <c:pt idx="219">
                  <c:v>-3334.8900000000003</c:v>
                </c:pt>
                <c:pt idx="220">
                  <c:v>-3334.8900000000003</c:v>
                </c:pt>
                <c:pt idx="221">
                  <c:v>-3334.8900000000003</c:v>
                </c:pt>
                <c:pt idx="222">
                  <c:v>-3334.8900000000003</c:v>
                </c:pt>
                <c:pt idx="223">
                  <c:v>-3334.8900000000003</c:v>
                </c:pt>
                <c:pt idx="224">
                  <c:v>-225.369</c:v>
                </c:pt>
                <c:pt idx="225">
                  <c:v>-225.369</c:v>
                </c:pt>
                <c:pt idx="226">
                  <c:v>-225.369</c:v>
                </c:pt>
                <c:pt idx="227">
                  <c:v>-225.369</c:v>
                </c:pt>
                <c:pt idx="228">
                  <c:v>-225.369</c:v>
                </c:pt>
              </c:numCache>
            </c:numRef>
          </c:val>
        </c:ser>
        <c:dLbls/>
        <c:gapWidth val="0"/>
        <c:axId val="107167104"/>
        <c:axId val="107479040"/>
      </c:barChart>
      <c:lineChart>
        <c:grouping val="standard"/>
        <c:ser>
          <c:idx val="0"/>
          <c:order val="0"/>
          <c:tx>
            <c:strRef>
              <c:f>'Graph NFB IHSG'!$J$5</c:f>
              <c:strCache>
                <c:ptCount val="1"/>
                <c:pt idx="0">
                  <c:v>IHSG - RHS</c:v>
                </c:pt>
              </c:strCache>
            </c:strRef>
          </c:tx>
          <c:spPr>
            <a:ln>
              <a:solidFill>
                <a:srgbClr val="0000FF"/>
              </a:solidFill>
            </a:ln>
          </c:spPr>
          <c:marker>
            <c:symbol val="none"/>
          </c:marker>
          <c:dLbls>
            <c:dLbl>
              <c:idx val="0"/>
              <c:layout>
                <c:manualLayout>
                  <c:x val="-9.2938122383554294E-3"/>
                  <c:y val="-4.1206483184255301E-2"/>
                </c:manualLayout>
              </c:layout>
              <c:showVal val="1"/>
              <c:extLst>
                <c:ext xmlns:c15="http://schemas.microsoft.com/office/drawing/2012/chart" uri="{CE6537A1-D6FC-4f65-9D91-7224C49458BB}">
                  <c15:layout/>
                </c:ext>
              </c:extLst>
            </c:dLbl>
            <c:dLbl>
              <c:idx val="60"/>
              <c:layout>
                <c:manualLayout>
                  <c:x val="-4.6469061191777093E-2"/>
                  <c:y val="-5.2979764094042502E-2"/>
                </c:manualLayout>
              </c:layout>
              <c:showVal val="1"/>
              <c:extLst>
                <c:ext xmlns:c15="http://schemas.microsoft.com/office/drawing/2012/chart" uri="{CE6537A1-D6FC-4f65-9D91-7224C49458BB}">
                  <c15:layout/>
                </c:ext>
              </c:extLst>
            </c:dLbl>
            <c:dLbl>
              <c:idx val="96"/>
              <c:layout>
                <c:manualLayout>
                  <c:x val="-4.6469061191777093E-2"/>
                  <c:y val="-4.414980341170209E-2"/>
                </c:manualLayout>
              </c:layout>
              <c:showVal val="1"/>
              <c:extLst>
                <c:ext xmlns:c15="http://schemas.microsoft.com/office/drawing/2012/chart" uri="{CE6537A1-D6FC-4f65-9D91-7224C49458BB}">
                  <c15:layout/>
                </c:ext>
              </c:extLst>
            </c:dLbl>
            <c:dLbl>
              <c:idx val="124"/>
              <c:layout>
                <c:manualLayout>
                  <c:x val="-3.5316486505750491E-2"/>
                  <c:y val="-3.237652250191491E-2"/>
                </c:manualLayout>
              </c:layout>
              <c:showVal val="1"/>
              <c:extLst>
                <c:ext xmlns:c15="http://schemas.microsoft.com/office/drawing/2012/chart" uri="{CE6537A1-D6FC-4f65-9D91-7224C49458BB}">
                  <c15:layout/>
                </c:ext>
              </c:extLst>
            </c:dLbl>
            <c:dLbl>
              <c:idx val="179"/>
              <c:layout>
                <c:manualLayout>
                  <c:x val="-6.3461419833391014E-2"/>
                  <c:y val="3.0240353446307107E-2"/>
                </c:manualLayout>
              </c:layout>
              <c:showVal val="1"/>
              <c:extLst>
                <c:ext xmlns:c15="http://schemas.microsoft.com/office/drawing/2012/chart" uri="{CE6537A1-D6FC-4f65-9D91-7224C49458BB}">
                  <c15:layout/>
                </c:ext>
              </c:extLst>
            </c:dLbl>
            <c:dLbl>
              <c:idx val="228"/>
              <c:layout>
                <c:manualLayout>
                  <c:x val="0"/>
                  <c:y val="-3.237652250191491E-2"/>
                </c:manualLayout>
              </c:layout>
              <c:showVal val="1"/>
              <c:extLst>
                <c:ext xmlns:c15="http://schemas.microsoft.com/office/drawing/2012/chart" uri="{CE6537A1-D6FC-4f65-9D91-7224C49458BB}">
                  <c15:layout/>
                </c:ext>
              </c:extLst>
            </c:dLbl>
            <c:delete val="1"/>
            <c:extLst>
              <c:ext xmlns:c15="http://schemas.microsoft.com/office/drawing/2012/chart" uri="{CE6537A1-D6FC-4f65-9D91-7224C49458BB}">
                <c15:showLeaderLines val="0"/>
              </c:ext>
            </c:extLst>
          </c:dLbls>
          <c:cat>
            <c:multiLvlStrRef>
              <c:f>'Graph NFB IHSG'!$H$7:$I$235</c:f>
              <c:multiLvlStrCache>
                <c:ptCount val="229"/>
                <c:lvl>
                  <c:pt idx="0">
                    <c:v>5</c:v>
                  </c:pt>
                  <c:pt idx="1">
                    <c:v>6</c:v>
                  </c:pt>
                  <c:pt idx="2">
                    <c:v>7</c:v>
                  </c:pt>
                  <c:pt idx="3">
                    <c:v>8</c:v>
                  </c:pt>
                  <c:pt idx="4">
                    <c:v>9</c:v>
                  </c:pt>
                  <c:pt idx="5">
                    <c:v>12</c:v>
                  </c:pt>
                  <c:pt idx="6">
                    <c:v>13</c:v>
                  </c:pt>
                  <c:pt idx="7">
                    <c:v>14</c:v>
                  </c:pt>
                  <c:pt idx="8">
                    <c:v>15</c:v>
                  </c:pt>
                  <c:pt idx="9">
                    <c:v>16</c:v>
                  </c:pt>
                  <c:pt idx="10">
                    <c:v>19</c:v>
                  </c:pt>
                  <c:pt idx="11">
                    <c:v>20</c:v>
                  </c:pt>
                  <c:pt idx="12">
                    <c:v>21</c:v>
                  </c:pt>
                  <c:pt idx="13">
                    <c:v>22</c:v>
                  </c:pt>
                  <c:pt idx="14">
                    <c:v>23</c:v>
                  </c:pt>
                  <c:pt idx="15">
                    <c:v>26</c:v>
                  </c:pt>
                  <c:pt idx="16">
                    <c:v>27</c:v>
                  </c:pt>
                  <c:pt idx="17">
                    <c:v>28</c:v>
                  </c:pt>
                  <c:pt idx="18">
                    <c:v>29</c:v>
                  </c:pt>
                  <c:pt idx="19">
                    <c:v>30</c:v>
                  </c:pt>
                  <c:pt idx="20">
                    <c:v>2</c:v>
                  </c:pt>
                  <c:pt idx="21">
                    <c:v>3</c:v>
                  </c:pt>
                  <c:pt idx="22">
                    <c:v>4</c:v>
                  </c:pt>
                  <c:pt idx="23">
                    <c:v>5</c:v>
                  </c:pt>
                  <c:pt idx="24">
                    <c:v>6</c:v>
                  </c:pt>
                  <c:pt idx="25">
                    <c:v>9</c:v>
                  </c:pt>
                  <c:pt idx="26">
                    <c:v>10</c:v>
                  </c:pt>
                  <c:pt idx="27">
                    <c:v>11</c:v>
                  </c:pt>
                  <c:pt idx="28">
                    <c:v>12</c:v>
                  </c:pt>
                  <c:pt idx="29">
                    <c:v>13</c:v>
                  </c:pt>
                  <c:pt idx="30">
                    <c:v>16</c:v>
                  </c:pt>
                  <c:pt idx="31">
                    <c:v>17</c:v>
                  </c:pt>
                  <c:pt idx="32">
                    <c:v>18</c:v>
                  </c:pt>
                  <c:pt idx="33">
                    <c:v>20</c:v>
                  </c:pt>
                  <c:pt idx="34">
                    <c:v>23</c:v>
                  </c:pt>
                  <c:pt idx="35">
                    <c:v>24</c:v>
                  </c:pt>
                  <c:pt idx="36">
                    <c:v>25</c:v>
                  </c:pt>
                  <c:pt idx="37">
                    <c:v>26</c:v>
                  </c:pt>
                  <c:pt idx="38">
                    <c:v>27</c:v>
                  </c:pt>
                  <c:pt idx="39">
                    <c:v>2</c:v>
                  </c:pt>
                  <c:pt idx="40">
                    <c:v>3</c:v>
                  </c:pt>
                  <c:pt idx="41">
                    <c:v>4</c:v>
                  </c:pt>
                  <c:pt idx="42">
                    <c:v>5</c:v>
                  </c:pt>
                  <c:pt idx="43">
                    <c:v>6</c:v>
                  </c:pt>
                  <c:pt idx="44">
                    <c:v>9</c:v>
                  </c:pt>
                  <c:pt idx="45">
                    <c:v>10</c:v>
                  </c:pt>
                  <c:pt idx="46">
                    <c:v>11</c:v>
                  </c:pt>
                  <c:pt idx="47">
                    <c:v>12</c:v>
                  </c:pt>
                  <c:pt idx="48">
                    <c:v>13</c:v>
                  </c:pt>
                  <c:pt idx="49">
                    <c:v>16</c:v>
                  </c:pt>
                  <c:pt idx="50">
                    <c:v>17</c:v>
                  </c:pt>
                  <c:pt idx="51">
                    <c:v>18</c:v>
                  </c:pt>
                  <c:pt idx="52">
                    <c:v>19</c:v>
                  </c:pt>
                  <c:pt idx="53">
                    <c:v>20</c:v>
                  </c:pt>
                  <c:pt idx="54">
                    <c:v>23</c:v>
                  </c:pt>
                  <c:pt idx="55">
                    <c:v>24</c:v>
                  </c:pt>
                  <c:pt idx="56">
                    <c:v>25</c:v>
                  </c:pt>
                  <c:pt idx="57">
                    <c:v>26</c:v>
                  </c:pt>
                  <c:pt idx="58">
                    <c:v>27</c:v>
                  </c:pt>
                  <c:pt idx="59">
                    <c:v>30</c:v>
                  </c:pt>
                  <c:pt idx="60">
                    <c:v>31</c:v>
                  </c:pt>
                  <c:pt idx="61">
                    <c:v>1</c:v>
                  </c:pt>
                  <c:pt idx="62">
                    <c:v>2</c:v>
                  </c:pt>
                  <c:pt idx="63">
                    <c:v>6</c:v>
                  </c:pt>
                  <c:pt idx="64">
                    <c:v>7</c:v>
                  </c:pt>
                  <c:pt idx="65">
                    <c:v>8</c:v>
                  </c:pt>
                  <c:pt idx="66">
                    <c:v>9</c:v>
                  </c:pt>
                  <c:pt idx="67">
                    <c:v>10</c:v>
                  </c:pt>
                  <c:pt idx="68">
                    <c:v>13</c:v>
                  </c:pt>
                  <c:pt idx="69">
                    <c:v>14</c:v>
                  </c:pt>
                  <c:pt idx="70">
                    <c:v>15</c:v>
                  </c:pt>
                  <c:pt idx="71">
                    <c:v>16</c:v>
                  </c:pt>
                  <c:pt idx="72">
                    <c:v>17</c:v>
                  </c:pt>
                  <c:pt idx="73">
                    <c:v>20</c:v>
                  </c:pt>
                  <c:pt idx="74">
                    <c:v>21</c:v>
                  </c:pt>
                  <c:pt idx="75">
                    <c:v>22</c:v>
                  </c:pt>
                  <c:pt idx="76">
                    <c:v>23</c:v>
                  </c:pt>
                  <c:pt idx="77">
                    <c:v>24</c:v>
                  </c:pt>
                  <c:pt idx="78">
                    <c:v>27</c:v>
                  </c:pt>
                  <c:pt idx="79">
                    <c:v>28</c:v>
                  </c:pt>
                  <c:pt idx="80">
                    <c:v>29</c:v>
                  </c:pt>
                  <c:pt idx="81">
                    <c:v>30</c:v>
                  </c:pt>
                  <c:pt idx="82">
                    <c:v>4</c:v>
                  </c:pt>
                  <c:pt idx="83">
                    <c:v>5</c:v>
                  </c:pt>
                  <c:pt idx="84">
                    <c:v>6</c:v>
                  </c:pt>
                  <c:pt idx="85">
                    <c:v>7</c:v>
                  </c:pt>
                  <c:pt idx="86">
                    <c:v>8</c:v>
                  </c:pt>
                  <c:pt idx="87">
                    <c:v>11</c:v>
                  </c:pt>
                  <c:pt idx="88">
                    <c:v>12</c:v>
                  </c:pt>
                  <c:pt idx="89">
                    <c:v>13</c:v>
                  </c:pt>
                  <c:pt idx="90">
                    <c:v>15</c:v>
                  </c:pt>
                  <c:pt idx="91">
                    <c:v>18</c:v>
                  </c:pt>
                  <c:pt idx="92">
                    <c:v>19</c:v>
                  </c:pt>
                  <c:pt idx="93">
                    <c:v>20</c:v>
                  </c:pt>
                  <c:pt idx="94">
                    <c:v>21</c:v>
                  </c:pt>
                  <c:pt idx="95">
                    <c:v>22</c:v>
                  </c:pt>
                  <c:pt idx="96">
                    <c:v>25</c:v>
                  </c:pt>
                  <c:pt idx="97">
                    <c:v>26</c:v>
                  </c:pt>
                  <c:pt idx="98">
                    <c:v>27</c:v>
                  </c:pt>
                  <c:pt idx="99">
                    <c:v>28</c:v>
                  </c:pt>
                  <c:pt idx="100">
                    <c:v>29</c:v>
                  </c:pt>
                  <c:pt idx="101">
                    <c:v>1</c:v>
                  </c:pt>
                  <c:pt idx="102">
                    <c:v>3</c:v>
                  </c:pt>
                  <c:pt idx="103">
                    <c:v>4</c:v>
                  </c:pt>
                  <c:pt idx="104">
                    <c:v>5</c:v>
                  </c:pt>
                  <c:pt idx="105">
                    <c:v>8</c:v>
                  </c:pt>
                  <c:pt idx="106">
                    <c:v>9</c:v>
                  </c:pt>
                  <c:pt idx="107">
                    <c:v>10</c:v>
                  </c:pt>
                  <c:pt idx="108">
                    <c:v>11</c:v>
                  </c:pt>
                  <c:pt idx="109">
                    <c:v>12</c:v>
                  </c:pt>
                  <c:pt idx="110">
                    <c:v>15</c:v>
                  </c:pt>
                  <c:pt idx="111">
                    <c:v>16</c:v>
                  </c:pt>
                  <c:pt idx="112">
                    <c:v>17</c:v>
                  </c:pt>
                  <c:pt idx="113">
                    <c:v>18</c:v>
                  </c:pt>
                  <c:pt idx="114">
                    <c:v>19</c:v>
                  </c:pt>
                  <c:pt idx="115">
                    <c:v>22</c:v>
                  </c:pt>
                  <c:pt idx="116">
                    <c:v>23</c:v>
                  </c:pt>
                  <c:pt idx="117">
                    <c:v>24</c:v>
                  </c:pt>
                  <c:pt idx="118">
                    <c:v>25</c:v>
                  </c:pt>
                  <c:pt idx="119">
                    <c:v>26</c:v>
                  </c:pt>
                  <c:pt idx="120">
                    <c:v>29</c:v>
                  </c:pt>
                  <c:pt idx="121">
                    <c:v>30</c:v>
                  </c:pt>
                  <c:pt idx="122">
                    <c:v>1</c:v>
                  </c:pt>
                  <c:pt idx="123">
                    <c:v>2</c:v>
                  </c:pt>
                  <c:pt idx="124">
                    <c:v>3</c:v>
                  </c:pt>
                  <c:pt idx="125">
                    <c:v>6</c:v>
                  </c:pt>
                  <c:pt idx="126">
                    <c:v>7</c:v>
                  </c:pt>
                  <c:pt idx="127">
                    <c:v>8</c:v>
                  </c:pt>
                  <c:pt idx="128">
                    <c:v>9</c:v>
                  </c:pt>
                  <c:pt idx="129">
                    <c:v>10</c:v>
                  </c:pt>
                  <c:pt idx="130">
                    <c:v>13</c:v>
                  </c:pt>
                  <c:pt idx="131">
                    <c:v>14</c:v>
                  </c:pt>
                  <c:pt idx="132">
                    <c:v>15</c:v>
                  </c:pt>
                  <c:pt idx="133">
                    <c:v>22</c:v>
                  </c:pt>
                  <c:pt idx="134">
                    <c:v>23</c:v>
                  </c:pt>
                  <c:pt idx="135">
                    <c:v>24</c:v>
                  </c:pt>
                  <c:pt idx="136">
                    <c:v>27</c:v>
                  </c:pt>
                  <c:pt idx="137">
                    <c:v>28</c:v>
                  </c:pt>
                  <c:pt idx="138">
                    <c:v>29</c:v>
                  </c:pt>
                  <c:pt idx="139">
                    <c:v>30</c:v>
                  </c:pt>
                  <c:pt idx="140">
                    <c:v>31</c:v>
                  </c:pt>
                  <c:pt idx="141">
                    <c:v>3</c:v>
                  </c:pt>
                  <c:pt idx="142">
                    <c:v>4</c:v>
                  </c:pt>
                  <c:pt idx="143">
                    <c:v>5</c:v>
                  </c:pt>
                  <c:pt idx="144">
                    <c:v>6</c:v>
                  </c:pt>
                  <c:pt idx="145">
                    <c:v>7</c:v>
                  </c:pt>
                  <c:pt idx="146">
                    <c:v>10</c:v>
                  </c:pt>
                  <c:pt idx="147">
                    <c:v>11</c:v>
                  </c:pt>
                  <c:pt idx="148">
                    <c:v>12</c:v>
                  </c:pt>
                  <c:pt idx="149">
                    <c:v>13</c:v>
                  </c:pt>
                  <c:pt idx="150">
                    <c:v>14</c:v>
                  </c:pt>
                  <c:pt idx="151">
                    <c:v>18</c:v>
                  </c:pt>
                  <c:pt idx="152">
                    <c:v>19</c:v>
                  </c:pt>
                  <c:pt idx="153">
                    <c:v>20</c:v>
                  </c:pt>
                  <c:pt idx="154">
                    <c:v>21</c:v>
                  </c:pt>
                  <c:pt idx="155">
                    <c:v>24</c:v>
                  </c:pt>
                  <c:pt idx="156">
                    <c:v>25</c:v>
                  </c:pt>
                  <c:pt idx="157">
                    <c:v>26</c:v>
                  </c:pt>
                  <c:pt idx="158">
                    <c:v>27</c:v>
                  </c:pt>
                  <c:pt idx="159">
                    <c:v>28</c:v>
                  </c:pt>
                  <c:pt idx="160">
                    <c:v>31</c:v>
                  </c:pt>
                  <c:pt idx="161">
                    <c:v>1</c:v>
                  </c:pt>
                  <c:pt idx="162">
                    <c:v>2</c:v>
                  </c:pt>
                  <c:pt idx="163">
                    <c:v>3</c:v>
                  </c:pt>
                  <c:pt idx="164">
                    <c:v>4</c:v>
                  </c:pt>
                  <c:pt idx="165">
                    <c:v>7</c:v>
                  </c:pt>
                  <c:pt idx="166">
                    <c:v>8</c:v>
                  </c:pt>
                  <c:pt idx="167">
                    <c:v>9</c:v>
                  </c:pt>
                  <c:pt idx="168">
                    <c:v>10</c:v>
                  </c:pt>
                  <c:pt idx="169">
                    <c:v>11</c:v>
                  </c:pt>
                  <c:pt idx="170">
                    <c:v>14</c:v>
                  </c:pt>
                  <c:pt idx="171">
                    <c:v>15</c:v>
                  </c:pt>
                  <c:pt idx="172">
                    <c:v>16</c:v>
                  </c:pt>
                  <c:pt idx="173">
                    <c:v>17</c:v>
                  </c:pt>
                  <c:pt idx="174">
                    <c:v>18</c:v>
                  </c:pt>
                  <c:pt idx="175">
                    <c:v>21</c:v>
                  </c:pt>
                  <c:pt idx="176">
                    <c:v>22</c:v>
                  </c:pt>
                  <c:pt idx="177">
                    <c:v>23</c:v>
                  </c:pt>
                  <c:pt idx="178">
                    <c:v>25</c:v>
                  </c:pt>
                  <c:pt idx="179">
                    <c:v>28</c:v>
                  </c:pt>
                  <c:pt idx="180">
                    <c:v>29</c:v>
                  </c:pt>
                  <c:pt idx="181">
                    <c:v>30</c:v>
                  </c:pt>
                  <c:pt idx="182">
                    <c:v>1</c:v>
                  </c:pt>
                  <c:pt idx="183">
                    <c:v>2</c:v>
                  </c:pt>
                  <c:pt idx="184">
                    <c:v>5</c:v>
                  </c:pt>
                  <c:pt idx="185">
                    <c:v>6</c:v>
                  </c:pt>
                  <c:pt idx="186">
                    <c:v>7</c:v>
                  </c:pt>
                  <c:pt idx="187">
                    <c:v>8</c:v>
                  </c:pt>
                  <c:pt idx="188">
                    <c:v>9</c:v>
                  </c:pt>
                  <c:pt idx="189">
                    <c:v>12</c:v>
                  </c:pt>
                  <c:pt idx="190">
                    <c:v>13</c:v>
                  </c:pt>
                  <c:pt idx="191">
                    <c:v>15</c:v>
                  </c:pt>
                  <c:pt idx="192">
                    <c:v>16</c:v>
                  </c:pt>
                  <c:pt idx="193">
                    <c:v>19</c:v>
                  </c:pt>
                  <c:pt idx="194">
                    <c:v>20</c:v>
                  </c:pt>
                  <c:pt idx="195">
                    <c:v>21</c:v>
                  </c:pt>
                  <c:pt idx="196">
                    <c:v>22</c:v>
                  </c:pt>
                  <c:pt idx="197">
                    <c:v>23</c:v>
                  </c:pt>
                  <c:pt idx="198">
                    <c:v>26</c:v>
                  </c:pt>
                  <c:pt idx="199">
                    <c:v>27</c:v>
                  </c:pt>
                  <c:pt idx="200">
                    <c:v>28</c:v>
                  </c:pt>
                  <c:pt idx="201">
                    <c:v>29</c:v>
                  </c:pt>
                  <c:pt idx="202">
                    <c:v>30</c:v>
                  </c:pt>
                  <c:pt idx="203">
                    <c:v>2</c:v>
                  </c:pt>
                  <c:pt idx="204">
                    <c:v>3</c:v>
                  </c:pt>
                  <c:pt idx="205">
                    <c:v>4</c:v>
                  </c:pt>
                  <c:pt idx="206">
                    <c:v>5</c:v>
                  </c:pt>
                  <c:pt idx="207">
                    <c:v>6</c:v>
                  </c:pt>
                  <c:pt idx="208">
                    <c:v>9</c:v>
                  </c:pt>
                  <c:pt idx="209">
                    <c:v>10</c:v>
                  </c:pt>
                  <c:pt idx="210">
                    <c:v>11</c:v>
                  </c:pt>
                  <c:pt idx="211">
                    <c:v>12</c:v>
                  </c:pt>
                  <c:pt idx="212">
                    <c:v>13</c:v>
                  </c:pt>
                  <c:pt idx="213">
                    <c:v>16</c:v>
                  </c:pt>
                  <c:pt idx="214">
                    <c:v>17</c:v>
                  </c:pt>
                  <c:pt idx="215">
                    <c:v>18</c:v>
                  </c:pt>
                  <c:pt idx="216">
                    <c:v>19</c:v>
                  </c:pt>
                  <c:pt idx="217">
                    <c:v>20</c:v>
                  </c:pt>
                  <c:pt idx="218">
                    <c:v>23</c:v>
                  </c:pt>
                  <c:pt idx="219">
                    <c:v>24</c:v>
                  </c:pt>
                  <c:pt idx="220">
                    <c:v>25</c:v>
                  </c:pt>
                  <c:pt idx="221">
                    <c:v>26</c:v>
                  </c:pt>
                  <c:pt idx="222">
                    <c:v>27</c:v>
                  </c:pt>
                  <c:pt idx="223">
                    <c:v>30</c:v>
                  </c:pt>
                  <c:pt idx="224">
                    <c:v>1</c:v>
                  </c:pt>
                  <c:pt idx="225">
                    <c:v>2</c:v>
                  </c:pt>
                  <c:pt idx="226">
                    <c:v>3</c:v>
                  </c:pt>
                  <c:pt idx="227">
                    <c:v>4</c:v>
                  </c:pt>
                  <c:pt idx="228">
                    <c:v>7</c:v>
                  </c:pt>
                </c:lvl>
                <c:lvl>
                  <c:pt idx="0">
                    <c:v>Januari</c:v>
                  </c:pt>
                  <c:pt idx="20">
                    <c:v>Februari</c:v>
                  </c:pt>
                  <c:pt idx="39">
                    <c:v>Maret</c:v>
                  </c:pt>
                  <c:pt idx="61">
                    <c:v>April</c:v>
                  </c:pt>
                  <c:pt idx="82">
                    <c:v>Mei</c:v>
                  </c:pt>
                  <c:pt idx="101">
                    <c:v>Juni</c:v>
                  </c:pt>
                  <c:pt idx="122">
                    <c:v>Juli</c:v>
                  </c:pt>
                  <c:pt idx="141">
                    <c:v>Agt</c:v>
                  </c:pt>
                  <c:pt idx="161">
                    <c:v>Sept</c:v>
                  </c:pt>
                  <c:pt idx="182">
                    <c:v>Okt</c:v>
                  </c:pt>
                  <c:pt idx="203">
                    <c:v>Nov</c:v>
                  </c:pt>
                  <c:pt idx="224">
                    <c:v>Des</c:v>
                  </c:pt>
                </c:lvl>
              </c:multiLvlStrCache>
            </c:multiLvlStrRef>
          </c:cat>
          <c:val>
            <c:numRef>
              <c:f>'Graph NFB IHSG'!$J$7:$J$235</c:f>
              <c:numCache>
                <c:formatCode>_-* #,##0.0_-;\-* #,##0.0_-;_-* "-"_-;_-@_-</c:formatCode>
                <c:ptCount val="229"/>
                <c:pt idx="0">
                  <c:v>5219.9949999999999</c:v>
                </c:pt>
                <c:pt idx="1">
                  <c:v>5169.0600000000004</c:v>
                </c:pt>
                <c:pt idx="2">
                  <c:v>5207.1180000000004</c:v>
                </c:pt>
                <c:pt idx="3">
                  <c:v>5211.8280000000004</c:v>
                </c:pt>
                <c:pt idx="4">
                  <c:v>5216.6650000000009</c:v>
                </c:pt>
                <c:pt idx="5">
                  <c:v>5187.9329999999991</c:v>
                </c:pt>
                <c:pt idx="6">
                  <c:v>5214.3590000000004</c:v>
                </c:pt>
                <c:pt idx="7">
                  <c:v>5159.6680000000006</c:v>
                </c:pt>
                <c:pt idx="8">
                  <c:v>5188.7120000000004</c:v>
                </c:pt>
                <c:pt idx="9">
                  <c:v>5148.3789999999999</c:v>
                </c:pt>
                <c:pt idx="10">
                  <c:v>5152.0930000000008</c:v>
                </c:pt>
                <c:pt idx="11">
                  <c:v>5166.09</c:v>
                </c:pt>
                <c:pt idx="12">
                  <c:v>5215.2660000000005</c:v>
                </c:pt>
                <c:pt idx="13">
                  <c:v>5253.183</c:v>
                </c:pt>
                <c:pt idx="14">
                  <c:v>5323.8850000000002</c:v>
                </c:pt>
                <c:pt idx="15">
                  <c:v>5260.0240000000003</c:v>
                </c:pt>
                <c:pt idx="16">
                  <c:v>5277.1490000000003</c:v>
                </c:pt>
                <c:pt idx="17">
                  <c:v>5268.8520000000017</c:v>
                </c:pt>
                <c:pt idx="18">
                  <c:v>5262.7179999999998</c:v>
                </c:pt>
                <c:pt idx="19">
                  <c:v>5289.4040000000005</c:v>
                </c:pt>
                <c:pt idx="20">
                  <c:v>5276.2359999999999</c:v>
                </c:pt>
                <c:pt idx="21">
                  <c:v>5291.7179999999998</c:v>
                </c:pt>
                <c:pt idx="22">
                  <c:v>5315.2840000000006</c:v>
                </c:pt>
                <c:pt idx="23">
                  <c:v>5279.8950000000004</c:v>
                </c:pt>
                <c:pt idx="24">
                  <c:v>5342.5150000000003</c:v>
                </c:pt>
                <c:pt idx="25">
                  <c:v>5348.4699999999993</c:v>
                </c:pt>
                <c:pt idx="26">
                  <c:v>5321.4739999999965</c:v>
                </c:pt>
                <c:pt idx="27">
                  <c:v>5336.5190000000002</c:v>
                </c:pt>
                <c:pt idx="28">
                  <c:v>5343.4110000000001</c:v>
                </c:pt>
                <c:pt idx="29">
                  <c:v>5374.1650000000009</c:v>
                </c:pt>
                <c:pt idx="30">
                  <c:v>5325.4949999999999</c:v>
                </c:pt>
                <c:pt idx="31">
                  <c:v>5337.5010000000002</c:v>
                </c:pt>
                <c:pt idx="32">
                  <c:v>5390.4489999999996</c:v>
                </c:pt>
                <c:pt idx="33">
                  <c:v>5400.1040000000003</c:v>
                </c:pt>
                <c:pt idx="34">
                  <c:v>5403.2769999999991</c:v>
                </c:pt>
                <c:pt idx="35">
                  <c:v>5417.3140000000003</c:v>
                </c:pt>
                <c:pt idx="36">
                  <c:v>5445.1080000000002</c:v>
                </c:pt>
                <c:pt idx="37">
                  <c:v>5451.4220000000014</c:v>
                </c:pt>
                <c:pt idx="38">
                  <c:v>5450.2940000000008</c:v>
                </c:pt>
                <c:pt idx="39">
                  <c:v>5477.8310000000001</c:v>
                </c:pt>
                <c:pt idx="40">
                  <c:v>5474.6190000000015</c:v>
                </c:pt>
                <c:pt idx="41">
                  <c:v>5448.0590000000002</c:v>
                </c:pt>
                <c:pt idx="42">
                  <c:v>5450.9469999999992</c:v>
                </c:pt>
                <c:pt idx="43">
                  <c:v>5514.7869999999994</c:v>
                </c:pt>
                <c:pt idx="44">
                  <c:v>5444.634</c:v>
                </c:pt>
                <c:pt idx="45">
                  <c:v>5462.9280000000008</c:v>
                </c:pt>
                <c:pt idx="46">
                  <c:v>5419.5660000000016</c:v>
                </c:pt>
                <c:pt idx="47">
                  <c:v>5439.8320000000003</c:v>
                </c:pt>
                <c:pt idx="48">
                  <c:v>5426.4660000000003</c:v>
                </c:pt>
                <c:pt idx="49">
                  <c:v>5435.2709999999997</c:v>
                </c:pt>
                <c:pt idx="50">
                  <c:v>5439.1530000000002</c:v>
                </c:pt>
                <c:pt idx="51">
                  <c:v>5413.1510000000007</c:v>
                </c:pt>
                <c:pt idx="52">
                  <c:v>5453.8540000000003</c:v>
                </c:pt>
                <c:pt idx="53">
                  <c:v>5443.0650000000014</c:v>
                </c:pt>
                <c:pt idx="54">
                  <c:v>5437.098</c:v>
                </c:pt>
                <c:pt idx="55">
                  <c:v>5447.6480000000001</c:v>
                </c:pt>
                <c:pt idx="56">
                  <c:v>5405.4890000000005</c:v>
                </c:pt>
                <c:pt idx="57">
                  <c:v>5368.8</c:v>
                </c:pt>
                <c:pt idx="58">
                  <c:v>5396.8540000000003</c:v>
                </c:pt>
                <c:pt idx="59">
                  <c:v>5438.6560000000018</c:v>
                </c:pt>
                <c:pt idx="60">
                  <c:v>5518.6750000000002</c:v>
                </c:pt>
                <c:pt idx="61">
                  <c:v>5466.8670000000002</c:v>
                </c:pt>
                <c:pt idx="62">
                  <c:v>5456.3990000000003</c:v>
                </c:pt>
                <c:pt idx="63">
                  <c:v>5480.0309999999999</c:v>
                </c:pt>
                <c:pt idx="64">
                  <c:v>5523.29</c:v>
                </c:pt>
                <c:pt idx="65">
                  <c:v>5486.5839999999998</c:v>
                </c:pt>
                <c:pt idx="66">
                  <c:v>5500.9</c:v>
                </c:pt>
                <c:pt idx="67">
                  <c:v>5491.34</c:v>
                </c:pt>
                <c:pt idx="68">
                  <c:v>5447.4090000000006</c:v>
                </c:pt>
                <c:pt idx="69">
                  <c:v>5419.107</c:v>
                </c:pt>
                <c:pt idx="70">
                  <c:v>5414.5470000000014</c:v>
                </c:pt>
                <c:pt idx="71">
                  <c:v>5420.7329999999993</c:v>
                </c:pt>
                <c:pt idx="72">
                  <c:v>5410.6440000000002</c:v>
                </c:pt>
                <c:pt idx="73">
                  <c:v>5400.8030000000008</c:v>
                </c:pt>
                <c:pt idx="74">
                  <c:v>5460.5729999999994</c:v>
                </c:pt>
                <c:pt idx="75">
                  <c:v>5437.1190000000015</c:v>
                </c:pt>
                <c:pt idx="76">
                  <c:v>5436.2089999999998</c:v>
                </c:pt>
                <c:pt idx="77">
                  <c:v>5435.3550000000005</c:v>
                </c:pt>
                <c:pt idx="78">
                  <c:v>5245.4460000000008</c:v>
                </c:pt>
                <c:pt idx="79">
                  <c:v>5242.1570000000002</c:v>
                </c:pt>
                <c:pt idx="80">
                  <c:v>5105.5630000000001</c:v>
                </c:pt>
                <c:pt idx="81">
                  <c:v>5086.4250000000002</c:v>
                </c:pt>
                <c:pt idx="82">
                  <c:v>5141.1370000000006</c:v>
                </c:pt>
                <c:pt idx="83">
                  <c:v>5160.308</c:v>
                </c:pt>
                <c:pt idx="84">
                  <c:v>5184.95</c:v>
                </c:pt>
                <c:pt idx="85">
                  <c:v>5150.4859999999999</c:v>
                </c:pt>
                <c:pt idx="86">
                  <c:v>5182.2130000000006</c:v>
                </c:pt>
                <c:pt idx="87">
                  <c:v>5172.482</c:v>
                </c:pt>
                <c:pt idx="88">
                  <c:v>5205.612000000001</c:v>
                </c:pt>
                <c:pt idx="89">
                  <c:v>5246.1330000000007</c:v>
                </c:pt>
                <c:pt idx="90">
                  <c:v>5227.0960000000005</c:v>
                </c:pt>
                <c:pt idx="91">
                  <c:v>5237.8110000000006</c:v>
                </c:pt>
                <c:pt idx="92">
                  <c:v>5269.3710000000001</c:v>
                </c:pt>
                <c:pt idx="93">
                  <c:v>5292.7490000000007</c:v>
                </c:pt>
                <c:pt idx="94">
                  <c:v>5313.2079999999996</c:v>
                </c:pt>
                <c:pt idx="95">
                  <c:v>5315.1530000000002</c:v>
                </c:pt>
                <c:pt idx="96">
                  <c:v>5288.362000000001</c:v>
                </c:pt>
                <c:pt idx="97">
                  <c:v>5320.9010000000007</c:v>
                </c:pt>
                <c:pt idx="98">
                  <c:v>5253.3879999999999</c:v>
                </c:pt>
                <c:pt idx="99">
                  <c:v>5237.4010000000007</c:v>
                </c:pt>
                <c:pt idx="100">
                  <c:v>5216.3789999999999</c:v>
                </c:pt>
                <c:pt idx="101">
                  <c:v>5213.8160000000016</c:v>
                </c:pt>
                <c:pt idx="102">
                  <c:v>5130.4990000000007</c:v>
                </c:pt>
                <c:pt idx="103">
                  <c:v>5095.8210000000008</c:v>
                </c:pt>
                <c:pt idx="104">
                  <c:v>5100.5720000000001</c:v>
                </c:pt>
                <c:pt idx="105">
                  <c:v>5014.9920000000002</c:v>
                </c:pt>
                <c:pt idx="106">
                  <c:v>4899.8820000000005</c:v>
                </c:pt>
                <c:pt idx="107">
                  <c:v>4933.5570000000007</c:v>
                </c:pt>
                <c:pt idx="108">
                  <c:v>4928.8120000000008</c:v>
                </c:pt>
                <c:pt idx="109">
                  <c:v>4935.817</c:v>
                </c:pt>
                <c:pt idx="110">
                  <c:v>4837.7940000000008</c:v>
                </c:pt>
                <c:pt idx="111">
                  <c:v>4872.5990000000002</c:v>
                </c:pt>
                <c:pt idx="112">
                  <c:v>4945.7530000000006</c:v>
                </c:pt>
                <c:pt idx="113">
                  <c:v>4945.4990000000007</c:v>
                </c:pt>
                <c:pt idx="114">
                  <c:v>4985.0060000000003</c:v>
                </c:pt>
                <c:pt idx="115">
                  <c:v>4959.2520000000004</c:v>
                </c:pt>
                <c:pt idx="116">
                  <c:v>4937.6480000000001</c:v>
                </c:pt>
                <c:pt idx="117">
                  <c:v>4953.5160000000005</c:v>
                </c:pt>
                <c:pt idx="118">
                  <c:v>4920.0420000000004</c:v>
                </c:pt>
                <c:pt idx="119">
                  <c:v>4923.0050000000001</c:v>
                </c:pt>
                <c:pt idx="120">
                  <c:v>4882.5779999999995</c:v>
                </c:pt>
                <c:pt idx="121">
                  <c:v>4910.6580000000004</c:v>
                </c:pt>
                <c:pt idx="122">
                  <c:v>4904.0630000000001</c:v>
                </c:pt>
                <c:pt idx="123">
                  <c:v>4944.7809999999999</c:v>
                </c:pt>
                <c:pt idx="124">
                  <c:v>4982.91</c:v>
                </c:pt>
                <c:pt idx="125">
                  <c:v>4916.741</c:v>
                </c:pt>
                <c:pt idx="126">
                  <c:v>4906.05</c:v>
                </c:pt>
                <c:pt idx="127">
                  <c:v>4871.5710000000008</c:v>
                </c:pt>
                <c:pt idx="128">
                  <c:v>4838.2840000000006</c:v>
                </c:pt>
                <c:pt idx="129">
                  <c:v>4859.0340000000006</c:v>
                </c:pt>
                <c:pt idx="130">
                  <c:v>4893.9169999999995</c:v>
                </c:pt>
                <c:pt idx="131">
                  <c:v>4901.8070000000007</c:v>
                </c:pt>
                <c:pt idx="132">
                  <c:v>4869.8490000000002</c:v>
                </c:pt>
                <c:pt idx="133">
                  <c:v>4906.6890000000003</c:v>
                </c:pt>
                <c:pt idx="134">
                  <c:v>4902.8450000000003</c:v>
                </c:pt>
                <c:pt idx="135">
                  <c:v>4856.5950000000003</c:v>
                </c:pt>
                <c:pt idx="136">
                  <c:v>4771.2850000000008</c:v>
                </c:pt>
                <c:pt idx="137">
                  <c:v>4714.7560000000003</c:v>
                </c:pt>
                <c:pt idx="138">
                  <c:v>4721.121000000001</c:v>
                </c:pt>
                <c:pt idx="139">
                  <c:v>4712.4920000000002</c:v>
                </c:pt>
                <c:pt idx="140">
                  <c:v>4802.5290000000014</c:v>
                </c:pt>
                <c:pt idx="141">
                  <c:v>4800.1820000000016</c:v>
                </c:pt>
                <c:pt idx="142">
                  <c:v>4781.0869999999995</c:v>
                </c:pt>
                <c:pt idx="143">
                  <c:v>4850.5320000000002</c:v>
                </c:pt>
                <c:pt idx="144">
                  <c:v>4806.5640000000003</c:v>
                </c:pt>
                <c:pt idx="145">
                  <c:v>4770.3030000000008</c:v>
                </c:pt>
                <c:pt idx="146">
                  <c:v>4748.9489999999996</c:v>
                </c:pt>
                <c:pt idx="147">
                  <c:v>4622.5910000000003</c:v>
                </c:pt>
                <c:pt idx="148">
                  <c:v>4479.491</c:v>
                </c:pt>
                <c:pt idx="149">
                  <c:v>4584.25</c:v>
                </c:pt>
                <c:pt idx="150">
                  <c:v>4585.3910000000005</c:v>
                </c:pt>
                <c:pt idx="151">
                  <c:v>4510.4779999999973</c:v>
                </c:pt>
                <c:pt idx="152">
                  <c:v>4484.2420000000002</c:v>
                </c:pt>
                <c:pt idx="153">
                  <c:v>4441.9110000000001</c:v>
                </c:pt>
                <c:pt idx="154">
                  <c:v>4335.9529999999995</c:v>
                </c:pt>
                <c:pt idx="155">
                  <c:v>4163.7290000000003</c:v>
                </c:pt>
                <c:pt idx="156">
                  <c:v>4228.5010000000002</c:v>
                </c:pt>
                <c:pt idx="157">
                  <c:v>4237.7329999999993</c:v>
                </c:pt>
                <c:pt idx="158">
                  <c:v>4430.6320000000005</c:v>
                </c:pt>
                <c:pt idx="159">
                  <c:v>4446.201</c:v>
                </c:pt>
                <c:pt idx="160">
                  <c:v>4509.607</c:v>
                </c:pt>
                <c:pt idx="161">
                  <c:v>4412.4589999999998</c:v>
                </c:pt>
                <c:pt idx="162">
                  <c:v>4401.2930000000006</c:v>
                </c:pt>
                <c:pt idx="163">
                  <c:v>4433.1110000000017</c:v>
                </c:pt>
                <c:pt idx="164">
                  <c:v>4415.3430000000008</c:v>
                </c:pt>
                <c:pt idx="165">
                  <c:v>4301.3650000000007</c:v>
                </c:pt>
                <c:pt idx="166">
                  <c:v>4318.5910000000003</c:v>
                </c:pt>
                <c:pt idx="167">
                  <c:v>4347.2769999999991</c:v>
                </c:pt>
                <c:pt idx="168">
                  <c:v>4343.2610000000004</c:v>
                </c:pt>
                <c:pt idx="169">
                  <c:v>4360.4679999999998</c:v>
                </c:pt>
                <c:pt idx="170">
                  <c:v>4390.3730000000005</c:v>
                </c:pt>
                <c:pt idx="171">
                  <c:v>4347.1600000000008</c:v>
                </c:pt>
                <c:pt idx="172">
                  <c:v>4332.5130000000008</c:v>
                </c:pt>
                <c:pt idx="173">
                  <c:v>4378.3850000000002</c:v>
                </c:pt>
                <c:pt idx="174">
                  <c:v>4380.3200000000006</c:v>
                </c:pt>
                <c:pt idx="175">
                  <c:v>4376.0820000000003</c:v>
                </c:pt>
                <c:pt idx="176">
                  <c:v>4344.0440000000008</c:v>
                </c:pt>
                <c:pt idx="177">
                  <c:v>4244.4270000000006</c:v>
                </c:pt>
                <c:pt idx="178">
                  <c:v>4209.4389999999976</c:v>
                </c:pt>
                <c:pt idx="179">
                  <c:v>4120.5030000000006</c:v>
                </c:pt>
                <c:pt idx="180">
                  <c:v>4178.4079999999994</c:v>
                </c:pt>
                <c:pt idx="181">
                  <c:v>4223.9079999999994</c:v>
                </c:pt>
                <c:pt idx="182">
                  <c:v>4254.8760000000002</c:v>
                </c:pt>
                <c:pt idx="183">
                  <c:v>4207.799</c:v>
                </c:pt>
                <c:pt idx="184">
                  <c:v>4343.701</c:v>
                </c:pt>
                <c:pt idx="185">
                  <c:v>4445.7809999999999</c:v>
                </c:pt>
                <c:pt idx="186">
                  <c:v>4487.1320000000005</c:v>
                </c:pt>
                <c:pt idx="187">
                  <c:v>4491.4329999999991</c:v>
                </c:pt>
                <c:pt idx="188">
                  <c:v>4589.3440000000001</c:v>
                </c:pt>
                <c:pt idx="189">
                  <c:v>4630.7069999999994</c:v>
                </c:pt>
                <c:pt idx="190">
                  <c:v>4483.076</c:v>
                </c:pt>
                <c:pt idx="191">
                  <c:v>4507.1950000000006</c:v>
                </c:pt>
                <c:pt idx="192">
                  <c:v>4521.8820000000005</c:v>
                </c:pt>
                <c:pt idx="193">
                  <c:v>4569.8440000000001</c:v>
                </c:pt>
                <c:pt idx="194">
                  <c:v>4585.8240000000014</c:v>
                </c:pt>
                <c:pt idx="195">
                  <c:v>4605.2260000000015</c:v>
                </c:pt>
                <c:pt idx="196">
                  <c:v>4584.5620000000008</c:v>
                </c:pt>
                <c:pt idx="197">
                  <c:v>4653.1460000000015</c:v>
                </c:pt>
                <c:pt idx="198">
                  <c:v>4691.7110000000002</c:v>
                </c:pt>
                <c:pt idx="199">
                  <c:v>4674.058</c:v>
                </c:pt>
                <c:pt idx="200">
                  <c:v>4608.74</c:v>
                </c:pt>
                <c:pt idx="201">
                  <c:v>4472.0210000000015</c:v>
                </c:pt>
                <c:pt idx="202">
                  <c:v>4455.18</c:v>
                </c:pt>
                <c:pt idx="203">
                  <c:v>4464.9589999999998</c:v>
                </c:pt>
                <c:pt idx="204">
                  <c:v>4533.0860000000002</c:v>
                </c:pt>
                <c:pt idx="205">
                  <c:v>4612.5650000000014</c:v>
                </c:pt>
                <c:pt idx="206">
                  <c:v>4577.2329999999993</c:v>
                </c:pt>
                <c:pt idx="207">
                  <c:v>4566.5520000000006</c:v>
                </c:pt>
                <c:pt idx="208">
                  <c:v>4499.5070000000005</c:v>
                </c:pt>
                <c:pt idx="209">
                  <c:v>4451.0530000000008</c:v>
                </c:pt>
                <c:pt idx="210">
                  <c:v>4451.5890000000009</c:v>
                </c:pt>
                <c:pt idx="211">
                  <c:v>4462.2250000000004</c:v>
                </c:pt>
                <c:pt idx="212">
                  <c:v>4472.8380000000006</c:v>
                </c:pt>
                <c:pt idx="213">
                  <c:v>4442.18</c:v>
                </c:pt>
                <c:pt idx="214">
                  <c:v>4500.9469999999992</c:v>
                </c:pt>
                <c:pt idx="215">
                  <c:v>4497.91</c:v>
                </c:pt>
                <c:pt idx="216">
                  <c:v>4518.9399999999996</c:v>
                </c:pt>
                <c:pt idx="217">
                  <c:v>4561.3339999999998</c:v>
                </c:pt>
                <c:pt idx="218">
                  <c:v>4541.0660000000016</c:v>
                </c:pt>
                <c:pt idx="219">
                  <c:v>4545.3779999999997</c:v>
                </c:pt>
                <c:pt idx="220">
                  <c:v>4585.5460000000003</c:v>
                </c:pt>
                <c:pt idx="221">
                  <c:v>4597.0570000000007</c:v>
                </c:pt>
                <c:pt idx="222">
                  <c:v>4560.5600000000004</c:v>
                </c:pt>
                <c:pt idx="223">
                  <c:v>4446.4579999999996</c:v>
                </c:pt>
                <c:pt idx="224">
                  <c:v>4557.6680000000006</c:v>
                </c:pt>
                <c:pt idx="225">
                  <c:v>4545.8630000000003</c:v>
                </c:pt>
                <c:pt idx="226">
                  <c:v>4537.3820000000005</c:v>
                </c:pt>
                <c:pt idx="227">
                  <c:v>4508.4520000000002</c:v>
                </c:pt>
                <c:pt idx="228">
                  <c:v>4521.3920000000007</c:v>
                </c:pt>
              </c:numCache>
            </c:numRef>
          </c:val>
        </c:ser>
        <c:dLbls/>
        <c:marker val="1"/>
        <c:axId val="107893504"/>
        <c:axId val="107530496"/>
      </c:lineChart>
      <c:catAx>
        <c:axId val="107167104"/>
        <c:scaling>
          <c:orientation val="minMax"/>
        </c:scaling>
        <c:axPos val="b"/>
        <c:numFmt formatCode="General" sourceLinked="0"/>
        <c:majorTickMark val="none"/>
        <c:tickLblPos val="low"/>
        <c:crossAx val="107479040"/>
        <c:crosses val="autoZero"/>
        <c:auto val="1"/>
        <c:lblAlgn val="ctr"/>
        <c:lblOffset val="100"/>
      </c:catAx>
      <c:valAx>
        <c:axId val="107479040"/>
        <c:scaling>
          <c:orientation val="minMax"/>
        </c:scaling>
        <c:axPos val="l"/>
        <c:title>
          <c:tx>
            <c:rich>
              <a:bodyPr rot="-5400000" vert="horz"/>
              <a:lstStyle/>
              <a:p>
                <a:pPr>
                  <a:defRPr/>
                </a:pPr>
                <a:r>
                  <a:rPr lang="en-US"/>
                  <a:t>Miliar Rp</a:t>
                </a:r>
              </a:p>
            </c:rich>
          </c:tx>
          <c:layout>
            <c:manualLayout>
              <c:xMode val="edge"/>
              <c:yMode val="edge"/>
              <c:x val="1.3888888888888904E-2"/>
              <c:y val="0.36208899426259211"/>
            </c:manualLayout>
          </c:layout>
        </c:title>
        <c:numFmt formatCode="#,##0" sourceLinked="0"/>
        <c:tickLblPos val="nextTo"/>
        <c:crossAx val="107167104"/>
        <c:crosses val="autoZero"/>
        <c:crossBetween val="between"/>
      </c:valAx>
      <c:valAx>
        <c:axId val="107530496"/>
        <c:scaling>
          <c:orientation val="minMax"/>
          <c:min val="2000"/>
        </c:scaling>
        <c:axPos val="r"/>
        <c:numFmt formatCode="#,##0" sourceLinked="0"/>
        <c:tickLblPos val="nextTo"/>
        <c:crossAx val="107893504"/>
        <c:crosses val="max"/>
        <c:crossBetween val="between"/>
      </c:valAx>
      <c:catAx>
        <c:axId val="107893504"/>
        <c:scaling>
          <c:orientation val="minMax"/>
        </c:scaling>
        <c:delete val="1"/>
        <c:axPos val="b"/>
        <c:numFmt formatCode="General" sourceLinked="1"/>
        <c:tickLblPos val="nextTo"/>
        <c:crossAx val="107530496"/>
        <c:crosses val="autoZero"/>
        <c:auto val="1"/>
        <c:lblAlgn val="ctr"/>
        <c:lblOffset val="100"/>
      </c:catAx>
    </c:plotArea>
    <c:legend>
      <c:legendPos val="b"/>
      <c:layout>
        <c:manualLayout>
          <c:xMode val="edge"/>
          <c:yMode val="edge"/>
          <c:x val="7.74358138769701E-2"/>
          <c:y val="0.9148269208549199"/>
          <c:w val="0.83013317779262885"/>
          <c:h val="8.5173079145080016E-2"/>
        </c:manualLayout>
      </c:layout>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8814677971960012E-2"/>
          <c:y val="4.0602304818023717E-2"/>
          <c:w val="0.84302288463659114"/>
          <c:h val="0.78399453760093307"/>
        </c:manualLayout>
      </c:layout>
      <c:areaChart>
        <c:grouping val="standard"/>
        <c:ser>
          <c:idx val="0"/>
          <c:order val="0"/>
          <c:tx>
            <c:strRef>
              <c:f>'Nilai Tukar'!$AB$34</c:f>
              <c:strCache>
                <c:ptCount val="1"/>
                <c:pt idx="0">
                  <c:v>DXY Curncy</c:v>
                </c:pt>
              </c:strCache>
            </c:strRef>
          </c:tx>
          <c:spPr>
            <a:solidFill>
              <a:schemeClr val="bg1">
                <a:lumMod val="85000"/>
              </a:schemeClr>
            </a:solidFill>
            <a:ln>
              <a:noFill/>
            </a:ln>
            <a:effectLst/>
          </c:spPr>
          <c:cat>
            <c:numRef>
              <c:f>'Nilai Tukar'!$AB$5515:$AB$5855</c:f>
              <c:numCache>
                <c:formatCode>m/d/yy</c:formatCode>
                <c:ptCount val="341"/>
                <c:pt idx="0">
                  <c:v>42005</c:v>
                </c:pt>
                <c:pt idx="1">
                  <c:v>42006</c:v>
                </c:pt>
                <c:pt idx="2">
                  <c:v>42007</c:v>
                </c:pt>
                <c:pt idx="3">
                  <c:v>42008</c:v>
                </c:pt>
                <c:pt idx="4">
                  <c:v>42009</c:v>
                </c:pt>
                <c:pt idx="5">
                  <c:v>42010</c:v>
                </c:pt>
                <c:pt idx="6">
                  <c:v>42011</c:v>
                </c:pt>
                <c:pt idx="7">
                  <c:v>42012</c:v>
                </c:pt>
                <c:pt idx="8">
                  <c:v>42013</c:v>
                </c:pt>
                <c:pt idx="9">
                  <c:v>42014</c:v>
                </c:pt>
                <c:pt idx="10">
                  <c:v>42015</c:v>
                </c:pt>
                <c:pt idx="11">
                  <c:v>42016</c:v>
                </c:pt>
                <c:pt idx="12">
                  <c:v>42017</c:v>
                </c:pt>
                <c:pt idx="13">
                  <c:v>42018</c:v>
                </c:pt>
                <c:pt idx="14">
                  <c:v>42019</c:v>
                </c:pt>
                <c:pt idx="15">
                  <c:v>42020</c:v>
                </c:pt>
                <c:pt idx="16">
                  <c:v>42021</c:v>
                </c:pt>
                <c:pt idx="17">
                  <c:v>42022</c:v>
                </c:pt>
                <c:pt idx="18">
                  <c:v>42023</c:v>
                </c:pt>
                <c:pt idx="19">
                  <c:v>42024</c:v>
                </c:pt>
                <c:pt idx="20">
                  <c:v>42025</c:v>
                </c:pt>
                <c:pt idx="21">
                  <c:v>42026</c:v>
                </c:pt>
                <c:pt idx="22">
                  <c:v>42027</c:v>
                </c:pt>
                <c:pt idx="23">
                  <c:v>42028</c:v>
                </c:pt>
                <c:pt idx="24">
                  <c:v>42029</c:v>
                </c:pt>
                <c:pt idx="25">
                  <c:v>42030</c:v>
                </c:pt>
                <c:pt idx="26">
                  <c:v>42031</c:v>
                </c:pt>
                <c:pt idx="27">
                  <c:v>42032</c:v>
                </c:pt>
                <c:pt idx="28">
                  <c:v>42033</c:v>
                </c:pt>
                <c:pt idx="29">
                  <c:v>42034</c:v>
                </c:pt>
                <c:pt idx="30">
                  <c:v>42035</c:v>
                </c:pt>
                <c:pt idx="31">
                  <c:v>42036</c:v>
                </c:pt>
                <c:pt idx="32">
                  <c:v>42037</c:v>
                </c:pt>
                <c:pt idx="33">
                  <c:v>42038</c:v>
                </c:pt>
                <c:pt idx="34">
                  <c:v>42039</c:v>
                </c:pt>
                <c:pt idx="35">
                  <c:v>42040</c:v>
                </c:pt>
                <c:pt idx="36">
                  <c:v>42041</c:v>
                </c:pt>
                <c:pt idx="37">
                  <c:v>42042</c:v>
                </c:pt>
                <c:pt idx="38">
                  <c:v>42043</c:v>
                </c:pt>
                <c:pt idx="39">
                  <c:v>42044</c:v>
                </c:pt>
                <c:pt idx="40">
                  <c:v>42045</c:v>
                </c:pt>
                <c:pt idx="41">
                  <c:v>42046</c:v>
                </c:pt>
                <c:pt idx="42">
                  <c:v>42047</c:v>
                </c:pt>
                <c:pt idx="43">
                  <c:v>42048</c:v>
                </c:pt>
                <c:pt idx="44">
                  <c:v>42049</c:v>
                </c:pt>
                <c:pt idx="45">
                  <c:v>42050</c:v>
                </c:pt>
                <c:pt idx="46">
                  <c:v>42051</c:v>
                </c:pt>
                <c:pt idx="47">
                  <c:v>42052</c:v>
                </c:pt>
                <c:pt idx="48">
                  <c:v>42053</c:v>
                </c:pt>
                <c:pt idx="49">
                  <c:v>42054</c:v>
                </c:pt>
                <c:pt idx="50">
                  <c:v>42055</c:v>
                </c:pt>
                <c:pt idx="51">
                  <c:v>42056</c:v>
                </c:pt>
                <c:pt idx="52">
                  <c:v>42057</c:v>
                </c:pt>
                <c:pt idx="53">
                  <c:v>42058</c:v>
                </c:pt>
                <c:pt idx="54">
                  <c:v>42059</c:v>
                </c:pt>
                <c:pt idx="55">
                  <c:v>42060</c:v>
                </c:pt>
                <c:pt idx="56">
                  <c:v>42061</c:v>
                </c:pt>
                <c:pt idx="57">
                  <c:v>42062</c:v>
                </c:pt>
                <c:pt idx="58">
                  <c:v>42063</c:v>
                </c:pt>
                <c:pt idx="59">
                  <c:v>42064</c:v>
                </c:pt>
                <c:pt idx="60">
                  <c:v>42065</c:v>
                </c:pt>
                <c:pt idx="61">
                  <c:v>42066</c:v>
                </c:pt>
                <c:pt idx="62">
                  <c:v>42067</c:v>
                </c:pt>
                <c:pt idx="63">
                  <c:v>42068</c:v>
                </c:pt>
                <c:pt idx="64">
                  <c:v>42069</c:v>
                </c:pt>
                <c:pt idx="65">
                  <c:v>42070</c:v>
                </c:pt>
                <c:pt idx="66">
                  <c:v>42071</c:v>
                </c:pt>
                <c:pt idx="67">
                  <c:v>42072</c:v>
                </c:pt>
                <c:pt idx="68">
                  <c:v>42073</c:v>
                </c:pt>
                <c:pt idx="69">
                  <c:v>42074</c:v>
                </c:pt>
                <c:pt idx="70">
                  <c:v>42075</c:v>
                </c:pt>
                <c:pt idx="71">
                  <c:v>42076</c:v>
                </c:pt>
                <c:pt idx="72">
                  <c:v>42077</c:v>
                </c:pt>
                <c:pt idx="73">
                  <c:v>42078</c:v>
                </c:pt>
                <c:pt idx="74">
                  <c:v>42079</c:v>
                </c:pt>
                <c:pt idx="75">
                  <c:v>42080</c:v>
                </c:pt>
                <c:pt idx="76">
                  <c:v>42081</c:v>
                </c:pt>
                <c:pt idx="77">
                  <c:v>42082</c:v>
                </c:pt>
                <c:pt idx="78">
                  <c:v>42083</c:v>
                </c:pt>
                <c:pt idx="79">
                  <c:v>42084</c:v>
                </c:pt>
                <c:pt idx="80">
                  <c:v>42085</c:v>
                </c:pt>
                <c:pt idx="81">
                  <c:v>42086</c:v>
                </c:pt>
                <c:pt idx="82">
                  <c:v>42087</c:v>
                </c:pt>
                <c:pt idx="83">
                  <c:v>42088</c:v>
                </c:pt>
                <c:pt idx="84">
                  <c:v>42089</c:v>
                </c:pt>
                <c:pt idx="85">
                  <c:v>42090</c:v>
                </c:pt>
                <c:pt idx="86">
                  <c:v>42091</c:v>
                </c:pt>
                <c:pt idx="87">
                  <c:v>42092</c:v>
                </c:pt>
                <c:pt idx="88">
                  <c:v>42093</c:v>
                </c:pt>
                <c:pt idx="89">
                  <c:v>42094</c:v>
                </c:pt>
                <c:pt idx="90">
                  <c:v>42095</c:v>
                </c:pt>
                <c:pt idx="91">
                  <c:v>42096</c:v>
                </c:pt>
                <c:pt idx="92">
                  <c:v>42097</c:v>
                </c:pt>
                <c:pt idx="93">
                  <c:v>42098</c:v>
                </c:pt>
                <c:pt idx="94">
                  <c:v>42099</c:v>
                </c:pt>
                <c:pt idx="95">
                  <c:v>42100</c:v>
                </c:pt>
                <c:pt idx="96">
                  <c:v>42101</c:v>
                </c:pt>
                <c:pt idx="97">
                  <c:v>42102</c:v>
                </c:pt>
                <c:pt idx="98">
                  <c:v>42103</c:v>
                </c:pt>
                <c:pt idx="99">
                  <c:v>42104</c:v>
                </c:pt>
                <c:pt idx="100">
                  <c:v>42105</c:v>
                </c:pt>
                <c:pt idx="101">
                  <c:v>42106</c:v>
                </c:pt>
                <c:pt idx="102">
                  <c:v>42107</c:v>
                </c:pt>
                <c:pt idx="103">
                  <c:v>42108</c:v>
                </c:pt>
                <c:pt idx="104">
                  <c:v>42109</c:v>
                </c:pt>
                <c:pt idx="105">
                  <c:v>42110</c:v>
                </c:pt>
                <c:pt idx="106">
                  <c:v>42111</c:v>
                </c:pt>
                <c:pt idx="107">
                  <c:v>42112</c:v>
                </c:pt>
                <c:pt idx="108">
                  <c:v>42113</c:v>
                </c:pt>
                <c:pt idx="109">
                  <c:v>42114</c:v>
                </c:pt>
                <c:pt idx="110">
                  <c:v>42115</c:v>
                </c:pt>
                <c:pt idx="111">
                  <c:v>42116</c:v>
                </c:pt>
                <c:pt idx="112">
                  <c:v>42117</c:v>
                </c:pt>
                <c:pt idx="113">
                  <c:v>42118</c:v>
                </c:pt>
                <c:pt idx="114">
                  <c:v>42119</c:v>
                </c:pt>
                <c:pt idx="115">
                  <c:v>42120</c:v>
                </c:pt>
                <c:pt idx="116">
                  <c:v>42121</c:v>
                </c:pt>
                <c:pt idx="117">
                  <c:v>42122</c:v>
                </c:pt>
                <c:pt idx="118">
                  <c:v>42123</c:v>
                </c:pt>
                <c:pt idx="119">
                  <c:v>42124</c:v>
                </c:pt>
                <c:pt idx="120">
                  <c:v>42125</c:v>
                </c:pt>
                <c:pt idx="121">
                  <c:v>42126</c:v>
                </c:pt>
                <c:pt idx="122">
                  <c:v>42127</c:v>
                </c:pt>
                <c:pt idx="123">
                  <c:v>42128</c:v>
                </c:pt>
                <c:pt idx="124">
                  <c:v>42129</c:v>
                </c:pt>
                <c:pt idx="125">
                  <c:v>42130</c:v>
                </c:pt>
                <c:pt idx="126">
                  <c:v>42131</c:v>
                </c:pt>
                <c:pt idx="127">
                  <c:v>42132</c:v>
                </c:pt>
                <c:pt idx="128">
                  <c:v>42133</c:v>
                </c:pt>
                <c:pt idx="129">
                  <c:v>42134</c:v>
                </c:pt>
                <c:pt idx="130">
                  <c:v>42135</c:v>
                </c:pt>
                <c:pt idx="131">
                  <c:v>42136</c:v>
                </c:pt>
                <c:pt idx="132">
                  <c:v>42137</c:v>
                </c:pt>
                <c:pt idx="133">
                  <c:v>42138</c:v>
                </c:pt>
                <c:pt idx="134">
                  <c:v>42139</c:v>
                </c:pt>
                <c:pt idx="135">
                  <c:v>42140</c:v>
                </c:pt>
                <c:pt idx="136">
                  <c:v>42141</c:v>
                </c:pt>
                <c:pt idx="137">
                  <c:v>42142</c:v>
                </c:pt>
                <c:pt idx="138">
                  <c:v>42143</c:v>
                </c:pt>
                <c:pt idx="139">
                  <c:v>42144</c:v>
                </c:pt>
                <c:pt idx="140">
                  <c:v>42145</c:v>
                </c:pt>
                <c:pt idx="141">
                  <c:v>42146</c:v>
                </c:pt>
                <c:pt idx="142">
                  <c:v>42147</c:v>
                </c:pt>
                <c:pt idx="143">
                  <c:v>42148</c:v>
                </c:pt>
                <c:pt idx="144">
                  <c:v>42149</c:v>
                </c:pt>
                <c:pt idx="145">
                  <c:v>42150</c:v>
                </c:pt>
                <c:pt idx="146">
                  <c:v>42151</c:v>
                </c:pt>
                <c:pt idx="147">
                  <c:v>42152</c:v>
                </c:pt>
                <c:pt idx="148">
                  <c:v>42153</c:v>
                </c:pt>
                <c:pt idx="149">
                  <c:v>42154</c:v>
                </c:pt>
                <c:pt idx="150">
                  <c:v>42155</c:v>
                </c:pt>
                <c:pt idx="151">
                  <c:v>42156</c:v>
                </c:pt>
                <c:pt idx="152">
                  <c:v>42157</c:v>
                </c:pt>
                <c:pt idx="153">
                  <c:v>42158</c:v>
                </c:pt>
                <c:pt idx="154">
                  <c:v>42159</c:v>
                </c:pt>
                <c:pt idx="155">
                  <c:v>42160</c:v>
                </c:pt>
                <c:pt idx="156">
                  <c:v>42161</c:v>
                </c:pt>
                <c:pt idx="157">
                  <c:v>42162</c:v>
                </c:pt>
                <c:pt idx="158">
                  <c:v>42163</c:v>
                </c:pt>
                <c:pt idx="159">
                  <c:v>42164</c:v>
                </c:pt>
                <c:pt idx="160">
                  <c:v>42165</c:v>
                </c:pt>
                <c:pt idx="161">
                  <c:v>42166</c:v>
                </c:pt>
                <c:pt idx="162">
                  <c:v>42167</c:v>
                </c:pt>
                <c:pt idx="163">
                  <c:v>42168</c:v>
                </c:pt>
                <c:pt idx="164">
                  <c:v>42169</c:v>
                </c:pt>
                <c:pt idx="165">
                  <c:v>42170</c:v>
                </c:pt>
                <c:pt idx="166">
                  <c:v>42171</c:v>
                </c:pt>
                <c:pt idx="167">
                  <c:v>42172</c:v>
                </c:pt>
                <c:pt idx="168">
                  <c:v>42173</c:v>
                </c:pt>
                <c:pt idx="169">
                  <c:v>42174</c:v>
                </c:pt>
                <c:pt idx="170">
                  <c:v>42175</c:v>
                </c:pt>
                <c:pt idx="171">
                  <c:v>42176</c:v>
                </c:pt>
                <c:pt idx="172">
                  <c:v>42177</c:v>
                </c:pt>
                <c:pt idx="173">
                  <c:v>42178</c:v>
                </c:pt>
                <c:pt idx="174">
                  <c:v>42179</c:v>
                </c:pt>
                <c:pt idx="175">
                  <c:v>42180</c:v>
                </c:pt>
                <c:pt idx="176">
                  <c:v>42181</c:v>
                </c:pt>
                <c:pt idx="177">
                  <c:v>42182</c:v>
                </c:pt>
                <c:pt idx="178">
                  <c:v>42183</c:v>
                </c:pt>
                <c:pt idx="179">
                  <c:v>42184</c:v>
                </c:pt>
                <c:pt idx="180">
                  <c:v>42185</c:v>
                </c:pt>
                <c:pt idx="181">
                  <c:v>42186</c:v>
                </c:pt>
                <c:pt idx="182">
                  <c:v>42187</c:v>
                </c:pt>
                <c:pt idx="183">
                  <c:v>42188</c:v>
                </c:pt>
                <c:pt idx="184">
                  <c:v>42189</c:v>
                </c:pt>
                <c:pt idx="185">
                  <c:v>42190</c:v>
                </c:pt>
                <c:pt idx="186">
                  <c:v>42191</c:v>
                </c:pt>
                <c:pt idx="187">
                  <c:v>42192</c:v>
                </c:pt>
                <c:pt idx="188">
                  <c:v>42193</c:v>
                </c:pt>
                <c:pt idx="189">
                  <c:v>42194</c:v>
                </c:pt>
                <c:pt idx="190">
                  <c:v>42195</c:v>
                </c:pt>
                <c:pt idx="191">
                  <c:v>42196</c:v>
                </c:pt>
                <c:pt idx="192">
                  <c:v>42197</c:v>
                </c:pt>
                <c:pt idx="193">
                  <c:v>42198</c:v>
                </c:pt>
                <c:pt idx="194">
                  <c:v>42199</c:v>
                </c:pt>
                <c:pt idx="195">
                  <c:v>42200</c:v>
                </c:pt>
                <c:pt idx="196">
                  <c:v>42201</c:v>
                </c:pt>
                <c:pt idx="197">
                  <c:v>42202</c:v>
                </c:pt>
                <c:pt idx="198">
                  <c:v>42203</c:v>
                </c:pt>
                <c:pt idx="199">
                  <c:v>42204</c:v>
                </c:pt>
                <c:pt idx="200">
                  <c:v>42205</c:v>
                </c:pt>
                <c:pt idx="201">
                  <c:v>42206</c:v>
                </c:pt>
                <c:pt idx="202">
                  <c:v>42207</c:v>
                </c:pt>
                <c:pt idx="203">
                  <c:v>42208</c:v>
                </c:pt>
                <c:pt idx="204">
                  <c:v>42209</c:v>
                </c:pt>
                <c:pt idx="205">
                  <c:v>42210</c:v>
                </c:pt>
                <c:pt idx="206">
                  <c:v>42211</c:v>
                </c:pt>
                <c:pt idx="207">
                  <c:v>42212</c:v>
                </c:pt>
                <c:pt idx="208">
                  <c:v>42213</c:v>
                </c:pt>
                <c:pt idx="209">
                  <c:v>42214</c:v>
                </c:pt>
                <c:pt idx="210">
                  <c:v>42215</c:v>
                </c:pt>
                <c:pt idx="211">
                  <c:v>42216</c:v>
                </c:pt>
                <c:pt idx="212">
                  <c:v>42217</c:v>
                </c:pt>
                <c:pt idx="213">
                  <c:v>42218</c:v>
                </c:pt>
                <c:pt idx="214">
                  <c:v>42219</c:v>
                </c:pt>
                <c:pt idx="215">
                  <c:v>42220</c:v>
                </c:pt>
                <c:pt idx="216">
                  <c:v>42221</c:v>
                </c:pt>
                <c:pt idx="217">
                  <c:v>42222</c:v>
                </c:pt>
                <c:pt idx="218">
                  <c:v>42223</c:v>
                </c:pt>
                <c:pt idx="219">
                  <c:v>42224</c:v>
                </c:pt>
                <c:pt idx="220">
                  <c:v>42225</c:v>
                </c:pt>
                <c:pt idx="221">
                  <c:v>42226</c:v>
                </c:pt>
                <c:pt idx="222">
                  <c:v>42227</c:v>
                </c:pt>
                <c:pt idx="223">
                  <c:v>42228</c:v>
                </c:pt>
                <c:pt idx="224">
                  <c:v>42229</c:v>
                </c:pt>
                <c:pt idx="225">
                  <c:v>42230</c:v>
                </c:pt>
                <c:pt idx="226">
                  <c:v>42231</c:v>
                </c:pt>
                <c:pt idx="227">
                  <c:v>42232</c:v>
                </c:pt>
                <c:pt idx="228">
                  <c:v>42233</c:v>
                </c:pt>
                <c:pt idx="229">
                  <c:v>42234</c:v>
                </c:pt>
                <c:pt idx="230">
                  <c:v>42235</c:v>
                </c:pt>
                <c:pt idx="231">
                  <c:v>42236</c:v>
                </c:pt>
                <c:pt idx="232">
                  <c:v>42237</c:v>
                </c:pt>
                <c:pt idx="233">
                  <c:v>42238</c:v>
                </c:pt>
                <c:pt idx="234">
                  <c:v>42239</c:v>
                </c:pt>
                <c:pt idx="235">
                  <c:v>42240</c:v>
                </c:pt>
                <c:pt idx="236">
                  <c:v>42241</c:v>
                </c:pt>
                <c:pt idx="237">
                  <c:v>42242</c:v>
                </c:pt>
                <c:pt idx="238">
                  <c:v>42243</c:v>
                </c:pt>
                <c:pt idx="239">
                  <c:v>42244</c:v>
                </c:pt>
                <c:pt idx="240">
                  <c:v>42245</c:v>
                </c:pt>
                <c:pt idx="241">
                  <c:v>42246</c:v>
                </c:pt>
                <c:pt idx="242">
                  <c:v>42247</c:v>
                </c:pt>
                <c:pt idx="243">
                  <c:v>42248</c:v>
                </c:pt>
                <c:pt idx="244">
                  <c:v>42249</c:v>
                </c:pt>
                <c:pt idx="245">
                  <c:v>42250</c:v>
                </c:pt>
                <c:pt idx="246">
                  <c:v>42251</c:v>
                </c:pt>
                <c:pt idx="247">
                  <c:v>42252</c:v>
                </c:pt>
                <c:pt idx="248">
                  <c:v>42253</c:v>
                </c:pt>
                <c:pt idx="249">
                  <c:v>42254</c:v>
                </c:pt>
                <c:pt idx="250">
                  <c:v>42255</c:v>
                </c:pt>
                <c:pt idx="251">
                  <c:v>42256</c:v>
                </c:pt>
                <c:pt idx="252">
                  <c:v>42257</c:v>
                </c:pt>
                <c:pt idx="253">
                  <c:v>42258</c:v>
                </c:pt>
                <c:pt idx="254">
                  <c:v>42259</c:v>
                </c:pt>
                <c:pt idx="255">
                  <c:v>42260</c:v>
                </c:pt>
                <c:pt idx="256">
                  <c:v>42261</c:v>
                </c:pt>
                <c:pt idx="257">
                  <c:v>42262</c:v>
                </c:pt>
                <c:pt idx="258">
                  <c:v>42263</c:v>
                </c:pt>
                <c:pt idx="259">
                  <c:v>42264</c:v>
                </c:pt>
                <c:pt idx="260">
                  <c:v>42265</c:v>
                </c:pt>
                <c:pt idx="261">
                  <c:v>42266</c:v>
                </c:pt>
                <c:pt idx="262">
                  <c:v>42267</c:v>
                </c:pt>
                <c:pt idx="263">
                  <c:v>42268</c:v>
                </c:pt>
                <c:pt idx="264">
                  <c:v>42269</c:v>
                </c:pt>
                <c:pt idx="265">
                  <c:v>42270</c:v>
                </c:pt>
                <c:pt idx="266">
                  <c:v>42271</c:v>
                </c:pt>
                <c:pt idx="267">
                  <c:v>42272</c:v>
                </c:pt>
                <c:pt idx="268">
                  <c:v>42273</c:v>
                </c:pt>
                <c:pt idx="269">
                  <c:v>42274</c:v>
                </c:pt>
                <c:pt idx="270">
                  <c:v>42275</c:v>
                </c:pt>
                <c:pt idx="271">
                  <c:v>42276</c:v>
                </c:pt>
                <c:pt idx="272">
                  <c:v>42277</c:v>
                </c:pt>
                <c:pt idx="273">
                  <c:v>42278</c:v>
                </c:pt>
                <c:pt idx="274">
                  <c:v>42279</c:v>
                </c:pt>
                <c:pt idx="275">
                  <c:v>42280</c:v>
                </c:pt>
                <c:pt idx="276">
                  <c:v>42281</c:v>
                </c:pt>
                <c:pt idx="277">
                  <c:v>42282</c:v>
                </c:pt>
                <c:pt idx="278">
                  <c:v>42283</c:v>
                </c:pt>
                <c:pt idx="279">
                  <c:v>42284</c:v>
                </c:pt>
                <c:pt idx="280">
                  <c:v>42285</c:v>
                </c:pt>
                <c:pt idx="281">
                  <c:v>42286</c:v>
                </c:pt>
                <c:pt idx="282">
                  <c:v>42287</c:v>
                </c:pt>
                <c:pt idx="283">
                  <c:v>42288</c:v>
                </c:pt>
                <c:pt idx="284">
                  <c:v>42289</c:v>
                </c:pt>
                <c:pt idx="285">
                  <c:v>42290</c:v>
                </c:pt>
                <c:pt idx="286">
                  <c:v>42291</c:v>
                </c:pt>
                <c:pt idx="287">
                  <c:v>42292</c:v>
                </c:pt>
                <c:pt idx="288">
                  <c:v>42293</c:v>
                </c:pt>
                <c:pt idx="289">
                  <c:v>42294</c:v>
                </c:pt>
                <c:pt idx="290">
                  <c:v>42295</c:v>
                </c:pt>
                <c:pt idx="291">
                  <c:v>42296</c:v>
                </c:pt>
                <c:pt idx="292">
                  <c:v>42297</c:v>
                </c:pt>
                <c:pt idx="293">
                  <c:v>42298</c:v>
                </c:pt>
                <c:pt idx="294">
                  <c:v>42299</c:v>
                </c:pt>
                <c:pt idx="295">
                  <c:v>42300</c:v>
                </c:pt>
                <c:pt idx="296">
                  <c:v>42301</c:v>
                </c:pt>
                <c:pt idx="297">
                  <c:v>42302</c:v>
                </c:pt>
                <c:pt idx="298">
                  <c:v>42303</c:v>
                </c:pt>
                <c:pt idx="299">
                  <c:v>42304</c:v>
                </c:pt>
                <c:pt idx="300">
                  <c:v>42305</c:v>
                </c:pt>
                <c:pt idx="301">
                  <c:v>42306</c:v>
                </c:pt>
                <c:pt idx="302">
                  <c:v>42307</c:v>
                </c:pt>
                <c:pt idx="303">
                  <c:v>42308</c:v>
                </c:pt>
                <c:pt idx="304">
                  <c:v>42309</c:v>
                </c:pt>
                <c:pt idx="305">
                  <c:v>42310</c:v>
                </c:pt>
                <c:pt idx="306">
                  <c:v>42311</c:v>
                </c:pt>
                <c:pt idx="307">
                  <c:v>42312</c:v>
                </c:pt>
                <c:pt idx="308">
                  <c:v>42313</c:v>
                </c:pt>
                <c:pt idx="309">
                  <c:v>42314</c:v>
                </c:pt>
                <c:pt idx="310">
                  <c:v>42315</c:v>
                </c:pt>
                <c:pt idx="311">
                  <c:v>42316</c:v>
                </c:pt>
                <c:pt idx="312">
                  <c:v>42317</c:v>
                </c:pt>
                <c:pt idx="313">
                  <c:v>42318</c:v>
                </c:pt>
                <c:pt idx="314">
                  <c:v>42319</c:v>
                </c:pt>
                <c:pt idx="315">
                  <c:v>42320</c:v>
                </c:pt>
                <c:pt idx="316">
                  <c:v>42321</c:v>
                </c:pt>
                <c:pt idx="317">
                  <c:v>42322</c:v>
                </c:pt>
                <c:pt idx="318">
                  <c:v>42323</c:v>
                </c:pt>
                <c:pt idx="319">
                  <c:v>42324</c:v>
                </c:pt>
                <c:pt idx="320">
                  <c:v>42325</c:v>
                </c:pt>
                <c:pt idx="321">
                  <c:v>42326</c:v>
                </c:pt>
                <c:pt idx="322">
                  <c:v>42327</c:v>
                </c:pt>
                <c:pt idx="323">
                  <c:v>42328</c:v>
                </c:pt>
                <c:pt idx="324">
                  <c:v>42329</c:v>
                </c:pt>
                <c:pt idx="325">
                  <c:v>42330</c:v>
                </c:pt>
                <c:pt idx="326">
                  <c:v>42331</c:v>
                </c:pt>
                <c:pt idx="327">
                  <c:v>42332</c:v>
                </c:pt>
                <c:pt idx="328">
                  <c:v>42333</c:v>
                </c:pt>
                <c:pt idx="329">
                  <c:v>42334</c:v>
                </c:pt>
                <c:pt idx="330">
                  <c:v>42335</c:v>
                </c:pt>
                <c:pt idx="331">
                  <c:v>42336</c:v>
                </c:pt>
                <c:pt idx="332">
                  <c:v>42337</c:v>
                </c:pt>
                <c:pt idx="333">
                  <c:v>42338</c:v>
                </c:pt>
                <c:pt idx="334">
                  <c:v>42339</c:v>
                </c:pt>
                <c:pt idx="335">
                  <c:v>42340</c:v>
                </c:pt>
                <c:pt idx="336">
                  <c:v>42341</c:v>
                </c:pt>
                <c:pt idx="337">
                  <c:v>42342</c:v>
                </c:pt>
                <c:pt idx="338">
                  <c:v>42343</c:v>
                </c:pt>
                <c:pt idx="339">
                  <c:v>42344</c:v>
                </c:pt>
                <c:pt idx="340">
                  <c:v>42345</c:v>
                </c:pt>
              </c:numCache>
            </c:numRef>
          </c:cat>
          <c:val>
            <c:numRef>
              <c:f>'Nilai Tukar'!$AC$5515:$AC$5855</c:f>
              <c:numCache>
                <c:formatCode>General</c:formatCode>
                <c:ptCount val="341"/>
                <c:pt idx="0">
                  <c:v>90.275999999999982</c:v>
                </c:pt>
                <c:pt idx="1">
                  <c:v>91.08</c:v>
                </c:pt>
                <c:pt idx="2">
                  <c:v>91.08</c:v>
                </c:pt>
                <c:pt idx="3">
                  <c:v>91.08</c:v>
                </c:pt>
                <c:pt idx="4">
                  <c:v>91.377999999999986</c:v>
                </c:pt>
                <c:pt idx="5">
                  <c:v>91.498999999999995</c:v>
                </c:pt>
                <c:pt idx="6">
                  <c:v>91.89</c:v>
                </c:pt>
                <c:pt idx="7">
                  <c:v>92.367999999999995</c:v>
                </c:pt>
                <c:pt idx="8">
                  <c:v>91.935000000000002</c:v>
                </c:pt>
                <c:pt idx="9">
                  <c:v>91.935000000000002</c:v>
                </c:pt>
                <c:pt idx="10">
                  <c:v>91.935000000000002</c:v>
                </c:pt>
                <c:pt idx="11">
                  <c:v>91.983000000000004</c:v>
                </c:pt>
                <c:pt idx="12">
                  <c:v>92.31</c:v>
                </c:pt>
                <c:pt idx="13">
                  <c:v>92.161000000000001</c:v>
                </c:pt>
                <c:pt idx="14">
                  <c:v>92.351999999999975</c:v>
                </c:pt>
                <c:pt idx="15">
                  <c:v>92.52</c:v>
                </c:pt>
                <c:pt idx="16">
                  <c:v>92.52</c:v>
                </c:pt>
                <c:pt idx="17">
                  <c:v>92.52</c:v>
                </c:pt>
                <c:pt idx="18">
                  <c:v>92.52</c:v>
                </c:pt>
                <c:pt idx="19">
                  <c:v>93.046000000000006</c:v>
                </c:pt>
                <c:pt idx="20">
                  <c:v>92.903999999999996</c:v>
                </c:pt>
                <c:pt idx="21">
                  <c:v>94.076999999999998</c:v>
                </c:pt>
                <c:pt idx="22">
                  <c:v>94.762</c:v>
                </c:pt>
                <c:pt idx="23">
                  <c:v>94.762</c:v>
                </c:pt>
                <c:pt idx="24">
                  <c:v>94.762</c:v>
                </c:pt>
                <c:pt idx="25">
                  <c:v>94.801999999999992</c:v>
                </c:pt>
                <c:pt idx="26">
                  <c:v>94.021999999999991</c:v>
                </c:pt>
                <c:pt idx="27">
                  <c:v>94.467000000000013</c:v>
                </c:pt>
                <c:pt idx="28">
                  <c:v>94.781999999999996</c:v>
                </c:pt>
                <c:pt idx="29">
                  <c:v>94.804000000000002</c:v>
                </c:pt>
                <c:pt idx="30">
                  <c:v>94.804000000000002</c:v>
                </c:pt>
                <c:pt idx="31">
                  <c:v>94.804000000000002</c:v>
                </c:pt>
                <c:pt idx="32">
                  <c:v>94.504000000000005</c:v>
                </c:pt>
                <c:pt idx="33">
                  <c:v>93.6</c:v>
                </c:pt>
                <c:pt idx="34">
                  <c:v>93.986000000000004</c:v>
                </c:pt>
                <c:pt idx="35">
                  <c:v>93.569000000000003</c:v>
                </c:pt>
                <c:pt idx="36">
                  <c:v>94.697999999999993</c:v>
                </c:pt>
                <c:pt idx="37">
                  <c:v>94.697999999999993</c:v>
                </c:pt>
                <c:pt idx="38">
                  <c:v>94.697999999999993</c:v>
                </c:pt>
                <c:pt idx="39">
                  <c:v>94.449000000000012</c:v>
                </c:pt>
                <c:pt idx="40">
                  <c:v>94.757999999999996</c:v>
                </c:pt>
                <c:pt idx="41">
                  <c:v>94.985000000000014</c:v>
                </c:pt>
                <c:pt idx="42">
                  <c:v>94.093999999999994</c:v>
                </c:pt>
                <c:pt idx="43">
                  <c:v>94.200999999999993</c:v>
                </c:pt>
                <c:pt idx="44">
                  <c:v>94.200999999999993</c:v>
                </c:pt>
                <c:pt idx="45">
                  <c:v>94.200999999999993</c:v>
                </c:pt>
                <c:pt idx="46">
                  <c:v>94.200999999999993</c:v>
                </c:pt>
                <c:pt idx="47">
                  <c:v>94.061000000000007</c:v>
                </c:pt>
                <c:pt idx="48">
                  <c:v>94.197999999999993</c:v>
                </c:pt>
                <c:pt idx="49">
                  <c:v>94.403999999999996</c:v>
                </c:pt>
                <c:pt idx="50">
                  <c:v>94.253</c:v>
                </c:pt>
                <c:pt idx="51">
                  <c:v>94.253</c:v>
                </c:pt>
                <c:pt idx="52">
                  <c:v>94.253</c:v>
                </c:pt>
                <c:pt idx="53">
                  <c:v>94.569000000000003</c:v>
                </c:pt>
                <c:pt idx="54">
                  <c:v>94.492999999999995</c:v>
                </c:pt>
                <c:pt idx="55">
                  <c:v>94.212999999999994</c:v>
                </c:pt>
                <c:pt idx="56">
                  <c:v>95.292000000000002</c:v>
                </c:pt>
                <c:pt idx="57">
                  <c:v>95.293000000000006</c:v>
                </c:pt>
                <c:pt idx="58">
                  <c:v>95.293000000000006</c:v>
                </c:pt>
                <c:pt idx="59">
                  <c:v>95.293000000000006</c:v>
                </c:pt>
                <c:pt idx="60">
                  <c:v>95.462000000000003</c:v>
                </c:pt>
                <c:pt idx="61">
                  <c:v>95.382999999999981</c:v>
                </c:pt>
                <c:pt idx="62">
                  <c:v>95.965000000000003</c:v>
                </c:pt>
                <c:pt idx="63">
                  <c:v>96.377999999999986</c:v>
                </c:pt>
                <c:pt idx="64">
                  <c:v>97.614999999999995</c:v>
                </c:pt>
                <c:pt idx="65">
                  <c:v>97.614999999999995</c:v>
                </c:pt>
                <c:pt idx="66">
                  <c:v>97.614999999999995</c:v>
                </c:pt>
                <c:pt idx="67">
                  <c:v>97.587999999999994</c:v>
                </c:pt>
                <c:pt idx="68">
                  <c:v>98.617999999999995</c:v>
                </c:pt>
                <c:pt idx="69">
                  <c:v>99.795000000000002</c:v>
                </c:pt>
                <c:pt idx="70">
                  <c:v>99.435000000000002</c:v>
                </c:pt>
                <c:pt idx="71">
                  <c:v>100.33</c:v>
                </c:pt>
                <c:pt idx="72">
                  <c:v>100.33</c:v>
                </c:pt>
                <c:pt idx="73">
                  <c:v>100.33</c:v>
                </c:pt>
                <c:pt idx="74">
                  <c:v>99.603999999999999</c:v>
                </c:pt>
                <c:pt idx="75">
                  <c:v>99.584999999999994</c:v>
                </c:pt>
                <c:pt idx="76">
                  <c:v>98.55</c:v>
                </c:pt>
                <c:pt idx="77">
                  <c:v>99.26</c:v>
                </c:pt>
                <c:pt idx="78">
                  <c:v>97.909000000000006</c:v>
                </c:pt>
                <c:pt idx="79">
                  <c:v>97.909000000000006</c:v>
                </c:pt>
                <c:pt idx="80">
                  <c:v>97.909000000000006</c:v>
                </c:pt>
                <c:pt idx="81">
                  <c:v>97.033000000000001</c:v>
                </c:pt>
                <c:pt idx="82">
                  <c:v>97.192999999999998</c:v>
                </c:pt>
                <c:pt idx="83">
                  <c:v>96.978999999999999</c:v>
                </c:pt>
                <c:pt idx="84">
                  <c:v>97.436000000000007</c:v>
                </c:pt>
                <c:pt idx="85">
                  <c:v>97.290999999999997</c:v>
                </c:pt>
                <c:pt idx="86">
                  <c:v>97.290999999999997</c:v>
                </c:pt>
                <c:pt idx="87">
                  <c:v>97.290999999999997</c:v>
                </c:pt>
                <c:pt idx="88">
                  <c:v>97.974999999999994</c:v>
                </c:pt>
                <c:pt idx="89">
                  <c:v>98.356999999999999</c:v>
                </c:pt>
                <c:pt idx="90">
                  <c:v>98.184999999999974</c:v>
                </c:pt>
                <c:pt idx="91">
                  <c:v>97.436000000000007</c:v>
                </c:pt>
                <c:pt idx="92">
                  <c:v>96.545000000000002</c:v>
                </c:pt>
                <c:pt idx="93">
                  <c:v>96.545000000000002</c:v>
                </c:pt>
                <c:pt idx="94">
                  <c:v>96.545000000000002</c:v>
                </c:pt>
                <c:pt idx="95">
                  <c:v>96.777000000000001</c:v>
                </c:pt>
                <c:pt idx="96">
                  <c:v>97.83</c:v>
                </c:pt>
                <c:pt idx="97">
                  <c:v>97.940000000000012</c:v>
                </c:pt>
                <c:pt idx="98">
                  <c:v>99.154999999999987</c:v>
                </c:pt>
                <c:pt idx="99">
                  <c:v>99.337999999999994</c:v>
                </c:pt>
                <c:pt idx="100">
                  <c:v>99.337999999999994</c:v>
                </c:pt>
                <c:pt idx="101">
                  <c:v>99.337999999999994</c:v>
                </c:pt>
                <c:pt idx="102">
                  <c:v>99.490000000000009</c:v>
                </c:pt>
                <c:pt idx="103">
                  <c:v>98.733000000000004</c:v>
                </c:pt>
                <c:pt idx="104">
                  <c:v>98.319000000000003</c:v>
                </c:pt>
                <c:pt idx="105">
                  <c:v>97.415000000000006</c:v>
                </c:pt>
                <c:pt idx="106">
                  <c:v>97.52</c:v>
                </c:pt>
                <c:pt idx="107">
                  <c:v>97.52</c:v>
                </c:pt>
                <c:pt idx="108">
                  <c:v>97.52</c:v>
                </c:pt>
                <c:pt idx="109">
                  <c:v>97.941000000000017</c:v>
                </c:pt>
                <c:pt idx="110">
                  <c:v>98.004000000000005</c:v>
                </c:pt>
                <c:pt idx="111">
                  <c:v>97.932000000000002</c:v>
                </c:pt>
                <c:pt idx="112">
                  <c:v>97.277999999999992</c:v>
                </c:pt>
                <c:pt idx="113">
                  <c:v>96.921999999999997</c:v>
                </c:pt>
                <c:pt idx="114">
                  <c:v>96.921999999999997</c:v>
                </c:pt>
                <c:pt idx="115">
                  <c:v>96.921999999999997</c:v>
                </c:pt>
                <c:pt idx="116">
                  <c:v>96.765000000000001</c:v>
                </c:pt>
                <c:pt idx="117">
                  <c:v>96.092000000000013</c:v>
                </c:pt>
                <c:pt idx="118">
                  <c:v>95.209000000000003</c:v>
                </c:pt>
                <c:pt idx="119">
                  <c:v>94.6</c:v>
                </c:pt>
                <c:pt idx="120">
                  <c:v>95.296999999999997</c:v>
                </c:pt>
                <c:pt idx="121">
                  <c:v>95.296999999999997</c:v>
                </c:pt>
                <c:pt idx="122">
                  <c:v>95.296999999999997</c:v>
                </c:pt>
                <c:pt idx="123">
                  <c:v>95.48</c:v>
                </c:pt>
                <c:pt idx="124">
                  <c:v>95.075999999999979</c:v>
                </c:pt>
                <c:pt idx="125">
                  <c:v>94.087000000000003</c:v>
                </c:pt>
                <c:pt idx="126">
                  <c:v>94.634999999999991</c:v>
                </c:pt>
                <c:pt idx="127">
                  <c:v>94.793999999999997</c:v>
                </c:pt>
                <c:pt idx="128">
                  <c:v>94.793999999999997</c:v>
                </c:pt>
                <c:pt idx="129">
                  <c:v>94.793999999999997</c:v>
                </c:pt>
                <c:pt idx="130">
                  <c:v>95.010999999999996</c:v>
                </c:pt>
                <c:pt idx="131">
                  <c:v>94.534000000000006</c:v>
                </c:pt>
                <c:pt idx="132">
                  <c:v>93.617000000000004</c:v>
                </c:pt>
                <c:pt idx="133">
                  <c:v>93.456999999999994</c:v>
                </c:pt>
                <c:pt idx="134">
                  <c:v>93.134999999999991</c:v>
                </c:pt>
                <c:pt idx="135">
                  <c:v>93.134999999999991</c:v>
                </c:pt>
                <c:pt idx="136">
                  <c:v>93.134999999999991</c:v>
                </c:pt>
                <c:pt idx="137">
                  <c:v>94.221000000000004</c:v>
                </c:pt>
                <c:pt idx="138">
                  <c:v>95.266999999999996</c:v>
                </c:pt>
                <c:pt idx="139">
                  <c:v>95.448000000000008</c:v>
                </c:pt>
                <c:pt idx="140">
                  <c:v>95.254999999999995</c:v>
                </c:pt>
                <c:pt idx="141">
                  <c:v>96.013999999999996</c:v>
                </c:pt>
                <c:pt idx="142">
                  <c:v>96.013999999999996</c:v>
                </c:pt>
                <c:pt idx="143">
                  <c:v>96.013999999999996</c:v>
                </c:pt>
                <c:pt idx="144">
                  <c:v>96.013999999999996</c:v>
                </c:pt>
                <c:pt idx="145">
                  <c:v>97.299000000000007</c:v>
                </c:pt>
                <c:pt idx="146">
                  <c:v>97.370999999999981</c:v>
                </c:pt>
                <c:pt idx="147">
                  <c:v>96.965000000000003</c:v>
                </c:pt>
                <c:pt idx="148">
                  <c:v>96.906999999999996</c:v>
                </c:pt>
                <c:pt idx="149">
                  <c:v>96.906999999999996</c:v>
                </c:pt>
                <c:pt idx="150">
                  <c:v>96.906999999999996</c:v>
                </c:pt>
                <c:pt idx="151">
                  <c:v>97.391999999999996</c:v>
                </c:pt>
                <c:pt idx="152">
                  <c:v>95.834999999999994</c:v>
                </c:pt>
                <c:pt idx="153">
                  <c:v>95.465000000000003</c:v>
                </c:pt>
                <c:pt idx="154">
                  <c:v>95.461000000000013</c:v>
                </c:pt>
                <c:pt idx="155">
                  <c:v>96.305999999999983</c:v>
                </c:pt>
                <c:pt idx="156">
                  <c:v>96.305999999999983</c:v>
                </c:pt>
                <c:pt idx="157">
                  <c:v>96.305999999999983</c:v>
                </c:pt>
                <c:pt idx="158">
                  <c:v>95.299000000000007</c:v>
                </c:pt>
                <c:pt idx="159">
                  <c:v>95.165999999999983</c:v>
                </c:pt>
                <c:pt idx="160">
                  <c:v>94.646000000000001</c:v>
                </c:pt>
                <c:pt idx="161">
                  <c:v>94.975999999999999</c:v>
                </c:pt>
                <c:pt idx="162">
                  <c:v>94.971999999999994</c:v>
                </c:pt>
                <c:pt idx="163">
                  <c:v>94.971999999999994</c:v>
                </c:pt>
                <c:pt idx="164">
                  <c:v>94.971999999999994</c:v>
                </c:pt>
                <c:pt idx="165">
                  <c:v>94.81</c:v>
                </c:pt>
                <c:pt idx="166">
                  <c:v>94.998999999999995</c:v>
                </c:pt>
                <c:pt idx="167">
                  <c:v>94.296000000000006</c:v>
                </c:pt>
                <c:pt idx="168">
                  <c:v>94.042000000000002</c:v>
                </c:pt>
                <c:pt idx="169">
                  <c:v>94.084999999999994</c:v>
                </c:pt>
                <c:pt idx="170">
                  <c:v>94.084999999999994</c:v>
                </c:pt>
                <c:pt idx="171">
                  <c:v>94.084999999999994</c:v>
                </c:pt>
                <c:pt idx="172">
                  <c:v>94.328999999999979</c:v>
                </c:pt>
                <c:pt idx="173">
                  <c:v>95.432000000000002</c:v>
                </c:pt>
                <c:pt idx="174">
                  <c:v>95.263999999999996</c:v>
                </c:pt>
                <c:pt idx="175">
                  <c:v>95.186999999999998</c:v>
                </c:pt>
                <c:pt idx="176">
                  <c:v>95.471999999999994</c:v>
                </c:pt>
                <c:pt idx="177">
                  <c:v>95.471999999999994</c:v>
                </c:pt>
                <c:pt idx="178">
                  <c:v>95.471999999999994</c:v>
                </c:pt>
                <c:pt idx="179">
                  <c:v>94.79</c:v>
                </c:pt>
                <c:pt idx="180">
                  <c:v>95.485000000000014</c:v>
                </c:pt>
                <c:pt idx="181">
                  <c:v>96.31</c:v>
                </c:pt>
                <c:pt idx="182">
                  <c:v>96.113</c:v>
                </c:pt>
                <c:pt idx="183">
                  <c:v>96.113</c:v>
                </c:pt>
                <c:pt idx="184">
                  <c:v>96.113</c:v>
                </c:pt>
                <c:pt idx="185">
                  <c:v>96.113</c:v>
                </c:pt>
                <c:pt idx="186">
                  <c:v>96.298000000000002</c:v>
                </c:pt>
                <c:pt idx="187">
                  <c:v>96.864999999999995</c:v>
                </c:pt>
                <c:pt idx="188">
                  <c:v>96.293999999999997</c:v>
                </c:pt>
                <c:pt idx="189">
                  <c:v>96.60599999999998</c:v>
                </c:pt>
                <c:pt idx="190">
                  <c:v>96.024999999999991</c:v>
                </c:pt>
                <c:pt idx="191">
                  <c:v>96.024999999999991</c:v>
                </c:pt>
                <c:pt idx="192">
                  <c:v>96.024999999999991</c:v>
                </c:pt>
                <c:pt idx="193">
                  <c:v>96.857999999999976</c:v>
                </c:pt>
                <c:pt idx="194">
                  <c:v>96.643000000000001</c:v>
                </c:pt>
                <c:pt idx="195">
                  <c:v>97.165999999999983</c:v>
                </c:pt>
                <c:pt idx="196">
                  <c:v>97.667999999999992</c:v>
                </c:pt>
                <c:pt idx="197">
                  <c:v>97.861999999999995</c:v>
                </c:pt>
                <c:pt idx="198">
                  <c:v>97.861999999999995</c:v>
                </c:pt>
                <c:pt idx="199">
                  <c:v>97.861999999999995</c:v>
                </c:pt>
                <c:pt idx="200">
                  <c:v>98.028999999999982</c:v>
                </c:pt>
                <c:pt idx="201">
                  <c:v>97.327999999999975</c:v>
                </c:pt>
                <c:pt idx="202">
                  <c:v>97.598000000000013</c:v>
                </c:pt>
                <c:pt idx="203">
                  <c:v>97.114999999999995</c:v>
                </c:pt>
                <c:pt idx="204">
                  <c:v>97.244000000000014</c:v>
                </c:pt>
                <c:pt idx="205">
                  <c:v>97.244000000000014</c:v>
                </c:pt>
                <c:pt idx="206">
                  <c:v>97.244000000000014</c:v>
                </c:pt>
                <c:pt idx="207">
                  <c:v>96.501999999999995</c:v>
                </c:pt>
                <c:pt idx="208">
                  <c:v>96.771999999999991</c:v>
                </c:pt>
                <c:pt idx="209">
                  <c:v>96.975999999999999</c:v>
                </c:pt>
                <c:pt idx="210">
                  <c:v>97.56</c:v>
                </c:pt>
                <c:pt idx="211">
                  <c:v>97.335999999999999</c:v>
                </c:pt>
                <c:pt idx="212">
                  <c:v>97.335999999999999</c:v>
                </c:pt>
                <c:pt idx="213">
                  <c:v>97.335999999999999</c:v>
                </c:pt>
                <c:pt idx="214">
                  <c:v>97.494000000000014</c:v>
                </c:pt>
                <c:pt idx="215">
                  <c:v>97.930999999999997</c:v>
                </c:pt>
                <c:pt idx="216">
                  <c:v>97.958000000000013</c:v>
                </c:pt>
                <c:pt idx="217">
                  <c:v>97.832999999999998</c:v>
                </c:pt>
                <c:pt idx="218">
                  <c:v>97.563000000000002</c:v>
                </c:pt>
                <c:pt idx="219">
                  <c:v>97.563000000000002</c:v>
                </c:pt>
                <c:pt idx="220">
                  <c:v>97.563000000000002</c:v>
                </c:pt>
                <c:pt idx="221">
                  <c:v>97.158999999999978</c:v>
                </c:pt>
                <c:pt idx="222">
                  <c:v>97.29</c:v>
                </c:pt>
                <c:pt idx="223">
                  <c:v>96.262</c:v>
                </c:pt>
                <c:pt idx="224">
                  <c:v>96.445000000000007</c:v>
                </c:pt>
                <c:pt idx="225">
                  <c:v>96.52</c:v>
                </c:pt>
                <c:pt idx="226">
                  <c:v>96.52</c:v>
                </c:pt>
                <c:pt idx="227">
                  <c:v>96.52</c:v>
                </c:pt>
                <c:pt idx="228">
                  <c:v>96.805999999999983</c:v>
                </c:pt>
                <c:pt idx="229">
                  <c:v>97.04</c:v>
                </c:pt>
                <c:pt idx="230">
                  <c:v>96.35899999999998</c:v>
                </c:pt>
                <c:pt idx="231">
                  <c:v>95.98</c:v>
                </c:pt>
                <c:pt idx="232">
                  <c:v>95.007999999999996</c:v>
                </c:pt>
                <c:pt idx="233">
                  <c:v>95.007999999999996</c:v>
                </c:pt>
                <c:pt idx="234">
                  <c:v>95.007999999999996</c:v>
                </c:pt>
                <c:pt idx="235">
                  <c:v>93.331999999999994</c:v>
                </c:pt>
                <c:pt idx="236">
                  <c:v>94.53</c:v>
                </c:pt>
                <c:pt idx="237">
                  <c:v>95.1</c:v>
                </c:pt>
                <c:pt idx="238">
                  <c:v>95.61</c:v>
                </c:pt>
                <c:pt idx="239">
                  <c:v>96.10599999999998</c:v>
                </c:pt>
                <c:pt idx="240">
                  <c:v>96.10599999999998</c:v>
                </c:pt>
                <c:pt idx="241">
                  <c:v>96.10599999999998</c:v>
                </c:pt>
                <c:pt idx="242">
                  <c:v>95.823999999999998</c:v>
                </c:pt>
                <c:pt idx="243">
                  <c:v>95.45</c:v>
                </c:pt>
                <c:pt idx="244">
                  <c:v>95.827999999999975</c:v>
                </c:pt>
                <c:pt idx="245">
                  <c:v>96.405000000000001</c:v>
                </c:pt>
                <c:pt idx="246">
                  <c:v>96.228999999999999</c:v>
                </c:pt>
                <c:pt idx="247">
                  <c:v>96.228999999999999</c:v>
                </c:pt>
                <c:pt idx="248">
                  <c:v>96.228999999999999</c:v>
                </c:pt>
                <c:pt idx="249">
                  <c:v>96.228999999999999</c:v>
                </c:pt>
                <c:pt idx="250">
                  <c:v>95.985000000000014</c:v>
                </c:pt>
                <c:pt idx="251">
                  <c:v>96.012</c:v>
                </c:pt>
                <c:pt idx="252">
                  <c:v>95.456000000000003</c:v>
                </c:pt>
                <c:pt idx="253">
                  <c:v>95.194000000000003</c:v>
                </c:pt>
                <c:pt idx="254">
                  <c:v>95.194000000000003</c:v>
                </c:pt>
                <c:pt idx="255">
                  <c:v>95.194000000000003</c:v>
                </c:pt>
                <c:pt idx="256">
                  <c:v>95.245999999999995</c:v>
                </c:pt>
                <c:pt idx="257">
                  <c:v>95.611000000000004</c:v>
                </c:pt>
                <c:pt idx="258">
                  <c:v>95.42</c:v>
                </c:pt>
                <c:pt idx="259">
                  <c:v>94.55</c:v>
                </c:pt>
                <c:pt idx="260">
                  <c:v>94.863</c:v>
                </c:pt>
                <c:pt idx="261">
                  <c:v>94.863</c:v>
                </c:pt>
                <c:pt idx="262">
                  <c:v>94.863</c:v>
                </c:pt>
                <c:pt idx="263">
                  <c:v>95.894000000000005</c:v>
                </c:pt>
                <c:pt idx="264">
                  <c:v>96.283000000000001</c:v>
                </c:pt>
                <c:pt idx="265">
                  <c:v>96.068000000000012</c:v>
                </c:pt>
                <c:pt idx="266">
                  <c:v>95.994000000000014</c:v>
                </c:pt>
                <c:pt idx="267">
                  <c:v>96.269000000000005</c:v>
                </c:pt>
                <c:pt idx="268">
                  <c:v>96.269000000000005</c:v>
                </c:pt>
                <c:pt idx="269">
                  <c:v>96.269000000000005</c:v>
                </c:pt>
                <c:pt idx="270">
                  <c:v>96.034000000000006</c:v>
                </c:pt>
                <c:pt idx="271">
                  <c:v>95.854999999999976</c:v>
                </c:pt>
                <c:pt idx="272">
                  <c:v>96.35</c:v>
                </c:pt>
                <c:pt idx="273">
                  <c:v>96.184999999999974</c:v>
                </c:pt>
                <c:pt idx="274">
                  <c:v>95.83</c:v>
                </c:pt>
                <c:pt idx="275">
                  <c:v>95.83</c:v>
                </c:pt>
                <c:pt idx="276">
                  <c:v>95.83</c:v>
                </c:pt>
                <c:pt idx="277">
                  <c:v>96.10599999999998</c:v>
                </c:pt>
                <c:pt idx="278">
                  <c:v>95.455000000000013</c:v>
                </c:pt>
                <c:pt idx="279">
                  <c:v>95.497000000000014</c:v>
                </c:pt>
                <c:pt idx="280">
                  <c:v>95.318000000000012</c:v>
                </c:pt>
                <c:pt idx="281">
                  <c:v>94.813000000000002</c:v>
                </c:pt>
                <c:pt idx="282">
                  <c:v>94.813000000000002</c:v>
                </c:pt>
                <c:pt idx="283">
                  <c:v>94.813000000000002</c:v>
                </c:pt>
                <c:pt idx="284">
                  <c:v>94.840999999999994</c:v>
                </c:pt>
                <c:pt idx="285">
                  <c:v>94.759</c:v>
                </c:pt>
                <c:pt idx="286">
                  <c:v>93.930999999999997</c:v>
                </c:pt>
                <c:pt idx="287">
                  <c:v>94.370999999999981</c:v>
                </c:pt>
                <c:pt idx="288">
                  <c:v>94.54</c:v>
                </c:pt>
                <c:pt idx="289">
                  <c:v>94.54</c:v>
                </c:pt>
                <c:pt idx="290">
                  <c:v>94.54</c:v>
                </c:pt>
                <c:pt idx="291">
                  <c:v>94.927999999999997</c:v>
                </c:pt>
                <c:pt idx="292">
                  <c:v>94.912999999999997</c:v>
                </c:pt>
                <c:pt idx="293">
                  <c:v>95.034999999999997</c:v>
                </c:pt>
                <c:pt idx="294">
                  <c:v>96.377999999999986</c:v>
                </c:pt>
                <c:pt idx="295">
                  <c:v>97.126999999999981</c:v>
                </c:pt>
                <c:pt idx="296">
                  <c:v>97.126999999999981</c:v>
                </c:pt>
                <c:pt idx="297">
                  <c:v>97.126999999999981</c:v>
                </c:pt>
                <c:pt idx="298">
                  <c:v>96.861000000000004</c:v>
                </c:pt>
                <c:pt idx="299">
                  <c:v>96.906000000000006</c:v>
                </c:pt>
                <c:pt idx="300">
                  <c:v>97.781999999999996</c:v>
                </c:pt>
                <c:pt idx="301">
                  <c:v>97.281999999999996</c:v>
                </c:pt>
                <c:pt idx="302">
                  <c:v>96.946000000000012</c:v>
                </c:pt>
                <c:pt idx="303">
                  <c:v>96.946000000000012</c:v>
                </c:pt>
                <c:pt idx="304">
                  <c:v>96.946000000000012</c:v>
                </c:pt>
                <c:pt idx="305">
                  <c:v>96.927999999999997</c:v>
                </c:pt>
                <c:pt idx="306">
                  <c:v>97.157999999999987</c:v>
                </c:pt>
                <c:pt idx="307">
                  <c:v>97.95</c:v>
                </c:pt>
                <c:pt idx="308">
                  <c:v>97.936000000000007</c:v>
                </c:pt>
                <c:pt idx="309">
                  <c:v>99.167999999999992</c:v>
                </c:pt>
                <c:pt idx="310">
                  <c:v>99.167999999999992</c:v>
                </c:pt>
                <c:pt idx="311">
                  <c:v>99.167999999999992</c:v>
                </c:pt>
                <c:pt idx="312">
                  <c:v>98.978999999999999</c:v>
                </c:pt>
                <c:pt idx="313">
                  <c:v>99.293000000000006</c:v>
                </c:pt>
                <c:pt idx="314">
                  <c:v>99.013000000000005</c:v>
                </c:pt>
                <c:pt idx="315">
                  <c:v>98.649000000000001</c:v>
                </c:pt>
                <c:pt idx="316">
                  <c:v>98.998000000000005</c:v>
                </c:pt>
                <c:pt idx="317">
                  <c:v>98.998000000000005</c:v>
                </c:pt>
                <c:pt idx="318">
                  <c:v>98.998000000000005</c:v>
                </c:pt>
                <c:pt idx="319">
                  <c:v>99.442000000000007</c:v>
                </c:pt>
                <c:pt idx="320">
                  <c:v>99.631</c:v>
                </c:pt>
                <c:pt idx="321">
                  <c:v>99.651999999999987</c:v>
                </c:pt>
                <c:pt idx="322">
                  <c:v>98.989000000000004</c:v>
                </c:pt>
                <c:pt idx="323">
                  <c:v>99.565000000000012</c:v>
                </c:pt>
                <c:pt idx="324">
                  <c:v>99.565000000000012</c:v>
                </c:pt>
                <c:pt idx="325">
                  <c:v>99.565000000000012</c:v>
                </c:pt>
                <c:pt idx="326">
                  <c:v>99.802999999999983</c:v>
                </c:pt>
                <c:pt idx="327">
                  <c:v>99.527000000000001</c:v>
                </c:pt>
                <c:pt idx="328">
                  <c:v>99.795000000000002</c:v>
                </c:pt>
                <c:pt idx="329">
                  <c:v>99.795000000000002</c:v>
                </c:pt>
                <c:pt idx="330">
                  <c:v>100.02</c:v>
                </c:pt>
                <c:pt idx="331">
                  <c:v>100.02</c:v>
                </c:pt>
                <c:pt idx="332">
                  <c:v>100.02</c:v>
                </c:pt>
                <c:pt idx="333">
                  <c:v>100.16999999999999</c:v>
                </c:pt>
                <c:pt idx="334">
                  <c:v>99.795000000000002</c:v>
                </c:pt>
                <c:pt idx="335">
                  <c:v>99.992999999999995</c:v>
                </c:pt>
                <c:pt idx="336">
                  <c:v>97.620999999999981</c:v>
                </c:pt>
                <c:pt idx="337">
                  <c:v>98.353999999999999</c:v>
                </c:pt>
                <c:pt idx="338">
                  <c:v>98.353999999999999</c:v>
                </c:pt>
                <c:pt idx="339">
                  <c:v>98.353999999999999</c:v>
                </c:pt>
                <c:pt idx="340">
                  <c:v>98.705000000000013</c:v>
                </c:pt>
              </c:numCache>
            </c:numRef>
          </c:val>
        </c:ser>
        <c:dLbls/>
        <c:axId val="113611136"/>
        <c:axId val="119522432"/>
      </c:areaChart>
      <c:lineChart>
        <c:grouping val="standard"/>
        <c:ser>
          <c:idx val="1"/>
          <c:order val="1"/>
          <c:tx>
            <c:strRef>
              <c:f>'Nilai Tukar'!$Z$34</c:f>
              <c:strCache>
                <c:ptCount val="1"/>
                <c:pt idx="0">
                  <c:v>JISDOR Curncy</c:v>
                </c:pt>
              </c:strCache>
            </c:strRef>
          </c:tx>
          <c:spPr>
            <a:ln w="28575" cap="rnd">
              <a:solidFill>
                <a:srgbClr val="0000FF"/>
              </a:solidFill>
              <a:round/>
            </a:ln>
            <a:effectLst/>
          </c:spPr>
          <c:marker>
            <c:symbol val="none"/>
          </c:marker>
          <c:dLbls>
            <c:dLbl>
              <c:idx val="340"/>
              <c:layout>
                <c:manualLayout>
                  <c:x val="-4.4751938697927804E-2"/>
                  <c:y val="-6.9008643740159803E-2"/>
                </c:manualLayout>
              </c:layout>
              <c:showVal val="1"/>
              <c:extLst>
                <c:ext xmlns:c15="http://schemas.microsoft.com/office/drawing/2012/chart" uri="{CE6537A1-D6FC-4f65-9D91-7224C49458BB}">
                  <c15:layout/>
                </c:ext>
              </c:extLst>
            </c:dLbl>
            <c:dLbl>
              <c:idx val="636"/>
              <c:layout>
                <c:manualLayout>
                  <c:x val="-1.5194790671172699E-2"/>
                  <c:y val="-1.45270030678285E-2"/>
                </c:manualLayout>
              </c:layout>
              <c:showVal val="1"/>
              <c:extLst>
                <c:ext xmlns:c15="http://schemas.microsoft.com/office/drawing/2012/chart" uri="{CE6537A1-D6FC-4f65-9D91-7224C49458BB}"/>
              </c:extLst>
            </c:dLbl>
            <c:dLbl>
              <c:idx val="652"/>
              <c:showVal val="1"/>
              <c:extLst>
                <c:ext xmlns:c15="http://schemas.microsoft.com/office/drawing/2012/chart" uri="{CE6537A1-D6FC-4f65-9D91-7224C49458BB}"/>
              </c:extLst>
            </c:dLbl>
            <c:dLbl>
              <c:idx val="705"/>
              <c:showVal val="1"/>
              <c:extLst>
                <c:ext xmlns:c15="http://schemas.microsoft.com/office/drawing/2012/chart" uri="{CE6537A1-D6FC-4f65-9D91-7224C49458BB}"/>
              </c:extLst>
            </c:dLbl>
            <c:delete val="1"/>
            <c:extLst>
              <c:ext xmlns:c15="http://schemas.microsoft.com/office/drawing/2012/chart" uri="{CE6537A1-D6FC-4f65-9D91-7224C49458BB}">
                <c15:showLeaderLines val="0"/>
              </c:ext>
            </c:extLst>
          </c:dLbls>
          <c:val>
            <c:numRef>
              <c:f>'Nilai Tukar'!$AA$5515:$AA$5855</c:f>
              <c:numCache>
                <c:formatCode>General</c:formatCode>
                <c:ptCount val="341"/>
                <c:pt idx="0">
                  <c:v>12440</c:v>
                </c:pt>
                <c:pt idx="1">
                  <c:v>12474</c:v>
                </c:pt>
                <c:pt idx="2">
                  <c:v>12474</c:v>
                </c:pt>
                <c:pt idx="3">
                  <c:v>12474</c:v>
                </c:pt>
                <c:pt idx="4">
                  <c:v>12589</c:v>
                </c:pt>
                <c:pt idx="5">
                  <c:v>12658</c:v>
                </c:pt>
                <c:pt idx="6">
                  <c:v>12732</c:v>
                </c:pt>
                <c:pt idx="7">
                  <c:v>12731</c:v>
                </c:pt>
                <c:pt idx="8">
                  <c:v>12640</c:v>
                </c:pt>
                <c:pt idx="9">
                  <c:v>12640</c:v>
                </c:pt>
                <c:pt idx="10">
                  <c:v>12640</c:v>
                </c:pt>
                <c:pt idx="11">
                  <c:v>12568</c:v>
                </c:pt>
                <c:pt idx="12">
                  <c:v>12608</c:v>
                </c:pt>
                <c:pt idx="13">
                  <c:v>12580</c:v>
                </c:pt>
                <c:pt idx="14">
                  <c:v>12617</c:v>
                </c:pt>
                <c:pt idx="15">
                  <c:v>12593</c:v>
                </c:pt>
                <c:pt idx="16">
                  <c:v>12593</c:v>
                </c:pt>
                <c:pt idx="17">
                  <c:v>12593</c:v>
                </c:pt>
                <c:pt idx="18">
                  <c:v>12612</c:v>
                </c:pt>
                <c:pt idx="19">
                  <c:v>12659</c:v>
                </c:pt>
                <c:pt idx="20">
                  <c:v>12557</c:v>
                </c:pt>
                <c:pt idx="21">
                  <c:v>12451</c:v>
                </c:pt>
                <c:pt idx="22">
                  <c:v>12444</c:v>
                </c:pt>
                <c:pt idx="23">
                  <c:v>12444</c:v>
                </c:pt>
                <c:pt idx="24">
                  <c:v>12444</c:v>
                </c:pt>
                <c:pt idx="25">
                  <c:v>12517</c:v>
                </c:pt>
                <c:pt idx="26">
                  <c:v>12493</c:v>
                </c:pt>
                <c:pt idx="27">
                  <c:v>12498</c:v>
                </c:pt>
                <c:pt idx="28">
                  <c:v>12515</c:v>
                </c:pt>
                <c:pt idx="29">
                  <c:v>12625</c:v>
                </c:pt>
                <c:pt idx="30">
                  <c:v>12625</c:v>
                </c:pt>
                <c:pt idx="31">
                  <c:v>12625</c:v>
                </c:pt>
                <c:pt idx="32">
                  <c:v>12700</c:v>
                </c:pt>
                <c:pt idx="33">
                  <c:v>12643</c:v>
                </c:pt>
                <c:pt idx="34">
                  <c:v>12609</c:v>
                </c:pt>
                <c:pt idx="35">
                  <c:v>12653</c:v>
                </c:pt>
                <c:pt idx="36">
                  <c:v>12613</c:v>
                </c:pt>
                <c:pt idx="37">
                  <c:v>12613</c:v>
                </c:pt>
                <c:pt idx="38">
                  <c:v>12613</c:v>
                </c:pt>
                <c:pt idx="39">
                  <c:v>12679</c:v>
                </c:pt>
                <c:pt idx="40">
                  <c:v>12644</c:v>
                </c:pt>
                <c:pt idx="41">
                  <c:v>12700</c:v>
                </c:pt>
                <c:pt idx="42">
                  <c:v>12794</c:v>
                </c:pt>
                <c:pt idx="43">
                  <c:v>12769</c:v>
                </c:pt>
                <c:pt idx="44">
                  <c:v>12769</c:v>
                </c:pt>
                <c:pt idx="45">
                  <c:v>12769</c:v>
                </c:pt>
                <c:pt idx="46">
                  <c:v>12742</c:v>
                </c:pt>
                <c:pt idx="47">
                  <c:v>12757</c:v>
                </c:pt>
                <c:pt idx="48">
                  <c:v>12804</c:v>
                </c:pt>
                <c:pt idx="49">
                  <c:v>12804</c:v>
                </c:pt>
                <c:pt idx="50">
                  <c:v>12849</c:v>
                </c:pt>
                <c:pt idx="51">
                  <c:v>12849</c:v>
                </c:pt>
                <c:pt idx="52">
                  <c:v>12849</c:v>
                </c:pt>
                <c:pt idx="53">
                  <c:v>12813</c:v>
                </c:pt>
                <c:pt idx="54">
                  <c:v>12866</c:v>
                </c:pt>
                <c:pt idx="55">
                  <c:v>12887</c:v>
                </c:pt>
                <c:pt idx="56">
                  <c:v>12862</c:v>
                </c:pt>
                <c:pt idx="57">
                  <c:v>12863</c:v>
                </c:pt>
                <c:pt idx="58">
                  <c:v>12863</c:v>
                </c:pt>
                <c:pt idx="59">
                  <c:v>12863</c:v>
                </c:pt>
                <c:pt idx="60">
                  <c:v>12993</c:v>
                </c:pt>
                <c:pt idx="61">
                  <c:v>12962</c:v>
                </c:pt>
                <c:pt idx="62">
                  <c:v>12963</c:v>
                </c:pt>
                <c:pt idx="63">
                  <c:v>13022</c:v>
                </c:pt>
                <c:pt idx="64">
                  <c:v>12983</c:v>
                </c:pt>
                <c:pt idx="65">
                  <c:v>12983</c:v>
                </c:pt>
                <c:pt idx="66">
                  <c:v>12983</c:v>
                </c:pt>
                <c:pt idx="67">
                  <c:v>13047</c:v>
                </c:pt>
                <c:pt idx="68">
                  <c:v>13059</c:v>
                </c:pt>
                <c:pt idx="69">
                  <c:v>13164</c:v>
                </c:pt>
                <c:pt idx="70">
                  <c:v>13176</c:v>
                </c:pt>
                <c:pt idx="71">
                  <c:v>13191</c:v>
                </c:pt>
                <c:pt idx="72">
                  <c:v>13191</c:v>
                </c:pt>
                <c:pt idx="73">
                  <c:v>13191</c:v>
                </c:pt>
                <c:pt idx="74">
                  <c:v>13237</c:v>
                </c:pt>
                <c:pt idx="75">
                  <c:v>13209</c:v>
                </c:pt>
                <c:pt idx="76">
                  <c:v>13164</c:v>
                </c:pt>
                <c:pt idx="77">
                  <c:v>13008</c:v>
                </c:pt>
                <c:pt idx="78">
                  <c:v>13075</c:v>
                </c:pt>
                <c:pt idx="79">
                  <c:v>13075</c:v>
                </c:pt>
                <c:pt idx="80">
                  <c:v>13075</c:v>
                </c:pt>
                <c:pt idx="81">
                  <c:v>13076</c:v>
                </c:pt>
                <c:pt idx="82">
                  <c:v>12972</c:v>
                </c:pt>
                <c:pt idx="83">
                  <c:v>12932</c:v>
                </c:pt>
                <c:pt idx="84">
                  <c:v>13003</c:v>
                </c:pt>
                <c:pt idx="85">
                  <c:v>13064</c:v>
                </c:pt>
                <c:pt idx="86">
                  <c:v>13064</c:v>
                </c:pt>
                <c:pt idx="87">
                  <c:v>13064</c:v>
                </c:pt>
                <c:pt idx="88">
                  <c:v>13086</c:v>
                </c:pt>
                <c:pt idx="89">
                  <c:v>13084</c:v>
                </c:pt>
                <c:pt idx="90">
                  <c:v>13043</c:v>
                </c:pt>
                <c:pt idx="91">
                  <c:v>13000</c:v>
                </c:pt>
                <c:pt idx="92">
                  <c:v>12995</c:v>
                </c:pt>
                <c:pt idx="93">
                  <c:v>12995</c:v>
                </c:pt>
                <c:pt idx="94">
                  <c:v>12995</c:v>
                </c:pt>
                <c:pt idx="95">
                  <c:v>12942</c:v>
                </c:pt>
                <c:pt idx="96">
                  <c:v>12982</c:v>
                </c:pt>
                <c:pt idx="97">
                  <c:v>13002</c:v>
                </c:pt>
                <c:pt idx="98">
                  <c:v>12973</c:v>
                </c:pt>
                <c:pt idx="99">
                  <c:v>12910</c:v>
                </c:pt>
                <c:pt idx="100">
                  <c:v>12910</c:v>
                </c:pt>
                <c:pt idx="101">
                  <c:v>12910</c:v>
                </c:pt>
                <c:pt idx="102">
                  <c:v>12945</c:v>
                </c:pt>
                <c:pt idx="103">
                  <c:v>12979</c:v>
                </c:pt>
                <c:pt idx="104">
                  <c:v>12976</c:v>
                </c:pt>
                <c:pt idx="105">
                  <c:v>12838</c:v>
                </c:pt>
                <c:pt idx="106">
                  <c:v>12863</c:v>
                </c:pt>
                <c:pt idx="107">
                  <c:v>12863</c:v>
                </c:pt>
                <c:pt idx="108">
                  <c:v>12863</c:v>
                </c:pt>
                <c:pt idx="109">
                  <c:v>12875</c:v>
                </c:pt>
                <c:pt idx="110">
                  <c:v>12942</c:v>
                </c:pt>
                <c:pt idx="111">
                  <c:v>12952</c:v>
                </c:pt>
                <c:pt idx="112">
                  <c:v>12939</c:v>
                </c:pt>
                <c:pt idx="113">
                  <c:v>12941</c:v>
                </c:pt>
                <c:pt idx="114">
                  <c:v>12941</c:v>
                </c:pt>
                <c:pt idx="115">
                  <c:v>12941</c:v>
                </c:pt>
                <c:pt idx="116">
                  <c:v>12922</c:v>
                </c:pt>
                <c:pt idx="117">
                  <c:v>12978</c:v>
                </c:pt>
                <c:pt idx="118">
                  <c:v>12964</c:v>
                </c:pt>
                <c:pt idx="119">
                  <c:v>12937</c:v>
                </c:pt>
                <c:pt idx="120">
                  <c:v>12937</c:v>
                </c:pt>
                <c:pt idx="121">
                  <c:v>12937</c:v>
                </c:pt>
                <c:pt idx="122">
                  <c:v>12937</c:v>
                </c:pt>
                <c:pt idx="123">
                  <c:v>13021</c:v>
                </c:pt>
                <c:pt idx="124">
                  <c:v>12993</c:v>
                </c:pt>
                <c:pt idx="125">
                  <c:v>13040</c:v>
                </c:pt>
                <c:pt idx="126">
                  <c:v>13065</c:v>
                </c:pt>
                <c:pt idx="127">
                  <c:v>13177</c:v>
                </c:pt>
                <c:pt idx="128">
                  <c:v>13177</c:v>
                </c:pt>
                <c:pt idx="129">
                  <c:v>13177</c:v>
                </c:pt>
                <c:pt idx="130">
                  <c:v>13116</c:v>
                </c:pt>
                <c:pt idx="131">
                  <c:v>13203</c:v>
                </c:pt>
                <c:pt idx="132">
                  <c:v>13188</c:v>
                </c:pt>
                <c:pt idx="133">
                  <c:v>13188</c:v>
                </c:pt>
                <c:pt idx="134">
                  <c:v>13090</c:v>
                </c:pt>
                <c:pt idx="135">
                  <c:v>13090</c:v>
                </c:pt>
                <c:pt idx="136">
                  <c:v>13090</c:v>
                </c:pt>
                <c:pt idx="137">
                  <c:v>13116</c:v>
                </c:pt>
                <c:pt idx="138">
                  <c:v>13183</c:v>
                </c:pt>
                <c:pt idx="139">
                  <c:v>13169</c:v>
                </c:pt>
                <c:pt idx="140">
                  <c:v>13150</c:v>
                </c:pt>
                <c:pt idx="141">
                  <c:v>13136</c:v>
                </c:pt>
                <c:pt idx="142">
                  <c:v>13136</c:v>
                </c:pt>
                <c:pt idx="143">
                  <c:v>13136</c:v>
                </c:pt>
                <c:pt idx="144">
                  <c:v>13186</c:v>
                </c:pt>
                <c:pt idx="145">
                  <c:v>13192</c:v>
                </c:pt>
                <c:pt idx="146">
                  <c:v>13229</c:v>
                </c:pt>
                <c:pt idx="147">
                  <c:v>13205</c:v>
                </c:pt>
                <c:pt idx="148">
                  <c:v>13211</c:v>
                </c:pt>
                <c:pt idx="149">
                  <c:v>13211</c:v>
                </c:pt>
                <c:pt idx="150">
                  <c:v>13211</c:v>
                </c:pt>
                <c:pt idx="151">
                  <c:v>13230</c:v>
                </c:pt>
                <c:pt idx="152">
                  <c:v>13230</c:v>
                </c:pt>
                <c:pt idx="153">
                  <c:v>13196</c:v>
                </c:pt>
                <c:pt idx="154">
                  <c:v>13243</c:v>
                </c:pt>
                <c:pt idx="155">
                  <c:v>13288</c:v>
                </c:pt>
                <c:pt idx="156">
                  <c:v>13288</c:v>
                </c:pt>
                <c:pt idx="157">
                  <c:v>13288</c:v>
                </c:pt>
                <c:pt idx="158">
                  <c:v>13360</c:v>
                </c:pt>
                <c:pt idx="159">
                  <c:v>13362</c:v>
                </c:pt>
                <c:pt idx="160">
                  <c:v>13329</c:v>
                </c:pt>
                <c:pt idx="161">
                  <c:v>13292</c:v>
                </c:pt>
                <c:pt idx="162">
                  <c:v>13317</c:v>
                </c:pt>
                <c:pt idx="163">
                  <c:v>13317</c:v>
                </c:pt>
                <c:pt idx="164">
                  <c:v>13317</c:v>
                </c:pt>
                <c:pt idx="165">
                  <c:v>13333</c:v>
                </c:pt>
                <c:pt idx="166">
                  <c:v>13333</c:v>
                </c:pt>
                <c:pt idx="167">
                  <c:v>13367</c:v>
                </c:pt>
                <c:pt idx="168">
                  <c:v>13341</c:v>
                </c:pt>
                <c:pt idx="169">
                  <c:v>13324</c:v>
                </c:pt>
                <c:pt idx="170">
                  <c:v>13324</c:v>
                </c:pt>
                <c:pt idx="171">
                  <c:v>13324</c:v>
                </c:pt>
                <c:pt idx="172">
                  <c:v>13318</c:v>
                </c:pt>
                <c:pt idx="173">
                  <c:v>13316</c:v>
                </c:pt>
                <c:pt idx="174">
                  <c:v>13280</c:v>
                </c:pt>
                <c:pt idx="175">
                  <c:v>13323</c:v>
                </c:pt>
                <c:pt idx="176">
                  <c:v>13338</c:v>
                </c:pt>
                <c:pt idx="177">
                  <c:v>13338</c:v>
                </c:pt>
                <c:pt idx="178">
                  <c:v>13338</c:v>
                </c:pt>
                <c:pt idx="179">
                  <c:v>13356</c:v>
                </c:pt>
                <c:pt idx="180">
                  <c:v>13332</c:v>
                </c:pt>
                <c:pt idx="181">
                  <c:v>13331</c:v>
                </c:pt>
                <c:pt idx="182">
                  <c:v>13337</c:v>
                </c:pt>
                <c:pt idx="183">
                  <c:v>13316</c:v>
                </c:pt>
                <c:pt idx="184">
                  <c:v>13316</c:v>
                </c:pt>
                <c:pt idx="185">
                  <c:v>13316</c:v>
                </c:pt>
                <c:pt idx="186">
                  <c:v>13353</c:v>
                </c:pt>
                <c:pt idx="187">
                  <c:v>13313</c:v>
                </c:pt>
                <c:pt idx="188">
                  <c:v>13346</c:v>
                </c:pt>
                <c:pt idx="189">
                  <c:v>13347</c:v>
                </c:pt>
                <c:pt idx="190">
                  <c:v>13304</c:v>
                </c:pt>
                <c:pt idx="191">
                  <c:v>13304</c:v>
                </c:pt>
                <c:pt idx="192">
                  <c:v>13304</c:v>
                </c:pt>
                <c:pt idx="193">
                  <c:v>13309</c:v>
                </c:pt>
                <c:pt idx="194">
                  <c:v>13320</c:v>
                </c:pt>
                <c:pt idx="195">
                  <c:v>13329</c:v>
                </c:pt>
                <c:pt idx="196">
                  <c:v>13329</c:v>
                </c:pt>
                <c:pt idx="197">
                  <c:v>13329</c:v>
                </c:pt>
                <c:pt idx="198">
                  <c:v>13329</c:v>
                </c:pt>
                <c:pt idx="199">
                  <c:v>13329</c:v>
                </c:pt>
                <c:pt idx="200">
                  <c:v>13329</c:v>
                </c:pt>
                <c:pt idx="201">
                  <c:v>13329</c:v>
                </c:pt>
                <c:pt idx="202">
                  <c:v>13368</c:v>
                </c:pt>
                <c:pt idx="203">
                  <c:v>13394</c:v>
                </c:pt>
                <c:pt idx="204">
                  <c:v>13448</c:v>
                </c:pt>
                <c:pt idx="205">
                  <c:v>13448</c:v>
                </c:pt>
                <c:pt idx="206">
                  <c:v>13448</c:v>
                </c:pt>
                <c:pt idx="207">
                  <c:v>13453</c:v>
                </c:pt>
                <c:pt idx="208">
                  <c:v>13460</c:v>
                </c:pt>
                <c:pt idx="209">
                  <c:v>13444</c:v>
                </c:pt>
                <c:pt idx="210">
                  <c:v>13468</c:v>
                </c:pt>
                <c:pt idx="211">
                  <c:v>13481</c:v>
                </c:pt>
                <c:pt idx="212">
                  <c:v>13481</c:v>
                </c:pt>
                <c:pt idx="213">
                  <c:v>13481</c:v>
                </c:pt>
                <c:pt idx="214">
                  <c:v>13492</c:v>
                </c:pt>
                <c:pt idx="215">
                  <c:v>13495</c:v>
                </c:pt>
                <c:pt idx="216">
                  <c:v>13517</c:v>
                </c:pt>
                <c:pt idx="217">
                  <c:v>13529</c:v>
                </c:pt>
                <c:pt idx="218">
                  <c:v>13536</c:v>
                </c:pt>
                <c:pt idx="219">
                  <c:v>13536</c:v>
                </c:pt>
                <c:pt idx="220">
                  <c:v>13536</c:v>
                </c:pt>
                <c:pt idx="221">
                  <c:v>13536</c:v>
                </c:pt>
                <c:pt idx="222">
                  <c:v>13541</c:v>
                </c:pt>
                <c:pt idx="223">
                  <c:v>13758</c:v>
                </c:pt>
                <c:pt idx="224">
                  <c:v>13747</c:v>
                </c:pt>
                <c:pt idx="225">
                  <c:v>13763</c:v>
                </c:pt>
                <c:pt idx="226">
                  <c:v>13763</c:v>
                </c:pt>
                <c:pt idx="227">
                  <c:v>13763</c:v>
                </c:pt>
                <c:pt idx="228">
                  <c:v>13763</c:v>
                </c:pt>
                <c:pt idx="229">
                  <c:v>13831</c:v>
                </c:pt>
                <c:pt idx="230">
                  <c:v>13824</c:v>
                </c:pt>
                <c:pt idx="231">
                  <c:v>13838</c:v>
                </c:pt>
                <c:pt idx="232">
                  <c:v>13895</c:v>
                </c:pt>
                <c:pt idx="233">
                  <c:v>13895</c:v>
                </c:pt>
                <c:pt idx="234">
                  <c:v>13895</c:v>
                </c:pt>
                <c:pt idx="235">
                  <c:v>13998</c:v>
                </c:pt>
                <c:pt idx="236">
                  <c:v>14067</c:v>
                </c:pt>
                <c:pt idx="237">
                  <c:v>14102</c:v>
                </c:pt>
                <c:pt idx="238">
                  <c:v>14128</c:v>
                </c:pt>
                <c:pt idx="239">
                  <c:v>14011</c:v>
                </c:pt>
                <c:pt idx="240">
                  <c:v>14011</c:v>
                </c:pt>
                <c:pt idx="241">
                  <c:v>14011</c:v>
                </c:pt>
                <c:pt idx="242">
                  <c:v>14027</c:v>
                </c:pt>
                <c:pt idx="243">
                  <c:v>14081</c:v>
                </c:pt>
                <c:pt idx="244">
                  <c:v>14127</c:v>
                </c:pt>
                <c:pt idx="245">
                  <c:v>14160</c:v>
                </c:pt>
                <c:pt idx="246">
                  <c:v>14178</c:v>
                </c:pt>
                <c:pt idx="247">
                  <c:v>14178</c:v>
                </c:pt>
                <c:pt idx="248">
                  <c:v>14178</c:v>
                </c:pt>
                <c:pt idx="249">
                  <c:v>14234</c:v>
                </c:pt>
                <c:pt idx="250">
                  <c:v>14285</c:v>
                </c:pt>
                <c:pt idx="251">
                  <c:v>14244</c:v>
                </c:pt>
                <c:pt idx="252">
                  <c:v>14322</c:v>
                </c:pt>
                <c:pt idx="253">
                  <c:v>14306</c:v>
                </c:pt>
                <c:pt idx="254">
                  <c:v>14306</c:v>
                </c:pt>
                <c:pt idx="255">
                  <c:v>14306</c:v>
                </c:pt>
                <c:pt idx="256">
                  <c:v>14322</c:v>
                </c:pt>
                <c:pt idx="257">
                  <c:v>14371</c:v>
                </c:pt>
                <c:pt idx="258">
                  <c:v>14442</c:v>
                </c:pt>
                <c:pt idx="259">
                  <c:v>14452</c:v>
                </c:pt>
                <c:pt idx="260">
                  <c:v>14463</c:v>
                </c:pt>
                <c:pt idx="261">
                  <c:v>14463</c:v>
                </c:pt>
                <c:pt idx="262">
                  <c:v>14463</c:v>
                </c:pt>
                <c:pt idx="263">
                  <c:v>14451</c:v>
                </c:pt>
                <c:pt idx="264">
                  <c:v>14486</c:v>
                </c:pt>
                <c:pt idx="265">
                  <c:v>14623</c:v>
                </c:pt>
                <c:pt idx="266">
                  <c:v>14623</c:v>
                </c:pt>
                <c:pt idx="267">
                  <c:v>14690</c:v>
                </c:pt>
                <c:pt idx="268">
                  <c:v>14690</c:v>
                </c:pt>
                <c:pt idx="269">
                  <c:v>14690</c:v>
                </c:pt>
                <c:pt idx="270">
                  <c:v>14696</c:v>
                </c:pt>
                <c:pt idx="271">
                  <c:v>14728</c:v>
                </c:pt>
                <c:pt idx="272">
                  <c:v>14657</c:v>
                </c:pt>
                <c:pt idx="273">
                  <c:v>14654</c:v>
                </c:pt>
                <c:pt idx="274">
                  <c:v>14709</c:v>
                </c:pt>
                <c:pt idx="275">
                  <c:v>14709</c:v>
                </c:pt>
                <c:pt idx="276">
                  <c:v>14709</c:v>
                </c:pt>
                <c:pt idx="277">
                  <c:v>14604</c:v>
                </c:pt>
                <c:pt idx="278">
                  <c:v>14382</c:v>
                </c:pt>
                <c:pt idx="279">
                  <c:v>14065</c:v>
                </c:pt>
                <c:pt idx="280">
                  <c:v>13809</c:v>
                </c:pt>
                <c:pt idx="281">
                  <c:v>13521</c:v>
                </c:pt>
                <c:pt idx="282">
                  <c:v>13521</c:v>
                </c:pt>
                <c:pt idx="283">
                  <c:v>13521</c:v>
                </c:pt>
                <c:pt idx="284">
                  <c:v>13466</c:v>
                </c:pt>
                <c:pt idx="285">
                  <c:v>13557</c:v>
                </c:pt>
                <c:pt idx="286">
                  <c:v>13557</c:v>
                </c:pt>
                <c:pt idx="287">
                  <c:v>13288</c:v>
                </c:pt>
                <c:pt idx="288">
                  <c:v>13534</c:v>
                </c:pt>
                <c:pt idx="289">
                  <c:v>13534</c:v>
                </c:pt>
                <c:pt idx="290">
                  <c:v>13534</c:v>
                </c:pt>
                <c:pt idx="291">
                  <c:v>13563</c:v>
                </c:pt>
                <c:pt idx="292">
                  <c:v>13634</c:v>
                </c:pt>
                <c:pt idx="293">
                  <c:v>13696</c:v>
                </c:pt>
                <c:pt idx="294">
                  <c:v>13640</c:v>
                </c:pt>
                <c:pt idx="295">
                  <c:v>13491</c:v>
                </c:pt>
                <c:pt idx="296">
                  <c:v>13491</c:v>
                </c:pt>
                <c:pt idx="297">
                  <c:v>13491</c:v>
                </c:pt>
                <c:pt idx="298">
                  <c:v>13643</c:v>
                </c:pt>
                <c:pt idx="299">
                  <c:v>13626</c:v>
                </c:pt>
                <c:pt idx="300">
                  <c:v>13630</c:v>
                </c:pt>
                <c:pt idx="301">
                  <c:v>13562</c:v>
                </c:pt>
                <c:pt idx="302">
                  <c:v>13639</c:v>
                </c:pt>
                <c:pt idx="303">
                  <c:v>13639</c:v>
                </c:pt>
                <c:pt idx="304">
                  <c:v>13639</c:v>
                </c:pt>
                <c:pt idx="305">
                  <c:v>13682</c:v>
                </c:pt>
                <c:pt idx="306">
                  <c:v>13594</c:v>
                </c:pt>
                <c:pt idx="307">
                  <c:v>13461</c:v>
                </c:pt>
                <c:pt idx="308">
                  <c:v>13603</c:v>
                </c:pt>
                <c:pt idx="309">
                  <c:v>13550</c:v>
                </c:pt>
                <c:pt idx="310">
                  <c:v>13550</c:v>
                </c:pt>
                <c:pt idx="311">
                  <c:v>13550</c:v>
                </c:pt>
                <c:pt idx="312">
                  <c:v>13687</c:v>
                </c:pt>
                <c:pt idx="313">
                  <c:v>13619</c:v>
                </c:pt>
                <c:pt idx="314">
                  <c:v>13576</c:v>
                </c:pt>
                <c:pt idx="315">
                  <c:v>13575</c:v>
                </c:pt>
                <c:pt idx="316">
                  <c:v>13633</c:v>
                </c:pt>
                <c:pt idx="317">
                  <c:v>13633</c:v>
                </c:pt>
                <c:pt idx="318">
                  <c:v>13633</c:v>
                </c:pt>
                <c:pt idx="319">
                  <c:v>13732</c:v>
                </c:pt>
                <c:pt idx="320">
                  <c:v>13711</c:v>
                </c:pt>
                <c:pt idx="321">
                  <c:v>13763</c:v>
                </c:pt>
                <c:pt idx="322">
                  <c:v>13787</c:v>
                </c:pt>
                <c:pt idx="323">
                  <c:v>13739</c:v>
                </c:pt>
                <c:pt idx="324">
                  <c:v>13739</c:v>
                </c:pt>
                <c:pt idx="325">
                  <c:v>13739</c:v>
                </c:pt>
                <c:pt idx="326">
                  <c:v>13696</c:v>
                </c:pt>
                <c:pt idx="327">
                  <c:v>13723</c:v>
                </c:pt>
                <c:pt idx="328">
                  <c:v>13673</c:v>
                </c:pt>
                <c:pt idx="329">
                  <c:v>13733</c:v>
                </c:pt>
                <c:pt idx="330">
                  <c:v>13747</c:v>
                </c:pt>
                <c:pt idx="331">
                  <c:v>13747</c:v>
                </c:pt>
                <c:pt idx="332">
                  <c:v>13747</c:v>
                </c:pt>
                <c:pt idx="333">
                  <c:v>13840</c:v>
                </c:pt>
                <c:pt idx="334">
                  <c:v>13808</c:v>
                </c:pt>
                <c:pt idx="335">
                  <c:v>13757</c:v>
                </c:pt>
                <c:pt idx="336">
                  <c:v>13845</c:v>
                </c:pt>
                <c:pt idx="337">
                  <c:v>13833</c:v>
                </c:pt>
                <c:pt idx="338">
                  <c:v>13833</c:v>
                </c:pt>
                <c:pt idx="339">
                  <c:v>13833</c:v>
                </c:pt>
                <c:pt idx="340">
                  <c:v>13837</c:v>
                </c:pt>
              </c:numCache>
            </c:numRef>
          </c:val>
        </c:ser>
        <c:dLbls/>
        <c:marker val="1"/>
        <c:axId val="127734912"/>
        <c:axId val="119524352"/>
      </c:lineChart>
      <c:dateAx>
        <c:axId val="113611136"/>
        <c:scaling>
          <c:orientation val="minMax"/>
        </c:scaling>
        <c:axPos val="b"/>
        <c:numFmt formatCode="mmm\-yy" sourceLinked="0"/>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9522432"/>
        <c:crosses val="autoZero"/>
        <c:auto val="1"/>
        <c:lblOffset val="100"/>
        <c:baseTimeUnit val="days"/>
      </c:dateAx>
      <c:valAx>
        <c:axId val="119522432"/>
        <c:scaling>
          <c:orientation val="minMax"/>
          <c:min val="85"/>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3611136"/>
        <c:crosses val="autoZero"/>
        <c:crossBetween val="between"/>
      </c:valAx>
      <c:valAx>
        <c:axId val="119524352"/>
        <c:scaling>
          <c:orientation val="minMax"/>
          <c:min val="11000"/>
        </c:scaling>
        <c:axPos val="r"/>
        <c:numFmt formatCode="General" sourceLinked="1"/>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crossAx val="127734912"/>
        <c:crosses val="max"/>
        <c:crossBetween val="between"/>
      </c:valAx>
      <c:catAx>
        <c:axId val="127734912"/>
        <c:scaling>
          <c:orientation val="minMax"/>
        </c:scaling>
        <c:delete val="1"/>
        <c:axPos val="b"/>
        <c:tickLblPos val="none"/>
        <c:crossAx val="119524352"/>
        <c:crosses val="autoZero"/>
        <c:auto val="1"/>
        <c:lblAlgn val="ctr"/>
        <c:lblOffset val="100"/>
      </c:catAx>
      <c:spPr>
        <a:noFill/>
        <a:ln>
          <a:noFill/>
        </a:ln>
        <a:effectLst/>
      </c:spPr>
    </c:plotArea>
    <c:legend>
      <c:legendPos val="b"/>
      <c:layout>
        <c:manualLayout>
          <c:xMode val="edge"/>
          <c:yMode val="edge"/>
          <c:x val="6.8179051188135206E-2"/>
          <c:y val="1.4572711660845301E-2"/>
          <c:w val="0.62404206742219814"/>
          <c:h val="0.11560240955151103"/>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solidFill>
      <a:schemeClr val="bg1"/>
    </a:solidFill>
    <a:ln w="9525" cap="flat" cmpd="sng" algn="ctr">
      <a:noFill/>
      <a:round/>
    </a:ln>
    <a:effectLst/>
  </c:spPr>
  <c:txPr>
    <a:bodyPr/>
    <a:lstStyle/>
    <a:p>
      <a:pPr>
        <a:defRPr sz="11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'[Chart in Microsoft PowerPoint]Sheet3'!$Q$19</c:f>
              <c:strCache>
                <c:ptCount val="1"/>
                <c:pt idx="0">
                  <c:v>Target</c:v>
                </c:pt>
              </c:strCache>
            </c:strRef>
          </c:tx>
          <c:spPr>
            <a:solidFill>
              <a:schemeClr val="accent1"/>
            </a:solidFill>
            <a:ln>
              <a:noFill/>
            </a:ln>
            <a:effectLst/>
          </c:spPr>
          <c:dLbls>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Base"/>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 in Microsoft PowerPoint]Sheet3'!$P$20:$P$30</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'[Chart in Microsoft PowerPoint]Sheet3'!$Q$20:$Q$30</c:f>
              <c:numCache>
                <c:formatCode>_(* #,##0_);_(* \(#,##0\);_(* "-"??_);_(@_)</c:formatCode>
                <c:ptCount val="11"/>
                <c:pt idx="0">
                  <c:v>371.7</c:v>
                </c:pt>
                <c:pt idx="1">
                  <c:v>432.5</c:v>
                </c:pt>
                <c:pt idx="2">
                  <c:v>534.5</c:v>
                </c:pt>
                <c:pt idx="3">
                  <c:v>577.4</c:v>
                </c:pt>
                <c:pt idx="4">
                  <c:v>661.5</c:v>
                </c:pt>
                <c:pt idx="5">
                  <c:v>763.6</c:v>
                </c:pt>
                <c:pt idx="6">
                  <c:v>885</c:v>
                </c:pt>
                <c:pt idx="7">
                  <c:v>987.2</c:v>
                </c:pt>
                <c:pt idx="8">
                  <c:v>1072.3763489999997</c:v>
                </c:pt>
                <c:pt idx="9">
                  <c:v>1294.258</c:v>
                </c:pt>
                <c:pt idx="10">
                  <c:v>1360</c:v>
                </c:pt>
              </c:numCache>
            </c:numRef>
          </c:val>
        </c:ser>
        <c:ser>
          <c:idx val="1"/>
          <c:order val="1"/>
          <c:tx>
            <c:strRef>
              <c:f>'[Chart in Microsoft PowerPoint]Sheet3'!$R$19</c:f>
              <c:strCache>
                <c:ptCount val="1"/>
                <c:pt idx="0">
                  <c:v>Realisasi</c:v>
                </c:pt>
              </c:strCache>
            </c:strRef>
          </c:tx>
          <c:spPr>
            <a:solidFill>
              <a:schemeClr val="accent2"/>
            </a:solidFill>
            <a:ln>
              <a:noFill/>
            </a:ln>
            <a:effectLst/>
          </c:spPr>
          <c:dLbls>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Base"/>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 in Microsoft PowerPoint]Sheet3'!$P$20:$P$30</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'[Chart in Microsoft PowerPoint]Sheet3'!$R$20:$R$29</c:f>
              <c:numCache>
                <c:formatCode>_(* #,##0_);_(* \(#,##0\);_(* "-"??_);_(@_)</c:formatCode>
                <c:ptCount val="10"/>
                <c:pt idx="0">
                  <c:v>358.2</c:v>
                </c:pt>
                <c:pt idx="1">
                  <c:v>425.4</c:v>
                </c:pt>
                <c:pt idx="2">
                  <c:v>571</c:v>
                </c:pt>
                <c:pt idx="3">
                  <c:v>544.5</c:v>
                </c:pt>
                <c:pt idx="4">
                  <c:v>627.70000000000005</c:v>
                </c:pt>
                <c:pt idx="5">
                  <c:v>742.79000000000008</c:v>
                </c:pt>
                <c:pt idx="6">
                  <c:v>835.5</c:v>
                </c:pt>
                <c:pt idx="7">
                  <c:v>921.39798197868265</c:v>
                </c:pt>
                <c:pt idx="8">
                  <c:v>984.90293000000008</c:v>
                </c:pt>
                <c:pt idx="9">
                  <c:v>1015</c:v>
                </c:pt>
              </c:numCache>
            </c:numRef>
          </c:val>
        </c:ser>
        <c:dLbls/>
        <c:gapWidth val="219"/>
        <c:overlap val="-27"/>
        <c:axId val="130929792"/>
        <c:axId val="130931328"/>
      </c:barChart>
      <c:lineChart>
        <c:grouping val="standard"/>
        <c:ser>
          <c:idx val="2"/>
          <c:order val="2"/>
          <c:tx>
            <c:strRef>
              <c:f>'[Chart in Microsoft PowerPoint]Sheet3'!$S$19</c:f>
              <c:strCache>
                <c:ptCount val="1"/>
                <c:pt idx="0">
                  <c:v>% Realisasi</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2"/>
              <c:layout>
                <c:manualLayout>
                  <c:x val="-4.620415890940429E-2"/>
                  <c:y val="5.23433755563163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dLblPos val="r"/>
              <c:showVal val="1"/>
              <c:extLst>
                <c:ext xmlns:c15="http://schemas.microsoft.com/office/drawing/2012/chart" uri="{CE6537A1-D6FC-4f65-9D91-7224C49458BB}">
                  <c15:layout/>
                </c:ext>
              </c:extLst>
            </c:dLbl>
            <c:dLbl>
              <c:idx val="9"/>
              <c:layout>
                <c:manualLayout>
                  <c:x val="-3.3753199201577398E-2"/>
                  <c:y val="-0.10876166520851603"/>
                </c:manualLayout>
              </c:layout>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 in Microsoft PowerPoint]Sheet3'!$P$20:$P$30</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'[Chart in Microsoft PowerPoint]Sheet3'!$S$20:$S$30</c:f>
              <c:numCache>
                <c:formatCode>0%</c:formatCode>
                <c:ptCount val="11"/>
                <c:pt idx="0">
                  <c:v>0.96368038740920103</c:v>
                </c:pt>
                <c:pt idx="1">
                  <c:v>0.98358381502890191</c:v>
                </c:pt>
                <c:pt idx="2">
                  <c:v>1.0682881197380731</c:v>
                </c:pt>
                <c:pt idx="3">
                  <c:v>0.94302043643921019</c:v>
                </c:pt>
                <c:pt idx="4">
                  <c:v>0.94890400604686309</c:v>
                </c:pt>
                <c:pt idx="5">
                  <c:v>0.97274751178627505</c:v>
                </c:pt>
                <c:pt idx="6">
                  <c:v>0.94406779661017015</c:v>
                </c:pt>
                <c:pt idx="7">
                  <c:v>0.93334479535928105</c:v>
                </c:pt>
                <c:pt idx="8">
                  <c:v>0.91843029820494493</c:v>
                </c:pt>
                <c:pt idx="9">
                  <c:v>0.78423312817073487</c:v>
                </c:pt>
              </c:numCache>
            </c:numRef>
          </c:val>
        </c:ser>
        <c:dLbls/>
        <c:marker val="1"/>
        <c:axId val="130944000"/>
        <c:axId val="130941312"/>
      </c:lineChart>
      <c:catAx>
        <c:axId val="1309297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931328"/>
        <c:crosses val="autoZero"/>
        <c:auto val="1"/>
        <c:lblAlgn val="ctr"/>
        <c:lblOffset val="100"/>
      </c:catAx>
      <c:valAx>
        <c:axId val="130931328"/>
        <c:scaling>
          <c:orientation val="minMax"/>
        </c:scaling>
        <c:axPos val="l"/>
        <c:majorGridlines>
          <c:spPr>
            <a:ln w="9525" cap="flat" cmpd="sng" algn="ctr">
              <a:solidFill>
                <a:schemeClr val="tx1">
                  <a:lumMod val="15000"/>
                  <a:lumOff val="85000"/>
                </a:schemeClr>
              </a:solidFill>
              <a:round/>
            </a:ln>
            <a:effectLst/>
          </c:spPr>
        </c:majorGridlines>
        <c:numFmt formatCode="_(* #,##0_);_(* \(#,##0\);_(* &quot;-&quot;??_);_(@_)"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0929792"/>
        <c:crosses val="autoZero"/>
        <c:crossBetween val="between"/>
      </c:valAx>
      <c:valAx>
        <c:axId val="130941312"/>
        <c:scaling>
          <c:orientation val="minMax"/>
          <c:max val="1.1000000000000001"/>
          <c:min val="0"/>
        </c:scaling>
        <c:axPos val="r"/>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0944000"/>
        <c:crosses val="max"/>
        <c:crossBetween val="between"/>
      </c:valAx>
      <c:catAx>
        <c:axId val="130944000"/>
        <c:scaling>
          <c:orientation val="minMax"/>
        </c:scaling>
        <c:delete val="1"/>
        <c:axPos val="b"/>
        <c:numFmt formatCode="General" sourceLinked="1"/>
        <c:majorTickMark val="none"/>
        <c:tickLblPos val="nextTo"/>
        <c:crossAx val="130941312"/>
        <c:crosses val="autoZero"/>
        <c:auto val="1"/>
        <c:lblAlgn val="ctr"/>
        <c:lblOffset val="100"/>
      </c:cat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Sheet2!$E$6</c:f>
              <c:strCache>
                <c:ptCount val="1"/>
                <c:pt idx="0">
                  <c:v>2014</c:v>
                </c:pt>
              </c:strCache>
            </c:strRef>
          </c:tx>
          <c:spPr>
            <a:solidFill>
              <a:schemeClr val="accent1"/>
            </a:solidFill>
            <a:ln>
              <a:noFill/>
            </a:ln>
            <a:effectLst/>
          </c:spPr>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Base"/>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Sheet2!$D$7:$D$18</c:f>
              <c:strCache>
                <c:ptCount val="12"/>
                <c:pt idx="0">
                  <c:v>Jan</c:v>
                </c:pt>
                <c:pt idx="1">
                  <c:v>Feb</c:v>
                </c:pt>
                <c:pt idx="2">
                  <c:v>Mar</c:v>
                </c:pt>
                <c:pt idx="3">
                  <c:v>Apr</c:v>
                </c:pt>
                <c:pt idx="4">
                  <c:v>Mei</c:v>
                </c:pt>
                <c:pt idx="5">
                  <c:v>Jun</c:v>
                </c:pt>
                <c:pt idx="6">
                  <c:v>Jul</c:v>
                </c:pt>
                <c:pt idx="7">
                  <c:v>Ags</c:v>
                </c:pt>
                <c:pt idx="8">
                  <c:v>Sep</c:v>
                </c:pt>
                <c:pt idx="9">
                  <c:v>Okt</c:v>
                </c:pt>
                <c:pt idx="10">
                  <c:v>Nov</c:v>
                </c:pt>
                <c:pt idx="11">
                  <c:v>Des</c:v>
                </c:pt>
              </c:strCache>
            </c:strRef>
          </c:cat>
          <c:val>
            <c:numRef>
              <c:f>Sheet2!$E$7:$E$18</c:f>
              <c:numCache>
                <c:formatCode>0</c:formatCode>
                <c:ptCount val="12"/>
                <c:pt idx="0">
                  <c:v>71.7</c:v>
                </c:pt>
                <c:pt idx="1">
                  <c:v>132</c:v>
                </c:pt>
                <c:pt idx="2">
                  <c:v>190.9</c:v>
                </c:pt>
                <c:pt idx="3">
                  <c:v>282.8</c:v>
                </c:pt>
                <c:pt idx="4">
                  <c:v>348.7</c:v>
                </c:pt>
                <c:pt idx="5">
                  <c:v>417.2</c:v>
                </c:pt>
                <c:pt idx="6">
                  <c:v>479</c:v>
                </c:pt>
                <c:pt idx="7">
                  <c:v>545.29999999999995</c:v>
                </c:pt>
                <c:pt idx="8">
                  <c:v>626.79999999999995</c:v>
                </c:pt>
                <c:pt idx="9">
                  <c:v>698.4</c:v>
                </c:pt>
                <c:pt idx="10">
                  <c:v>775.1</c:v>
                </c:pt>
                <c:pt idx="11">
                  <c:v>897.6</c:v>
                </c:pt>
              </c:numCache>
            </c:numRef>
          </c:val>
        </c:ser>
        <c:ser>
          <c:idx val="1"/>
          <c:order val="1"/>
          <c:tx>
            <c:strRef>
              <c:f>Sheet2!$F$6</c:f>
              <c:strCache>
                <c:ptCount val="1"/>
                <c:pt idx="0">
                  <c:v>2015</c:v>
                </c:pt>
              </c:strCache>
            </c:strRef>
          </c:tx>
          <c:spPr>
            <a:solidFill>
              <a:schemeClr val="accent2"/>
            </a:solidFill>
            <a:ln>
              <a:noFill/>
            </a:ln>
            <a:effectLst/>
          </c:spPr>
          <c:dLbls>
            <c:spPr>
              <a:noFill/>
              <a:ln>
                <a:noFill/>
              </a:ln>
              <a:effectLst/>
            </c:spPr>
            <c:txPr>
              <a:bodyPr rot="-5400000" spcFirstLastPara="1" vertOverflow="ellipsis" wrap="square" lIns="38100" tIns="19050" rIns="38100" bIns="19050" anchor="ctr" anchorCtr="1">
                <a:spAutoFit/>
              </a:bodyPr>
              <a:lstStyle/>
              <a:p>
                <a:pPr>
                  <a:defRPr sz="105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Base"/>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Sheet2!$D$7:$D$18</c:f>
              <c:strCache>
                <c:ptCount val="12"/>
                <c:pt idx="0">
                  <c:v>Jan</c:v>
                </c:pt>
                <c:pt idx="1">
                  <c:v>Feb</c:v>
                </c:pt>
                <c:pt idx="2">
                  <c:v>Mar</c:v>
                </c:pt>
                <c:pt idx="3">
                  <c:v>Apr</c:v>
                </c:pt>
                <c:pt idx="4">
                  <c:v>Mei</c:v>
                </c:pt>
                <c:pt idx="5">
                  <c:v>Jun</c:v>
                </c:pt>
                <c:pt idx="6">
                  <c:v>Jul</c:v>
                </c:pt>
                <c:pt idx="7">
                  <c:v>Ags</c:v>
                </c:pt>
                <c:pt idx="8">
                  <c:v>Sep</c:v>
                </c:pt>
                <c:pt idx="9">
                  <c:v>Okt</c:v>
                </c:pt>
                <c:pt idx="10">
                  <c:v>Nov</c:v>
                </c:pt>
                <c:pt idx="11">
                  <c:v>Des</c:v>
                </c:pt>
              </c:strCache>
            </c:strRef>
          </c:cat>
          <c:val>
            <c:numRef>
              <c:f>Sheet2!$F$7:$F$18</c:f>
              <c:numCache>
                <c:formatCode>0</c:formatCode>
                <c:ptCount val="12"/>
                <c:pt idx="0">
                  <c:v>64.599999999999994</c:v>
                </c:pt>
                <c:pt idx="1">
                  <c:v>125.7</c:v>
                </c:pt>
                <c:pt idx="2">
                  <c:v>190.4</c:v>
                </c:pt>
                <c:pt idx="3">
                  <c:v>295.7</c:v>
                </c:pt>
                <c:pt idx="4">
                  <c:v>360.2</c:v>
                </c:pt>
                <c:pt idx="5">
                  <c:v>430.17</c:v>
                </c:pt>
                <c:pt idx="6">
                  <c:v>503.37</c:v>
                </c:pt>
                <c:pt idx="7">
                  <c:v>562.16999999999996</c:v>
                </c:pt>
                <c:pt idx="8">
                  <c:v>646.47</c:v>
                </c:pt>
                <c:pt idx="9">
                  <c:v>723.57</c:v>
                </c:pt>
                <c:pt idx="10">
                  <c:v>830.47</c:v>
                </c:pt>
                <c:pt idx="11">
                  <c:v>965.6627906976745</c:v>
                </c:pt>
              </c:numCache>
            </c:numRef>
          </c:val>
        </c:ser>
        <c:dLbls/>
        <c:gapWidth val="219"/>
        <c:overlap val="-27"/>
        <c:axId val="131564288"/>
        <c:axId val="131565824"/>
      </c:barChart>
      <c:lineChart>
        <c:grouping val="standard"/>
        <c:ser>
          <c:idx val="2"/>
          <c:order val="2"/>
          <c:tx>
            <c:strRef>
              <c:f>Sheet2!$G$6</c:f>
              <c:strCache>
                <c:ptCount val="1"/>
                <c:pt idx="0">
                  <c:v>% thdp target 2015</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Sheet2!$D$7:$D$18</c:f>
              <c:strCache>
                <c:ptCount val="12"/>
                <c:pt idx="0">
                  <c:v>Jan</c:v>
                </c:pt>
                <c:pt idx="1">
                  <c:v>Feb</c:v>
                </c:pt>
                <c:pt idx="2">
                  <c:v>Mar</c:v>
                </c:pt>
                <c:pt idx="3">
                  <c:v>Apr</c:v>
                </c:pt>
                <c:pt idx="4">
                  <c:v>Mei</c:v>
                </c:pt>
                <c:pt idx="5">
                  <c:v>Jun</c:v>
                </c:pt>
                <c:pt idx="6">
                  <c:v>Jul</c:v>
                </c:pt>
                <c:pt idx="7">
                  <c:v>Ags</c:v>
                </c:pt>
                <c:pt idx="8">
                  <c:v>Sep</c:v>
                </c:pt>
                <c:pt idx="9">
                  <c:v>Okt</c:v>
                </c:pt>
                <c:pt idx="10">
                  <c:v>Nov</c:v>
                </c:pt>
                <c:pt idx="11">
                  <c:v>Des</c:v>
                </c:pt>
              </c:strCache>
            </c:strRef>
          </c:cat>
          <c:val>
            <c:numRef>
              <c:f>Sheet2!$G$7:$G$18</c:f>
              <c:numCache>
                <c:formatCode>0%</c:formatCode>
                <c:ptCount val="12"/>
                <c:pt idx="0">
                  <c:v>5.1908396946564898E-2</c:v>
                </c:pt>
                <c:pt idx="1">
                  <c:v>0.10100441944556</c:v>
                </c:pt>
                <c:pt idx="2">
                  <c:v>0.15299316994777004</c:v>
                </c:pt>
                <c:pt idx="3">
                  <c:v>0.23760546404178401</c:v>
                </c:pt>
                <c:pt idx="4">
                  <c:v>0.28943350743270402</c:v>
                </c:pt>
                <c:pt idx="5">
                  <c:v>0.34565689031739705</c:v>
                </c:pt>
                <c:pt idx="6">
                  <c:v>0.40447569304941811</c:v>
                </c:pt>
                <c:pt idx="7">
                  <c:v>0.45172358376858202</c:v>
                </c:pt>
                <c:pt idx="8">
                  <c:v>0.51946163117718003</c:v>
                </c:pt>
                <c:pt idx="9">
                  <c:v>0.58141422257934894</c:v>
                </c:pt>
                <c:pt idx="10">
                  <c:v>0.66731217356368011</c:v>
                </c:pt>
                <c:pt idx="11">
                  <c:v>0.77594438786474407</c:v>
                </c:pt>
              </c:numCache>
            </c:numRef>
          </c:val>
        </c:ser>
        <c:dLbls/>
        <c:marker val="1"/>
        <c:axId val="131569920"/>
        <c:axId val="131568384"/>
      </c:lineChart>
      <c:catAx>
        <c:axId val="1315642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1565824"/>
        <c:crosses val="autoZero"/>
        <c:auto val="1"/>
        <c:lblAlgn val="ctr"/>
        <c:lblOffset val="100"/>
      </c:catAx>
      <c:valAx>
        <c:axId val="13156582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1564288"/>
        <c:crosses val="autoZero"/>
        <c:crossBetween val="between"/>
      </c:valAx>
      <c:valAx>
        <c:axId val="131568384"/>
        <c:scaling>
          <c:orientation val="minMax"/>
        </c:scaling>
        <c:axPos val="r"/>
        <c:numFmt formatCode="0%"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1569920"/>
        <c:crosses val="max"/>
        <c:crossBetween val="between"/>
      </c:valAx>
      <c:catAx>
        <c:axId val="131569920"/>
        <c:scaling>
          <c:orientation val="minMax"/>
        </c:scaling>
        <c:delete val="1"/>
        <c:axPos val="b"/>
        <c:numFmt formatCode="General" sourceLinked="1"/>
        <c:majorTickMark val="none"/>
        <c:tickLblPos val="nextTo"/>
        <c:crossAx val="131568384"/>
        <c:crosses val="autoZero"/>
        <c:auto val="1"/>
        <c:lblAlgn val="ctr"/>
        <c:lblOffset val="100"/>
      </c:catAx>
      <c:spPr>
        <a:noFill/>
        <a:ln>
          <a:noFill/>
        </a:ln>
        <a:effectLst/>
      </c:spPr>
    </c:plotArea>
    <c:legend>
      <c:legendPos val="b"/>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'[Chart in Microsoft PowerPoint]Sheet4'!$F$9</c:f>
              <c:strCache>
                <c:ptCount val="1"/>
                <c:pt idx="0">
                  <c:v>Penerimaan Pajak</c:v>
                </c:pt>
              </c:strCache>
            </c:strRef>
          </c:tx>
          <c:spPr>
            <a:solidFill>
              <a:schemeClr val="accent6"/>
            </a:solidFill>
            <a:ln>
              <a:noFill/>
            </a:ln>
            <a:effectLst/>
          </c:spPr>
          <c:dPt>
            <c:idx val="0"/>
            <c:spPr>
              <a:solidFill>
                <a:srgbClr val="5B9BD5"/>
              </a:solidFill>
              <a:ln>
                <a:noFill/>
              </a:ln>
              <a:effectLst/>
            </c:spPr>
          </c:dPt>
          <c:dPt>
            <c:idx val="1"/>
            <c:spPr>
              <a:solidFill>
                <a:srgbClr val="ED7D31"/>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 in Microsoft PowerPoint]Sheet4'!$G$8:$H$8</c:f>
              <c:numCache>
                <c:formatCode>General</c:formatCode>
                <c:ptCount val="2"/>
                <c:pt idx="0">
                  <c:v>2015</c:v>
                </c:pt>
                <c:pt idx="1">
                  <c:v>2016</c:v>
                </c:pt>
              </c:numCache>
            </c:numRef>
          </c:cat>
          <c:val>
            <c:numRef>
              <c:f>'[Chart in Microsoft PowerPoint]Sheet4'!$G$9:$H$9</c:f>
              <c:numCache>
                <c:formatCode>#,##0</c:formatCode>
                <c:ptCount val="2"/>
                <c:pt idx="0">
                  <c:v>1294</c:v>
                </c:pt>
                <c:pt idx="1">
                  <c:v>1360</c:v>
                </c:pt>
              </c:numCache>
            </c:numRef>
          </c:val>
        </c:ser>
        <c:dLbls>
          <c:showVal val="1"/>
        </c:dLbls>
        <c:gapWidth val="219"/>
        <c:overlap val="-27"/>
        <c:axId val="132090496"/>
        <c:axId val="200575616"/>
      </c:barChart>
      <c:catAx>
        <c:axId val="1320904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575616"/>
        <c:crosses val="autoZero"/>
        <c:auto val="1"/>
        <c:lblAlgn val="ctr"/>
        <c:lblOffset val="100"/>
      </c:catAx>
      <c:valAx>
        <c:axId val="20057561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tickLblPos val="nextTo"/>
        <c:crossAx val="13209049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'[Chart in Microsoft PowerPoint]Sheet4'!$F$13</c:f>
              <c:strCache>
                <c:ptCount val="1"/>
                <c:pt idx="0">
                  <c:v>PPh Migas</c:v>
                </c:pt>
              </c:strCache>
            </c:strRef>
          </c:tx>
          <c:spPr>
            <a:solidFill>
              <a:schemeClr val="accent1"/>
            </a:solidFill>
            <a:ln>
              <a:noFill/>
            </a:ln>
            <a:effectLst/>
          </c:spPr>
          <c:dPt>
            <c:idx val="1"/>
            <c:spPr>
              <a:solidFill>
                <a:schemeClr val="accent2"/>
              </a:solidFill>
              <a:ln>
                <a:noFill/>
              </a:ln>
              <a:effectLst/>
            </c:spPr>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 in Microsoft PowerPoint]Sheet4'!$G$12:$H$12</c:f>
              <c:numCache>
                <c:formatCode>General</c:formatCode>
                <c:ptCount val="2"/>
                <c:pt idx="0">
                  <c:v>2015</c:v>
                </c:pt>
                <c:pt idx="1">
                  <c:v>2016</c:v>
                </c:pt>
              </c:numCache>
            </c:numRef>
          </c:cat>
          <c:val>
            <c:numRef>
              <c:f>'[Chart in Microsoft PowerPoint]Sheet4'!$G$13:$H$13</c:f>
              <c:numCache>
                <c:formatCode>#,##0</c:formatCode>
                <c:ptCount val="2"/>
                <c:pt idx="0">
                  <c:v>50</c:v>
                </c:pt>
                <c:pt idx="1">
                  <c:v>41.4</c:v>
                </c:pt>
              </c:numCache>
            </c:numRef>
          </c:val>
        </c:ser>
        <c:dLbls>
          <c:showVal val="1"/>
        </c:dLbls>
        <c:gapWidth val="219"/>
        <c:overlap val="-27"/>
        <c:axId val="203787648"/>
        <c:axId val="207564160"/>
      </c:barChart>
      <c:catAx>
        <c:axId val="2037876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7564160"/>
        <c:crosses val="autoZero"/>
        <c:auto val="1"/>
        <c:lblAlgn val="ctr"/>
        <c:lblOffset val="100"/>
      </c:catAx>
      <c:valAx>
        <c:axId val="20756416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tickLblPos val="nextTo"/>
        <c:crossAx val="203787648"/>
        <c:crosses val="autoZero"/>
        <c:crossBetween val="between"/>
      </c:valAx>
      <c:spPr>
        <a:noFill/>
        <a:ln>
          <a:noFill/>
        </a:ln>
        <a:effectLst/>
      </c:spPr>
    </c:plotArea>
    <c:plotVisOnly val="1"/>
    <c:dispBlanksAs val="gap"/>
  </c:chart>
  <c:spPr>
    <a:noFill/>
    <a:ln>
      <a:noFill/>
    </a:ln>
    <a:effectLst/>
  </c:spPr>
  <c:txPr>
    <a:bodyPr/>
    <a:lstStyle/>
    <a:p>
      <a:pPr>
        <a:defRPr sz="120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7">
  <a:schemeClr val="accent4"/>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6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6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6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6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7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6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6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6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F48636-3FCF-4EE5-86AD-0E6E05208E36}" type="doc">
      <dgm:prSet loTypeId="urn:microsoft.com/office/officeart/2008/layout/VerticalCurvedList" loCatId="list" qsTypeId="urn:microsoft.com/office/officeart/2005/8/quickstyle/simple4" qsCatId="simple" csTypeId="urn:microsoft.com/office/officeart/2005/8/colors/colorful1#61" csCatId="colorful" phldr="1"/>
      <dgm:spPr/>
      <dgm:t>
        <a:bodyPr/>
        <a:lstStyle/>
        <a:p>
          <a:endParaRPr lang="en-US"/>
        </a:p>
      </dgm:t>
    </dgm:pt>
    <dgm:pt modelId="{24601893-B33E-4374-9ED5-2F127933C175}">
      <dgm:prSet phldrT="[Text]"/>
      <dgm:spPr/>
      <dgm:t>
        <a:bodyPr/>
        <a:lstStyle/>
        <a:p>
          <a:r>
            <a:rPr lang="en-US" b="1" dirty="0" err="1" smtClean="0">
              <a:solidFill>
                <a:schemeClr val="tx1"/>
              </a:solidFill>
            </a:rPr>
            <a:t>Evaluasi</a:t>
          </a:r>
          <a:r>
            <a:rPr lang="en-US" b="1" dirty="0" smtClean="0">
              <a:solidFill>
                <a:schemeClr val="tx1"/>
              </a:solidFill>
            </a:rPr>
            <a:t> </a:t>
          </a:r>
          <a:r>
            <a:rPr lang="en-US" b="1" dirty="0" err="1" smtClean="0">
              <a:solidFill>
                <a:schemeClr val="tx1"/>
              </a:solidFill>
            </a:rPr>
            <a:t>Realisasi</a:t>
          </a:r>
          <a:r>
            <a:rPr lang="en-US" b="1" dirty="0" smtClean="0">
              <a:solidFill>
                <a:schemeClr val="tx1"/>
              </a:solidFill>
            </a:rPr>
            <a:t> 2015 </a:t>
          </a:r>
          <a:br>
            <a:rPr lang="en-US" b="1" dirty="0" smtClean="0">
              <a:solidFill>
                <a:schemeClr val="tx1"/>
              </a:solidFill>
            </a:rPr>
          </a:br>
          <a:r>
            <a:rPr lang="en-US" b="1" dirty="0" smtClean="0">
              <a:solidFill>
                <a:schemeClr val="tx1"/>
              </a:solidFill>
            </a:rPr>
            <a:t>&amp; Target 2016</a:t>
          </a:r>
          <a:endParaRPr lang="en-US" b="1" dirty="0">
            <a:solidFill>
              <a:schemeClr val="tx1"/>
            </a:solidFill>
          </a:endParaRPr>
        </a:p>
      </dgm:t>
    </dgm:pt>
    <dgm:pt modelId="{600883F0-A213-4B8B-9D50-BBBA2A234FFB}" type="parTrans" cxnId="{7BEBB841-B042-4DF8-A9BD-B5FE0F94826A}">
      <dgm:prSet/>
      <dgm:spPr/>
      <dgm:t>
        <a:bodyPr/>
        <a:lstStyle/>
        <a:p>
          <a:endParaRPr lang="en-US"/>
        </a:p>
      </dgm:t>
    </dgm:pt>
    <dgm:pt modelId="{D3D4E195-D34B-4EFE-B43B-F1733D2A9E8F}" type="sibTrans" cxnId="{7BEBB841-B042-4DF8-A9BD-B5FE0F94826A}">
      <dgm:prSet/>
      <dgm:spPr/>
      <dgm:t>
        <a:bodyPr/>
        <a:lstStyle/>
        <a:p>
          <a:endParaRPr lang="en-US"/>
        </a:p>
      </dgm:t>
    </dgm:pt>
    <dgm:pt modelId="{770B5495-49BE-4C92-BF91-E5CF1D042006}">
      <dgm:prSet phldrT="[Text]"/>
      <dgm:spPr/>
      <dgm:t>
        <a:bodyPr/>
        <a:lstStyle/>
        <a:p>
          <a:r>
            <a:rPr lang="en-US" b="1" dirty="0" smtClean="0">
              <a:solidFill>
                <a:schemeClr val="tx1"/>
              </a:solidFill>
            </a:rPr>
            <a:t>Review </a:t>
          </a:r>
          <a:r>
            <a:rPr lang="en-US" b="1" dirty="0" err="1" smtClean="0">
              <a:solidFill>
                <a:schemeClr val="tx1"/>
              </a:solidFill>
            </a:rPr>
            <a:t>Kebijakan</a:t>
          </a:r>
          <a:r>
            <a:rPr lang="en-US" b="1" dirty="0" smtClean="0">
              <a:solidFill>
                <a:schemeClr val="tx1"/>
              </a:solidFill>
            </a:rPr>
            <a:t> </a:t>
          </a:r>
          <a:r>
            <a:rPr lang="en-US" b="1" dirty="0" err="1" smtClean="0">
              <a:solidFill>
                <a:schemeClr val="tx1"/>
              </a:solidFill>
            </a:rPr>
            <a:t>Perpajakan</a:t>
          </a:r>
          <a:r>
            <a:rPr lang="en-US" b="1" dirty="0" smtClean="0">
              <a:solidFill>
                <a:schemeClr val="tx1"/>
              </a:solidFill>
            </a:rPr>
            <a:t> 2015</a:t>
          </a:r>
          <a:endParaRPr lang="en-US" b="1" dirty="0">
            <a:solidFill>
              <a:schemeClr val="tx1"/>
            </a:solidFill>
          </a:endParaRPr>
        </a:p>
      </dgm:t>
    </dgm:pt>
    <dgm:pt modelId="{2D931B02-878D-4CDB-8B68-674CF8B060FF}" type="parTrans" cxnId="{B2A7D736-25C3-452D-A633-D0037EF27063}">
      <dgm:prSet/>
      <dgm:spPr/>
      <dgm:t>
        <a:bodyPr/>
        <a:lstStyle/>
        <a:p>
          <a:endParaRPr lang="en-US"/>
        </a:p>
      </dgm:t>
    </dgm:pt>
    <dgm:pt modelId="{464A2CAB-A7D5-4BA6-BC45-7BF83BB93406}" type="sibTrans" cxnId="{B2A7D736-25C3-452D-A633-D0037EF27063}">
      <dgm:prSet/>
      <dgm:spPr/>
      <dgm:t>
        <a:bodyPr/>
        <a:lstStyle/>
        <a:p>
          <a:endParaRPr lang="en-US"/>
        </a:p>
      </dgm:t>
    </dgm:pt>
    <dgm:pt modelId="{673E6705-3C17-45BB-B21D-874C34E4B910}">
      <dgm:prSet phldrT="[Text]"/>
      <dgm:spPr/>
      <dgm:t>
        <a:bodyPr/>
        <a:lstStyle/>
        <a:p>
          <a:r>
            <a:rPr lang="en-US" b="1" dirty="0" err="1" smtClean="0">
              <a:solidFill>
                <a:schemeClr val="tx1"/>
              </a:solidFill>
            </a:rPr>
            <a:t>Isu-isu</a:t>
          </a:r>
          <a:r>
            <a:rPr lang="en-US" b="1" dirty="0" smtClean="0">
              <a:solidFill>
                <a:schemeClr val="tx1"/>
              </a:solidFill>
            </a:rPr>
            <a:t> </a:t>
          </a:r>
          <a:r>
            <a:rPr lang="en-US" b="1" dirty="0" err="1" smtClean="0">
              <a:solidFill>
                <a:schemeClr val="tx1"/>
              </a:solidFill>
            </a:rPr>
            <a:t>perpajakan</a:t>
          </a:r>
          <a:r>
            <a:rPr lang="en-US" b="1" dirty="0" smtClean="0">
              <a:solidFill>
                <a:schemeClr val="tx1"/>
              </a:solidFill>
            </a:rPr>
            <a:t> </a:t>
          </a:r>
          <a:r>
            <a:rPr lang="en-US" b="1" dirty="0" err="1" smtClean="0">
              <a:solidFill>
                <a:schemeClr val="tx1"/>
              </a:solidFill>
            </a:rPr>
            <a:t>strategis</a:t>
          </a:r>
          <a:endParaRPr lang="en-US" b="1" dirty="0">
            <a:solidFill>
              <a:schemeClr val="tx1"/>
            </a:solidFill>
          </a:endParaRPr>
        </a:p>
      </dgm:t>
    </dgm:pt>
    <dgm:pt modelId="{7FD3B983-D1AB-41A7-B1D7-144AF465CC44}" type="parTrans" cxnId="{1E68DD8F-26D6-4CDF-B20A-38C45B31D8A5}">
      <dgm:prSet/>
      <dgm:spPr/>
      <dgm:t>
        <a:bodyPr/>
        <a:lstStyle/>
        <a:p>
          <a:endParaRPr lang="en-US"/>
        </a:p>
      </dgm:t>
    </dgm:pt>
    <dgm:pt modelId="{DC7E5E61-5F61-444B-99B1-6F4D0D1B5C36}" type="sibTrans" cxnId="{1E68DD8F-26D6-4CDF-B20A-38C45B31D8A5}">
      <dgm:prSet/>
      <dgm:spPr/>
      <dgm:t>
        <a:bodyPr/>
        <a:lstStyle/>
        <a:p>
          <a:endParaRPr lang="en-US"/>
        </a:p>
      </dgm:t>
    </dgm:pt>
    <dgm:pt modelId="{A2FED6CF-9316-40B3-B4F8-B4B982D5EC01}">
      <dgm:prSet phldrT="[Text]"/>
      <dgm:spPr/>
      <dgm:t>
        <a:bodyPr/>
        <a:lstStyle/>
        <a:p>
          <a:r>
            <a:rPr lang="en-US" b="1" dirty="0" err="1" smtClean="0">
              <a:solidFill>
                <a:schemeClr val="tx1"/>
              </a:solidFill>
            </a:rPr>
            <a:t>Latar</a:t>
          </a:r>
          <a:r>
            <a:rPr lang="en-US" b="1" dirty="0" smtClean="0">
              <a:solidFill>
                <a:schemeClr val="tx1"/>
              </a:solidFill>
            </a:rPr>
            <a:t> </a:t>
          </a:r>
          <a:r>
            <a:rPr lang="en-US" b="1" dirty="0" err="1" smtClean="0">
              <a:solidFill>
                <a:schemeClr val="tx1"/>
              </a:solidFill>
            </a:rPr>
            <a:t>Belakang</a:t>
          </a:r>
          <a:endParaRPr lang="en-US" b="1" dirty="0">
            <a:solidFill>
              <a:schemeClr val="tx1"/>
            </a:solidFill>
          </a:endParaRPr>
        </a:p>
      </dgm:t>
    </dgm:pt>
    <dgm:pt modelId="{52AF416C-5152-4D70-B472-D5A9EC38D18F}" type="parTrans" cxnId="{620262C7-763F-4C03-8653-758273B8FAD5}">
      <dgm:prSet/>
      <dgm:spPr/>
      <dgm:t>
        <a:bodyPr/>
        <a:lstStyle/>
        <a:p>
          <a:endParaRPr lang="en-US"/>
        </a:p>
      </dgm:t>
    </dgm:pt>
    <dgm:pt modelId="{07A4FCEB-83DA-4AE8-BDFA-B1C4DE97EEC1}" type="sibTrans" cxnId="{620262C7-763F-4C03-8653-758273B8FAD5}">
      <dgm:prSet/>
      <dgm:spPr/>
      <dgm:t>
        <a:bodyPr/>
        <a:lstStyle/>
        <a:p>
          <a:endParaRPr lang="en-US"/>
        </a:p>
      </dgm:t>
    </dgm:pt>
    <dgm:pt modelId="{BB8EA17C-1BA8-4134-AD45-128038914DF1}" type="pres">
      <dgm:prSet presAssocID="{FBF48636-3FCF-4EE5-86AD-0E6E05208E36}" presName="Name0" presStyleCnt="0">
        <dgm:presLayoutVars>
          <dgm:chMax val="7"/>
          <dgm:chPref val="7"/>
          <dgm:dir/>
        </dgm:presLayoutVars>
      </dgm:prSet>
      <dgm:spPr/>
      <dgm:t>
        <a:bodyPr/>
        <a:lstStyle/>
        <a:p>
          <a:endParaRPr lang="en-US"/>
        </a:p>
      </dgm:t>
    </dgm:pt>
    <dgm:pt modelId="{5DACC170-2EA9-4C20-B222-77DA9E838197}" type="pres">
      <dgm:prSet presAssocID="{FBF48636-3FCF-4EE5-86AD-0E6E05208E36}" presName="Name1" presStyleCnt="0"/>
      <dgm:spPr/>
      <dgm:t>
        <a:bodyPr/>
        <a:lstStyle/>
        <a:p>
          <a:endParaRPr lang="en-US"/>
        </a:p>
      </dgm:t>
    </dgm:pt>
    <dgm:pt modelId="{931327F4-6B08-4043-B6D8-BDF4862F3FFB}" type="pres">
      <dgm:prSet presAssocID="{FBF48636-3FCF-4EE5-86AD-0E6E05208E36}" presName="cycle" presStyleCnt="0"/>
      <dgm:spPr/>
      <dgm:t>
        <a:bodyPr/>
        <a:lstStyle/>
        <a:p>
          <a:endParaRPr lang="en-US"/>
        </a:p>
      </dgm:t>
    </dgm:pt>
    <dgm:pt modelId="{97C03115-CBA1-4690-B703-0F64202D332B}" type="pres">
      <dgm:prSet presAssocID="{FBF48636-3FCF-4EE5-86AD-0E6E05208E36}" presName="srcNode" presStyleLbl="node1" presStyleIdx="0" presStyleCnt="4"/>
      <dgm:spPr/>
      <dgm:t>
        <a:bodyPr/>
        <a:lstStyle/>
        <a:p>
          <a:endParaRPr lang="en-US"/>
        </a:p>
      </dgm:t>
    </dgm:pt>
    <dgm:pt modelId="{C28AF9F6-679F-41D3-BE8B-669BECF1E0E1}" type="pres">
      <dgm:prSet presAssocID="{FBF48636-3FCF-4EE5-86AD-0E6E05208E36}" presName="conn" presStyleLbl="parChTrans1D2" presStyleIdx="0" presStyleCnt="1"/>
      <dgm:spPr/>
      <dgm:t>
        <a:bodyPr/>
        <a:lstStyle/>
        <a:p>
          <a:endParaRPr lang="en-US"/>
        </a:p>
      </dgm:t>
    </dgm:pt>
    <dgm:pt modelId="{A9BDBDBA-38D9-4523-B9C6-EB658A3C32E5}" type="pres">
      <dgm:prSet presAssocID="{FBF48636-3FCF-4EE5-86AD-0E6E05208E36}" presName="extraNode" presStyleLbl="node1" presStyleIdx="0" presStyleCnt="4"/>
      <dgm:spPr/>
      <dgm:t>
        <a:bodyPr/>
        <a:lstStyle/>
        <a:p>
          <a:endParaRPr lang="en-US"/>
        </a:p>
      </dgm:t>
    </dgm:pt>
    <dgm:pt modelId="{E95083B5-3255-41EF-BC20-6251D1F4FE4B}" type="pres">
      <dgm:prSet presAssocID="{FBF48636-3FCF-4EE5-86AD-0E6E05208E36}" presName="dstNode" presStyleLbl="node1" presStyleIdx="0" presStyleCnt="4"/>
      <dgm:spPr/>
      <dgm:t>
        <a:bodyPr/>
        <a:lstStyle/>
        <a:p>
          <a:endParaRPr lang="en-US"/>
        </a:p>
      </dgm:t>
    </dgm:pt>
    <dgm:pt modelId="{9F41767F-7BD1-48F6-B42B-9C313E53EA6C}" type="pres">
      <dgm:prSet presAssocID="{A2FED6CF-9316-40B3-B4F8-B4B982D5EC01}" presName="text_1" presStyleLbl="node1" presStyleIdx="0" presStyleCnt="4">
        <dgm:presLayoutVars>
          <dgm:bulletEnabled val="1"/>
        </dgm:presLayoutVars>
      </dgm:prSet>
      <dgm:spPr/>
      <dgm:t>
        <a:bodyPr/>
        <a:lstStyle/>
        <a:p>
          <a:endParaRPr lang="en-US"/>
        </a:p>
      </dgm:t>
    </dgm:pt>
    <dgm:pt modelId="{4797BBB5-2C58-469C-95D2-A5A0C2966FD6}" type="pres">
      <dgm:prSet presAssocID="{A2FED6CF-9316-40B3-B4F8-B4B982D5EC01}" presName="accent_1" presStyleCnt="0"/>
      <dgm:spPr/>
      <dgm:t>
        <a:bodyPr/>
        <a:lstStyle/>
        <a:p>
          <a:endParaRPr lang="en-US"/>
        </a:p>
      </dgm:t>
    </dgm:pt>
    <dgm:pt modelId="{A6AB73BD-CDC7-43E6-86F6-5E3020D63612}" type="pres">
      <dgm:prSet presAssocID="{A2FED6CF-9316-40B3-B4F8-B4B982D5EC01}" presName="accentRepeatNode" presStyleLbl="solidFgAcc1" presStyleIdx="0" presStyleCnt="4"/>
      <dgm:spPr>
        <a:solidFill>
          <a:schemeClr val="accent2">
            <a:lumMod val="60000"/>
            <a:lumOff val="40000"/>
          </a:schemeClr>
        </a:solidFill>
        <a:ln>
          <a:solidFill>
            <a:schemeClr val="accent2">
              <a:lumMod val="40000"/>
              <a:lumOff val="60000"/>
            </a:schemeClr>
          </a:solidFill>
        </a:ln>
      </dgm:spPr>
      <dgm:t>
        <a:bodyPr/>
        <a:lstStyle/>
        <a:p>
          <a:endParaRPr lang="en-US"/>
        </a:p>
      </dgm:t>
    </dgm:pt>
    <dgm:pt modelId="{BACB69CC-2D8E-466E-B5F4-7B5DE90229E3}" type="pres">
      <dgm:prSet presAssocID="{24601893-B33E-4374-9ED5-2F127933C175}" presName="text_2" presStyleLbl="node1" presStyleIdx="1" presStyleCnt="4">
        <dgm:presLayoutVars>
          <dgm:bulletEnabled val="1"/>
        </dgm:presLayoutVars>
      </dgm:prSet>
      <dgm:spPr/>
      <dgm:t>
        <a:bodyPr/>
        <a:lstStyle/>
        <a:p>
          <a:endParaRPr lang="en-US"/>
        </a:p>
      </dgm:t>
    </dgm:pt>
    <dgm:pt modelId="{D5D3183A-9502-4D4D-9CFC-ADEB54763E5C}" type="pres">
      <dgm:prSet presAssocID="{24601893-B33E-4374-9ED5-2F127933C175}" presName="accent_2" presStyleCnt="0"/>
      <dgm:spPr/>
      <dgm:t>
        <a:bodyPr/>
        <a:lstStyle/>
        <a:p>
          <a:endParaRPr lang="en-US"/>
        </a:p>
      </dgm:t>
    </dgm:pt>
    <dgm:pt modelId="{9896CCE5-AA61-4528-92F5-308F9429E0A9}" type="pres">
      <dgm:prSet presAssocID="{24601893-B33E-4374-9ED5-2F127933C175}" presName="accentRepeatNode" presStyleLbl="solidFgAcc1" presStyleIdx="1" presStyleCnt="4"/>
      <dgm:spPr>
        <a:solidFill>
          <a:schemeClr val="accent4">
            <a:lumMod val="60000"/>
            <a:lumOff val="40000"/>
          </a:schemeClr>
        </a:solidFill>
        <a:ln>
          <a:solidFill>
            <a:schemeClr val="accent4">
              <a:lumMod val="20000"/>
              <a:lumOff val="80000"/>
            </a:schemeClr>
          </a:solidFill>
        </a:ln>
      </dgm:spPr>
      <dgm:t>
        <a:bodyPr/>
        <a:lstStyle/>
        <a:p>
          <a:endParaRPr lang="en-US"/>
        </a:p>
      </dgm:t>
    </dgm:pt>
    <dgm:pt modelId="{675423B6-0747-45EC-ACAB-5CE5EE8AEE77}" type="pres">
      <dgm:prSet presAssocID="{770B5495-49BE-4C92-BF91-E5CF1D042006}" presName="text_3" presStyleLbl="node1" presStyleIdx="2" presStyleCnt="4">
        <dgm:presLayoutVars>
          <dgm:bulletEnabled val="1"/>
        </dgm:presLayoutVars>
      </dgm:prSet>
      <dgm:spPr/>
      <dgm:t>
        <a:bodyPr/>
        <a:lstStyle/>
        <a:p>
          <a:endParaRPr lang="en-US"/>
        </a:p>
      </dgm:t>
    </dgm:pt>
    <dgm:pt modelId="{2EE4A7DB-0558-4C92-9B78-967B7CF616CB}" type="pres">
      <dgm:prSet presAssocID="{770B5495-49BE-4C92-BF91-E5CF1D042006}" presName="accent_3" presStyleCnt="0"/>
      <dgm:spPr/>
      <dgm:t>
        <a:bodyPr/>
        <a:lstStyle/>
        <a:p>
          <a:endParaRPr lang="en-US"/>
        </a:p>
      </dgm:t>
    </dgm:pt>
    <dgm:pt modelId="{35809598-6545-426B-A4D8-6ADF71871070}" type="pres">
      <dgm:prSet presAssocID="{770B5495-49BE-4C92-BF91-E5CF1D042006}" presName="accentRepeatNode" presStyleLbl="solidFgAcc1" presStyleIdx="2" presStyleCnt="4"/>
      <dgm:spPr>
        <a:solidFill>
          <a:schemeClr val="accent6">
            <a:lumMod val="60000"/>
            <a:lumOff val="40000"/>
          </a:schemeClr>
        </a:solidFill>
        <a:ln>
          <a:solidFill>
            <a:schemeClr val="accent6">
              <a:lumMod val="20000"/>
              <a:lumOff val="80000"/>
            </a:schemeClr>
          </a:solidFill>
        </a:ln>
      </dgm:spPr>
      <dgm:t>
        <a:bodyPr/>
        <a:lstStyle/>
        <a:p>
          <a:endParaRPr lang="en-US"/>
        </a:p>
      </dgm:t>
    </dgm:pt>
    <dgm:pt modelId="{E07DBF51-153A-4058-A6F2-A8180A94FCD3}" type="pres">
      <dgm:prSet presAssocID="{673E6705-3C17-45BB-B21D-874C34E4B910}" presName="text_4" presStyleLbl="node1" presStyleIdx="3" presStyleCnt="4">
        <dgm:presLayoutVars>
          <dgm:bulletEnabled val="1"/>
        </dgm:presLayoutVars>
      </dgm:prSet>
      <dgm:spPr/>
      <dgm:t>
        <a:bodyPr/>
        <a:lstStyle/>
        <a:p>
          <a:endParaRPr lang="en-US"/>
        </a:p>
      </dgm:t>
    </dgm:pt>
    <dgm:pt modelId="{FF1822B8-7DEB-4712-A75E-27E3DF8093DB}" type="pres">
      <dgm:prSet presAssocID="{673E6705-3C17-45BB-B21D-874C34E4B910}" presName="accent_4" presStyleCnt="0"/>
      <dgm:spPr/>
      <dgm:t>
        <a:bodyPr/>
        <a:lstStyle/>
        <a:p>
          <a:endParaRPr lang="en-US"/>
        </a:p>
      </dgm:t>
    </dgm:pt>
    <dgm:pt modelId="{8AEFC771-D4E4-4E11-A013-C35B004F34AA}" type="pres">
      <dgm:prSet presAssocID="{673E6705-3C17-45BB-B21D-874C34E4B910}" presName="accentRepeatNode" presStyleLbl="solidFgAcc1" presStyleIdx="3" presStyleCnt="4"/>
      <dgm:spPr>
        <a:solidFill>
          <a:schemeClr val="bg2">
            <a:lumMod val="90000"/>
          </a:schemeClr>
        </a:solidFill>
        <a:ln>
          <a:solidFill>
            <a:schemeClr val="accent6">
              <a:lumMod val="20000"/>
              <a:lumOff val="80000"/>
            </a:schemeClr>
          </a:solidFill>
        </a:ln>
      </dgm:spPr>
      <dgm:t>
        <a:bodyPr/>
        <a:lstStyle/>
        <a:p>
          <a:endParaRPr lang="en-US"/>
        </a:p>
      </dgm:t>
    </dgm:pt>
  </dgm:ptLst>
  <dgm:cxnLst>
    <dgm:cxn modelId="{439647C0-03A7-4920-9762-50CDB5733C4D}" type="presOf" srcId="{673E6705-3C17-45BB-B21D-874C34E4B910}" destId="{E07DBF51-153A-4058-A6F2-A8180A94FCD3}" srcOrd="0" destOrd="0" presId="urn:microsoft.com/office/officeart/2008/layout/VerticalCurvedList"/>
    <dgm:cxn modelId="{12D5D1B8-8F86-4980-9EBF-8A5F4A53A42F}" type="presOf" srcId="{FBF48636-3FCF-4EE5-86AD-0E6E05208E36}" destId="{BB8EA17C-1BA8-4134-AD45-128038914DF1}" srcOrd="0" destOrd="0" presId="urn:microsoft.com/office/officeart/2008/layout/VerticalCurvedList"/>
    <dgm:cxn modelId="{62435AB9-824F-41E5-A83D-923B988A8517}" type="presOf" srcId="{A2FED6CF-9316-40B3-B4F8-B4B982D5EC01}" destId="{9F41767F-7BD1-48F6-B42B-9C313E53EA6C}" srcOrd="0" destOrd="0" presId="urn:microsoft.com/office/officeart/2008/layout/VerticalCurvedList"/>
    <dgm:cxn modelId="{B2A7D736-25C3-452D-A633-D0037EF27063}" srcId="{FBF48636-3FCF-4EE5-86AD-0E6E05208E36}" destId="{770B5495-49BE-4C92-BF91-E5CF1D042006}" srcOrd="2" destOrd="0" parTransId="{2D931B02-878D-4CDB-8B68-674CF8B060FF}" sibTransId="{464A2CAB-A7D5-4BA6-BC45-7BF83BB93406}"/>
    <dgm:cxn modelId="{7BEBB841-B042-4DF8-A9BD-B5FE0F94826A}" srcId="{FBF48636-3FCF-4EE5-86AD-0E6E05208E36}" destId="{24601893-B33E-4374-9ED5-2F127933C175}" srcOrd="1" destOrd="0" parTransId="{600883F0-A213-4B8B-9D50-BBBA2A234FFB}" sibTransId="{D3D4E195-D34B-4EFE-B43B-F1733D2A9E8F}"/>
    <dgm:cxn modelId="{1E68DD8F-26D6-4CDF-B20A-38C45B31D8A5}" srcId="{FBF48636-3FCF-4EE5-86AD-0E6E05208E36}" destId="{673E6705-3C17-45BB-B21D-874C34E4B910}" srcOrd="3" destOrd="0" parTransId="{7FD3B983-D1AB-41A7-B1D7-144AF465CC44}" sibTransId="{DC7E5E61-5F61-444B-99B1-6F4D0D1B5C36}"/>
    <dgm:cxn modelId="{90FA8B78-9752-4C53-B436-21B295060ADD}" type="presOf" srcId="{24601893-B33E-4374-9ED5-2F127933C175}" destId="{BACB69CC-2D8E-466E-B5F4-7B5DE90229E3}" srcOrd="0" destOrd="0" presId="urn:microsoft.com/office/officeart/2008/layout/VerticalCurvedList"/>
    <dgm:cxn modelId="{B3053AE6-0F7A-4CD9-86A7-4549420B07D3}" type="presOf" srcId="{07A4FCEB-83DA-4AE8-BDFA-B1C4DE97EEC1}" destId="{C28AF9F6-679F-41D3-BE8B-669BECF1E0E1}" srcOrd="0" destOrd="0" presId="urn:microsoft.com/office/officeart/2008/layout/VerticalCurvedList"/>
    <dgm:cxn modelId="{620262C7-763F-4C03-8653-758273B8FAD5}" srcId="{FBF48636-3FCF-4EE5-86AD-0E6E05208E36}" destId="{A2FED6CF-9316-40B3-B4F8-B4B982D5EC01}" srcOrd="0" destOrd="0" parTransId="{52AF416C-5152-4D70-B472-D5A9EC38D18F}" sibTransId="{07A4FCEB-83DA-4AE8-BDFA-B1C4DE97EEC1}"/>
    <dgm:cxn modelId="{361D1B15-666A-40A1-B4DD-D174215F95ED}" type="presOf" srcId="{770B5495-49BE-4C92-BF91-E5CF1D042006}" destId="{675423B6-0747-45EC-ACAB-5CE5EE8AEE77}" srcOrd="0" destOrd="0" presId="urn:microsoft.com/office/officeart/2008/layout/VerticalCurvedList"/>
    <dgm:cxn modelId="{73F6FDB6-AC0D-43C2-BFA8-5FF8D60CFB90}" type="presParOf" srcId="{BB8EA17C-1BA8-4134-AD45-128038914DF1}" destId="{5DACC170-2EA9-4C20-B222-77DA9E838197}" srcOrd="0" destOrd="0" presId="urn:microsoft.com/office/officeart/2008/layout/VerticalCurvedList"/>
    <dgm:cxn modelId="{E6589462-A3EF-4827-9AA0-B12A51429224}" type="presParOf" srcId="{5DACC170-2EA9-4C20-B222-77DA9E838197}" destId="{931327F4-6B08-4043-B6D8-BDF4862F3FFB}" srcOrd="0" destOrd="0" presId="urn:microsoft.com/office/officeart/2008/layout/VerticalCurvedList"/>
    <dgm:cxn modelId="{9474FCEC-4111-4076-89B0-12B40D73DC2D}" type="presParOf" srcId="{931327F4-6B08-4043-B6D8-BDF4862F3FFB}" destId="{97C03115-CBA1-4690-B703-0F64202D332B}" srcOrd="0" destOrd="0" presId="urn:microsoft.com/office/officeart/2008/layout/VerticalCurvedList"/>
    <dgm:cxn modelId="{070B3FDF-7923-46B7-A9DC-5EF55FFFC3F5}" type="presParOf" srcId="{931327F4-6B08-4043-B6D8-BDF4862F3FFB}" destId="{C28AF9F6-679F-41D3-BE8B-669BECF1E0E1}" srcOrd="1" destOrd="0" presId="urn:microsoft.com/office/officeart/2008/layout/VerticalCurvedList"/>
    <dgm:cxn modelId="{1DAA0E15-5AA2-47CD-B95F-9DE43F466A29}" type="presParOf" srcId="{931327F4-6B08-4043-B6D8-BDF4862F3FFB}" destId="{A9BDBDBA-38D9-4523-B9C6-EB658A3C32E5}" srcOrd="2" destOrd="0" presId="urn:microsoft.com/office/officeart/2008/layout/VerticalCurvedList"/>
    <dgm:cxn modelId="{27A81A56-5C71-4858-A942-D429B09D0DC6}" type="presParOf" srcId="{931327F4-6B08-4043-B6D8-BDF4862F3FFB}" destId="{E95083B5-3255-41EF-BC20-6251D1F4FE4B}" srcOrd="3" destOrd="0" presId="urn:microsoft.com/office/officeart/2008/layout/VerticalCurvedList"/>
    <dgm:cxn modelId="{A7C44288-7A93-49F5-9208-8B6C94E5CF6D}" type="presParOf" srcId="{5DACC170-2EA9-4C20-B222-77DA9E838197}" destId="{9F41767F-7BD1-48F6-B42B-9C313E53EA6C}" srcOrd="1" destOrd="0" presId="urn:microsoft.com/office/officeart/2008/layout/VerticalCurvedList"/>
    <dgm:cxn modelId="{A6F7FB76-6F76-4678-AC05-DF4A60C8F1FD}" type="presParOf" srcId="{5DACC170-2EA9-4C20-B222-77DA9E838197}" destId="{4797BBB5-2C58-469C-95D2-A5A0C2966FD6}" srcOrd="2" destOrd="0" presId="urn:microsoft.com/office/officeart/2008/layout/VerticalCurvedList"/>
    <dgm:cxn modelId="{D130E848-B0A9-4806-871E-484E0DC5298C}" type="presParOf" srcId="{4797BBB5-2C58-469C-95D2-A5A0C2966FD6}" destId="{A6AB73BD-CDC7-43E6-86F6-5E3020D63612}" srcOrd="0" destOrd="0" presId="urn:microsoft.com/office/officeart/2008/layout/VerticalCurvedList"/>
    <dgm:cxn modelId="{FB68393D-46A0-48C8-A6B4-A48A075D8D1D}" type="presParOf" srcId="{5DACC170-2EA9-4C20-B222-77DA9E838197}" destId="{BACB69CC-2D8E-466E-B5F4-7B5DE90229E3}" srcOrd="3" destOrd="0" presId="urn:microsoft.com/office/officeart/2008/layout/VerticalCurvedList"/>
    <dgm:cxn modelId="{2EA9C761-EEE8-413C-A216-966B1DE5A2C2}" type="presParOf" srcId="{5DACC170-2EA9-4C20-B222-77DA9E838197}" destId="{D5D3183A-9502-4D4D-9CFC-ADEB54763E5C}" srcOrd="4" destOrd="0" presId="urn:microsoft.com/office/officeart/2008/layout/VerticalCurvedList"/>
    <dgm:cxn modelId="{9827BD87-7593-4954-8A06-81B328620518}" type="presParOf" srcId="{D5D3183A-9502-4D4D-9CFC-ADEB54763E5C}" destId="{9896CCE5-AA61-4528-92F5-308F9429E0A9}" srcOrd="0" destOrd="0" presId="urn:microsoft.com/office/officeart/2008/layout/VerticalCurvedList"/>
    <dgm:cxn modelId="{5030CA6F-C38D-4CFD-A034-C1EF27AE580F}" type="presParOf" srcId="{5DACC170-2EA9-4C20-B222-77DA9E838197}" destId="{675423B6-0747-45EC-ACAB-5CE5EE8AEE77}" srcOrd="5" destOrd="0" presId="urn:microsoft.com/office/officeart/2008/layout/VerticalCurvedList"/>
    <dgm:cxn modelId="{9F6E5475-2299-42DB-A513-703C9A263719}" type="presParOf" srcId="{5DACC170-2EA9-4C20-B222-77DA9E838197}" destId="{2EE4A7DB-0558-4C92-9B78-967B7CF616CB}" srcOrd="6" destOrd="0" presId="urn:microsoft.com/office/officeart/2008/layout/VerticalCurvedList"/>
    <dgm:cxn modelId="{9A2934CE-51DD-4996-9F07-C114B44AC428}" type="presParOf" srcId="{2EE4A7DB-0558-4C92-9B78-967B7CF616CB}" destId="{35809598-6545-426B-A4D8-6ADF71871070}" srcOrd="0" destOrd="0" presId="urn:microsoft.com/office/officeart/2008/layout/VerticalCurvedList"/>
    <dgm:cxn modelId="{896BADAD-73FC-4817-BC1A-EFF6C59C1EED}" type="presParOf" srcId="{5DACC170-2EA9-4C20-B222-77DA9E838197}" destId="{E07DBF51-153A-4058-A6F2-A8180A94FCD3}" srcOrd="7" destOrd="0" presId="urn:microsoft.com/office/officeart/2008/layout/VerticalCurvedList"/>
    <dgm:cxn modelId="{4602D283-F96F-49EB-99F1-7E77AAB5A097}" type="presParOf" srcId="{5DACC170-2EA9-4C20-B222-77DA9E838197}" destId="{FF1822B8-7DEB-4712-A75E-27E3DF8093DB}" srcOrd="8" destOrd="0" presId="urn:microsoft.com/office/officeart/2008/layout/VerticalCurvedList"/>
    <dgm:cxn modelId="{2E520D79-614A-453A-BD3B-C72779446065}" type="presParOf" srcId="{FF1822B8-7DEB-4712-A75E-27E3DF8093DB}" destId="{8AEFC771-D4E4-4E11-A013-C35B004F34AA}"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337983-630C-465D-89A8-8DAA4CBCC520}" type="doc">
      <dgm:prSet loTypeId="urn:microsoft.com/office/officeart/2008/layout/VerticalCurvedList" loCatId="list" qsTypeId="urn:microsoft.com/office/officeart/2005/8/quickstyle/3d1" qsCatId="3D" csTypeId="urn:microsoft.com/office/officeart/2005/8/colors/colorful1#67" csCatId="colorful" phldr="1"/>
      <dgm:spPr/>
      <dgm:t>
        <a:bodyPr/>
        <a:lstStyle/>
        <a:p>
          <a:endParaRPr lang="id-ID"/>
        </a:p>
      </dgm:t>
    </dgm:pt>
    <dgm:pt modelId="{0400CA50-2457-4143-A872-B9160CA2C07A}">
      <dgm:prSet phldrT="[Text]"/>
      <dgm:spPr/>
      <dgm:t>
        <a:bodyPr/>
        <a:lstStyle/>
        <a:p>
          <a:r>
            <a:rPr lang="id-ID" b="1" dirty="0" smtClean="0">
              <a:solidFill>
                <a:schemeClr val="bg1"/>
              </a:solidFill>
            </a:rPr>
            <a:t>Counter Harmful Tax Practices</a:t>
          </a:r>
          <a:endParaRPr lang="id-ID" dirty="0">
            <a:solidFill>
              <a:schemeClr val="bg1"/>
            </a:solidFill>
          </a:endParaRPr>
        </a:p>
      </dgm:t>
    </dgm:pt>
    <dgm:pt modelId="{56439868-1F30-4F60-8177-5374D08C8810}" type="parTrans" cxnId="{C2956399-7121-430C-9121-C56A31115B18}">
      <dgm:prSet/>
      <dgm:spPr/>
      <dgm:t>
        <a:bodyPr/>
        <a:lstStyle/>
        <a:p>
          <a:endParaRPr lang="id-ID"/>
        </a:p>
      </dgm:t>
    </dgm:pt>
    <dgm:pt modelId="{9AA2BD45-8117-49DF-9EF5-0D00CD1523B9}" type="sibTrans" cxnId="{C2956399-7121-430C-9121-C56A31115B18}">
      <dgm:prSet/>
      <dgm:spPr/>
      <dgm:t>
        <a:bodyPr/>
        <a:lstStyle/>
        <a:p>
          <a:endParaRPr lang="id-ID"/>
        </a:p>
      </dgm:t>
    </dgm:pt>
    <dgm:pt modelId="{6F6D6531-FC18-47DE-8331-DF630305CEF0}">
      <dgm:prSet phldrT="[Text]"/>
      <dgm:spPr/>
      <dgm:t>
        <a:bodyPr/>
        <a:lstStyle/>
        <a:p>
          <a:r>
            <a:rPr lang="id-ID" b="1" dirty="0" smtClean="0"/>
            <a:t>Prevent Granting Treaty Benefit in Inappropriate Circumstances</a:t>
          </a:r>
          <a:endParaRPr lang="id-ID" b="1" dirty="0"/>
        </a:p>
      </dgm:t>
    </dgm:pt>
    <dgm:pt modelId="{73D6B1F8-8985-4170-9969-E9577C4FA736}" type="parTrans" cxnId="{80ABEA5F-8432-4CB6-B6C1-1088F40C3486}">
      <dgm:prSet/>
      <dgm:spPr/>
      <dgm:t>
        <a:bodyPr/>
        <a:lstStyle/>
        <a:p>
          <a:endParaRPr lang="id-ID"/>
        </a:p>
      </dgm:t>
    </dgm:pt>
    <dgm:pt modelId="{5DF7FCD5-3B1E-42BC-9BBD-6862C17F7942}" type="sibTrans" cxnId="{80ABEA5F-8432-4CB6-B6C1-1088F40C3486}">
      <dgm:prSet/>
      <dgm:spPr/>
      <dgm:t>
        <a:bodyPr/>
        <a:lstStyle/>
        <a:p>
          <a:endParaRPr lang="id-ID"/>
        </a:p>
      </dgm:t>
    </dgm:pt>
    <dgm:pt modelId="{BD624E63-57FD-483A-881A-0ED26A26F0CE}">
      <dgm:prSet phldrT="[Text]"/>
      <dgm:spPr/>
      <dgm:t>
        <a:bodyPr/>
        <a:lstStyle/>
        <a:p>
          <a:r>
            <a:rPr lang="id-ID" b="1" dirty="0" smtClean="0">
              <a:solidFill>
                <a:schemeClr val="bg1"/>
              </a:solidFill>
            </a:rPr>
            <a:t>Artificial Avoidance of </a:t>
          </a:r>
        </a:p>
        <a:p>
          <a:r>
            <a:rPr lang="id-ID" b="1" dirty="0" smtClean="0">
              <a:solidFill>
                <a:schemeClr val="bg1"/>
              </a:solidFill>
            </a:rPr>
            <a:t>PE Status</a:t>
          </a:r>
          <a:endParaRPr lang="id-ID" b="1" dirty="0">
            <a:solidFill>
              <a:schemeClr val="bg1"/>
            </a:solidFill>
          </a:endParaRPr>
        </a:p>
      </dgm:t>
    </dgm:pt>
    <dgm:pt modelId="{CD2AD6EB-6ABE-4080-A66B-E55FC308FBA3}" type="parTrans" cxnId="{0C6E2BE8-F297-42FC-B60E-0F14464687EF}">
      <dgm:prSet/>
      <dgm:spPr/>
      <dgm:t>
        <a:bodyPr/>
        <a:lstStyle/>
        <a:p>
          <a:endParaRPr lang="id-ID"/>
        </a:p>
      </dgm:t>
    </dgm:pt>
    <dgm:pt modelId="{0B23F5EC-FD5A-453A-8EA6-2C17E449A0D3}" type="sibTrans" cxnId="{0C6E2BE8-F297-42FC-B60E-0F14464687EF}">
      <dgm:prSet/>
      <dgm:spPr/>
      <dgm:t>
        <a:bodyPr/>
        <a:lstStyle/>
        <a:p>
          <a:endParaRPr lang="id-ID"/>
        </a:p>
      </dgm:t>
    </dgm:pt>
    <dgm:pt modelId="{9B21EBC0-71C1-4D72-8416-8174803DE96F}">
      <dgm:prSet phldrT="[Text]"/>
      <dgm:spPr/>
      <dgm:t>
        <a:bodyPr/>
        <a:lstStyle/>
        <a:p>
          <a:r>
            <a:rPr lang="id-ID" b="1" dirty="0" smtClean="0">
              <a:solidFill>
                <a:schemeClr val="bg1"/>
              </a:solidFill>
              <a:latin typeface="+mj-lt"/>
            </a:rPr>
            <a:t>Develop Multilateral Tax Treaty Instrument</a:t>
          </a:r>
          <a:endParaRPr lang="id-ID" b="1" dirty="0">
            <a:solidFill>
              <a:schemeClr val="bg1"/>
            </a:solidFill>
          </a:endParaRPr>
        </a:p>
      </dgm:t>
    </dgm:pt>
    <dgm:pt modelId="{322A978F-7BA4-4887-A19F-06B2B3AAD7AF}" type="parTrans" cxnId="{957EDE27-C3B1-4252-967C-DAF21204364C}">
      <dgm:prSet/>
      <dgm:spPr/>
      <dgm:t>
        <a:bodyPr/>
        <a:lstStyle/>
        <a:p>
          <a:endParaRPr lang="id-ID"/>
        </a:p>
      </dgm:t>
    </dgm:pt>
    <dgm:pt modelId="{5B8CF647-28D0-4A4E-B3AC-C591206EBD90}" type="sibTrans" cxnId="{957EDE27-C3B1-4252-967C-DAF21204364C}">
      <dgm:prSet/>
      <dgm:spPr/>
      <dgm:t>
        <a:bodyPr/>
        <a:lstStyle/>
        <a:p>
          <a:endParaRPr lang="id-ID"/>
        </a:p>
      </dgm:t>
    </dgm:pt>
    <dgm:pt modelId="{B2B1993A-DF9D-4CBA-8DF6-2951590F6062}" type="pres">
      <dgm:prSet presAssocID="{95337983-630C-465D-89A8-8DAA4CBCC520}" presName="Name0" presStyleCnt="0">
        <dgm:presLayoutVars>
          <dgm:chMax val="7"/>
          <dgm:chPref val="7"/>
          <dgm:dir/>
        </dgm:presLayoutVars>
      </dgm:prSet>
      <dgm:spPr/>
      <dgm:t>
        <a:bodyPr/>
        <a:lstStyle/>
        <a:p>
          <a:endParaRPr lang="id-ID"/>
        </a:p>
      </dgm:t>
    </dgm:pt>
    <dgm:pt modelId="{88C0B4E4-36FD-4472-B94E-D3DCACF0E0B0}" type="pres">
      <dgm:prSet presAssocID="{95337983-630C-465D-89A8-8DAA4CBCC520}" presName="Name1" presStyleCnt="0"/>
      <dgm:spPr/>
    </dgm:pt>
    <dgm:pt modelId="{2E1C9E93-E2B7-4832-A9B8-AE73D089F76A}" type="pres">
      <dgm:prSet presAssocID="{95337983-630C-465D-89A8-8DAA4CBCC520}" presName="cycle" presStyleCnt="0"/>
      <dgm:spPr/>
    </dgm:pt>
    <dgm:pt modelId="{AA74B7AC-A5FA-4C3F-849D-CF31F8882FF0}" type="pres">
      <dgm:prSet presAssocID="{95337983-630C-465D-89A8-8DAA4CBCC520}" presName="srcNode" presStyleLbl="node1" presStyleIdx="0" presStyleCnt="4"/>
      <dgm:spPr/>
    </dgm:pt>
    <dgm:pt modelId="{F2C4E2FD-DDC1-45D3-8A4B-DF0D132CC12A}" type="pres">
      <dgm:prSet presAssocID="{95337983-630C-465D-89A8-8DAA4CBCC520}" presName="conn" presStyleLbl="parChTrans1D2" presStyleIdx="0" presStyleCnt="1"/>
      <dgm:spPr/>
      <dgm:t>
        <a:bodyPr/>
        <a:lstStyle/>
        <a:p>
          <a:endParaRPr lang="id-ID"/>
        </a:p>
      </dgm:t>
    </dgm:pt>
    <dgm:pt modelId="{8D134A72-B159-4521-9535-A4A29BD3F151}" type="pres">
      <dgm:prSet presAssocID="{95337983-630C-465D-89A8-8DAA4CBCC520}" presName="extraNode" presStyleLbl="node1" presStyleIdx="0" presStyleCnt="4"/>
      <dgm:spPr/>
    </dgm:pt>
    <dgm:pt modelId="{285F319C-679F-499A-A7F3-E0D3F7E2FE1D}" type="pres">
      <dgm:prSet presAssocID="{95337983-630C-465D-89A8-8DAA4CBCC520}" presName="dstNode" presStyleLbl="node1" presStyleIdx="0" presStyleCnt="4"/>
      <dgm:spPr/>
    </dgm:pt>
    <dgm:pt modelId="{D974690E-5CA5-4E14-9A62-7A79E3E9C07C}" type="pres">
      <dgm:prSet presAssocID="{0400CA50-2457-4143-A872-B9160CA2C07A}" presName="text_1" presStyleLbl="node1" presStyleIdx="0" presStyleCnt="4" custLinFactNeighborX="3795">
        <dgm:presLayoutVars>
          <dgm:bulletEnabled val="1"/>
        </dgm:presLayoutVars>
      </dgm:prSet>
      <dgm:spPr/>
      <dgm:t>
        <a:bodyPr/>
        <a:lstStyle/>
        <a:p>
          <a:endParaRPr lang="id-ID"/>
        </a:p>
      </dgm:t>
    </dgm:pt>
    <dgm:pt modelId="{4A71FF19-0A95-4861-BEDC-AC2F8FFC00C5}" type="pres">
      <dgm:prSet presAssocID="{0400CA50-2457-4143-A872-B9160CA2C07A}" presName="accent_1" presStyleCnt="0"/>
      <dgm:spPr/>
    </dgm:pt>
    <dgm:pt modelId="{1C2E1E74-14C4-49C7-87BE-267E1CE55359}" type="pres">
      <dgm:prSet presAssocID="{0400CA50-2457-4143-A872-B9160CA2C07A}" presName="accentRepeatNode" presStyleLbl="solidFgAcc1" presStyleIdx="0" presStyleCnt="4"/>
      <dgm:spPr/>
    </dgm:pt>
    <dgm:pt modelId="{1EF91AFF-BC2B-4CF1-8952-48605208B7C4}" type="pres">
      <dgm:prSet presAssocID="{6F6D6531-FC18-47DE-8331-DF630305CEF0}" presName="text_2" presStyleLbl="node1" presStyleIdx="1" presStyleCnt="4" custLinFactNeighborY="-1859">
        <dgm:presLayoutVars>
          <dgm:bulletEnabled val="1"/>
        </dgm:presLayoutVars>
      </dgm:prSet>
      <dgm:spPr/>
      <dgm:t>
        <a:bodyPr/>
        <a:lstStyle/>
        <a:p>
          <a:endParaRPr lang="id-ID"/>
        </a:p>
      </dgm:t>
    </dgm:pt>
    <dgm:pt modelId="{006F9AAA-ABA1-4D40-9667-3F69BF3E41CD}" type="pres">
      <dgm:prSet presAssocID="{6F6D6531-FC18-47DE-8331-DF630305CEF0}" presName="accent_2" presStyleCnt="0"/>
      <dgm:spPr/>
    </dgm:pt>
    <dgm:pt modelId="{CBE3DA32-B17B-4236-85C0-C57F7C47AE9E}" type="pres">
      <dgm:prSet presAssocID="{6F6D6531-FC18-47DE-8331-DF630305CEF0}" presName="accentRepeatNode" presStyleLbl="solidFgAcc1" presStyleIdx="1" presStyleCnt="4"/>
      <dgm:spPr/>
    </dgm:pt>
    <dgm:pt modelId="{BCEEE63B-C49F-4A29-8218-F697D655B6C4}" type="pres">
      <dgm:prSet presAssocID="{BD624E63-57FD-483A-881A-0ED26A26F0CE}" presName="text_3" presStyleLbl="node1" presStyleIdx="2" presStyleCnt="4">
        <dgm:presLayoutVars>
          <dgm:bulletEnabled val="1"/>
        </dgm:presLayoutVars>
      </dgm:prSet>
      <dgm:spPr/>
      <dgm:t>
        <a:bodyPr/>
        <a:lstStyle/>
        <a:p>
          <a:endParaRPr lang="id-ID"/>
        </a:p>
      </dgm:t>
    </dgm:pt>
    <dgm:pt modelId="{40C2D589-2EC7-414F-9CD8-8D277A693271}" type="pres">
      <dgm:prSet presAssocID="{BD624E63-57FD-483A-881A-0ED26A26F0CE}" presName="accent_3" presStyleCnt="0"/>
      <dgm:spPr/>
    </dgm:pt>
    <dgm:pt modelId="{3190CB0E-C6C9-4431-8D77-B8E22529A0D1}" type="pres">
      <dgm:prSet presAssocID="{BD624E63-57FD-483A-881A-0ED26A26F0CE}" presName="accentRepeatNode" presStyleLbl="solidFgAcc1" presStyleIdx="2" presStyleCnt="4"/>
      <dgm:spPr/>
    </dgm:pt>
    <dgm:pt modelId="{DBA403C1-0EF2-4291-9A9E-BEAE297B725A}" type="pres">
      <dgm:prSet presAssocID="{9B21EBC0-71C1-4D72-8416-8174803DE96F}" presName="text_4" presStyleLbl="node1" presStyleIdx="3" presStyleCnt="4">
        <dgm:presLayoutVars>
          <dgm:bulletEnabled val="1"/>
        </dgm:presLayoutVars>
      </dgm:prSet>
      <dgm:spPr/>
      <dgm:t>
        <a:bodyPr/>
        <a:lstStyle/>
        <a:p>
          <a:endParaRPr lang="id-ID"/>
        </a:p>
      </dgm:t>
    </dgm:pt>
    <dgm:pt modelId="{4E17993A-918E-46BB-9759-9AF014D7E00D}" type="pres">
      <dgm:prSet presAssocID="{9B21EBC0-71C1-4D72-8416-8174803DE96F}" presName="accent_4" presStyleCnt="0"/>
      <dgm:spPr/>
    </dgm:pt>
    <dgm:pt modelId="{F66C2B39-A24C-4821-A56D-60842A49E036}" type="pres">
      <dgm:prSet presAssocID="{9B21EBC0-71C1-4D72-8416-8174803DE96F}" presName="accentRepeatNode" presStyleLbl="solidFgAcc1" presStyleIdx="3" presStyleCnt="4"/>
      <dgm:spPr/>
    </dgm:pt>
  </dgm:ptLst>
  <dgm:cxnLst>
    <dgm:cxn modelId="{C2956399-7121-430C-9121-C56A31115B18}" srcId="{95337983-630C-465D-89A8-8DAA4CBCC520}" destId="{0400CA50-2457-4143-A872-B9160CA2C07A}" srcOrd="0" destOrd="0" parTransId="{56439868-1F30-4F60-8177-5374D08C8810}" sibTransId="{9AA2BD45-8117-49DF-9EF5-0D00CD1523B9}"/>
    <dgm:cxn modelId="{0C6E2BE8-F297-42FC-B60E-0F14464687EF}" srcId="{95337983-630C-465D-89A8-8DAA4CBCC520}" destId="{BD624E63-57FD-483A-881A-0ED26A26F0CE}" srcOrd="2" destOrd="0" parTransId="{CD2AD6EB-6ABE-4080-A66B-E55FC308FBA3}" sibTransId="{0B23F5EC-FD5A-453A-8EA6-2C17E449A0D3}"/>
    <dgm:cxn modelId="{6340EA61-2A45-4D21-8C3D-77091EA96E82}" type="presOf" srcId="{6F6D6531-FC18-47DE-8331-DF630305CEF0}" destId="{1EF91AFF-BC2B-4CF1-8952-48605208B7C4}" srcOrd="0" destOrd="0" presId="urn:microsoft.com/office/officeart/2008/layout/VerticalCurvedList"/>
    <dgm:cxn modelId="{16A84E9F-46F9-49B4-9DFF-D03E98DDED53}" type="presOf" srcId="{9AA2BD45-8117-49DF-9EF5-0D00CD1523B9}" destId="{F2C4E2FD-DDC1-45D3-8A4B-DF0D132CC12A}" srcOrd="0" destOrd="0" presId="urn:microsoft.com/office/officeart/2008/layout/VerticalCurvedList"/>
    <dgm:cxn modelId="{0BD88880-35BB-4828-935F-8E0BDE6CA78A}" type="presOf" srcId="{BD624E63-57FD-483A-881A-0ED26A26F0CE}" destId="{BCEEE63B-C49F-4A29-8218-F697D655B6C4}" srcOrd="0" destOrd="0" presId="urn:microsoft.com/office/officeart/2008/layout/VerticalCurvedList"/>
    <dgm:cxn modelId="{80ABEA5F-8432-4CB6-B6C1-1088F40C3486}" srcId="{95337983-630C-465D-89A8-8DAA4CBCC520}" destId="{6F6D6531-FC18-47DE-8331-DF630305CEF0}" srcOrd="1" destOrd="0" parTransId="{73D6B1F8-8985-4170-9969-E9577C4FA736}" sibTransId="{5DF7FCD5-3B1E-42BC-9BBD-6862C17F7942}"/>
    <dgm:cxn modelId="{957EDE27-C3B1-4252-967C-DAF21204364C}" srcId="{95337983-630C-465D-89A8-8DAA4CBCC520}" destId="{9B21EBC0-71C1-4D72-8416-8174803DE96F}" srcOrd="3" destOrd="0" parTransId="{322A978F-7BA4-4887-A19F-06B2B3AAD7AF}" sibTransId="{5B8CF647-28D0-4A4E-B3AC-C591206EBD90}"/>
    <dgm:cxn modelId="{847F973D-608D-47FB-95D5-D2876EE3B401}" type="presOf" srcId="{95337983-630C-465D-89A8-8DAA4CBCC520}" destId="{B2B1993A-DF9D-4CBA-8DF6-2951590F6062}" srcOrd="0" destOrd="0" presId="urn:microsoft.com/office/officeart/2008/layout/VerticalCurvedList"/>
    <dgm:cxn modelId="{1FFA6AFC-C241-4718-AB0E-6B4AD21EE7C6}" type="presOf" srcId="{9B21EBC0-71C1-4D72-8416-8174803DE96F}" destId="{DBA403C1-0EF2-4291-9A9E-BEAE297B725A}" srcOrd="0" destOrd="0" presId="urn:microsoft.com/office/officeart/2008/layout/VerticalCurvedList"/>
    <dgm:cxn modelId="{C292AE6E-0BD2-4CB6-B12D-9913EB490710}" type="presOf" srcId="{0400CA50-2457-4143-A872-B9160CA2C07A}" destId="{D974690E-5CA5-4E14-9A62-7A79E3E9C07C}" srcOrd="0" destOrd="0" presId="urn:microsoft.com/office/officeart/2008/layout/VerticalCurvedList"/>
    <dgm:cxn modelId="{E0F4CC52-AE64-4B2F-8C9D-147348687D8C}" type="presParOf" srcId="{B2B1993A-DF9D-4CBA-8DF6-2951590F6062}" destId="{88C0B4E4-36FD-4472-B94E-D3DCACF0E0B0}" srcOrd="0" destOrd="0" presId="urn:microsoft.com/office/officeart/2008/layout/VerticalCurvedList"/>
    <dgm:cxn modelId="{74629221-BF1E-44FA-A544-37B921BB78A4}" type="presParOf" srcId="{88C0B4E4-36FD-4472-B94E-D3DCACF0E0B0}" destId="{2E1C9E93-E2B7-4832-A9B8-AE73D089F76A}" srcOrd="0" destOrd="0" presId="urn:microsoft.com/office/officeart/2008/layout/VerticalCurvedList"/>
    <dgm:cxn modelId="{30D4382B-6029-4346-B6C8-334DA80FE82A}" type="presParOf" srcId="{2E1C9E93-E2B7-4832-A9B8-AE73D089F76A}" destId="{AA74B7AC-A5FA-4C3F-849D-CF31F8882FF0}" srcOrd="0" destOrd="0" presId="urn:microsoft.com/office/officeart/2008/layout/VerticalCurvedList"/>
    <dgm:cxn modelId="{FE5F5724-E579-4D21-B183-8C6B9A1262D5}" type="presParOf" srcId="{2E1C9E93-E2B7-4832-A9B8-AE73D089F76A}" destId="{F2C4E2FD-DDC1-45D3-8A4B-DF0D132CC12A}" srcOrd="1" destOrd="0" presId="urn:microsoft.com/office/officeart/2008/layout/VerticalCurvedList"/>
    <dgm:cxn modelId="{E3FF58DB-E4B6-462E-8F98-5C515304216D}" type="presParOf" srcId="{2E1C9E93-E2B7-4832-A9B8-AE73D089F76A}" destId="{8D134A72-B159-4521-9535-A4A29BD3F151}" srcOrd="2" destOrd="0" presId="urn:microsoft.com/office/officeart/2008/layout/VerticalCurvedList"/>
    <dgm:cxn modelId="{B103C8EC-74DC-487F-A2E1-F537D49267DC}" type="presParOf" srcId="{2E1C9E93-E2B7-4832-A9B8-AE73D089F76A}" destId="{285F319C-679F-499A-A7F3-E0D3F7E2FE1D}" srcOrd="3" destOrd="0" presId="urn:microsoft.com/office/officeart/2008/layout/VerticalCurvedList"/>
    <dgm:cxn modelId="{7B1AE42D-A2E4-4C4B-AEDC-BA6878AF3E5E}" type="presParOf" srcId="{88C0B4E4-36FD-4472-B94E-D3DCACF0E0B0}" destId="{D974690E-5CA5-4E14-9A62-7A79E3E9C07C}" srcOrd="1" destOrd="0" presId="urn:microsoft.com/office/officeart/2008/layout/VerticalCurvedList"/>
    <dgm:cxn modelId="{7271F8AD-9D4A-4B5B-B8ED-6340876158FA}" type="presParOf" srcId="{88C0B4E4-36FD-4472-B94E-D3DCACF0E0B0}" destId="{4A71FF19-0A95-4861-BEDC-AC2F8FFC00C5}" srcOrd="2" destOrd="0" presId="urn:microsoft.com/office/officeart/2008/layout/VerticalCurvedList"/>
    <dgm:cxn modelId="{C1DCC006-D642-4CF5-9B74-1D0872AC6876}" type="presParOf" srcId="{4A71FF19-0A95-4861-BEDC-AC2F8FFC00C5}" destId="{1C2E1E74-14C4-49C7-87BE-267E1CE55359}" srcOrd="0" destOrd="0" presId="urn:microsoft.com/office/officeart/2008/layout/VerticalCurvedList"/>
    <dgm:cxn modelId="{69A8CBAF-45C3-4D6E-92C6-EDBF33011090}" type="presParOf" srcId="{88C0B4E4-36FD-4472-B94E-D3DCACF0E0B0}" destId="{1EF91AFF-BC2B-4CF1-8952-48605208B7C4}" srcOrd="3" destOrd="0" presId="urn:microsoft.com/office/officeart/2008/layout/VerticalCurvedList"/>
    <dgm:cxn modelId="{90F6321B-9262-45F9-984C-35762D1C118D}" type="presParOf" srcId="{88C0B4E4-36FD-4472-B94E-D3DCACF0E0B0}" destId="{006F9AAA-ABA1-4D40-9667-3F69BF3E41CD}" srcOrd="4" destOrd="0" presId="urn:microsoft.com/office/officeart/2008/layout/VerticalCurvedList"/>
    <dgm:cxn modelId="{E5FC52F0-B5DF-4B58-8F5F-EFF5C09AF99E}" type="presParOf" srcId="{006F9AAA-ABA1-4D40-9667-3F69BF3E41CD}" destId="{CBE3DA32-B17B-4236-85C0-C57F7C47AE9E}" srcOrd="0" destOrd="0" presId="urn:microsoft.com/office/officeart/2008/layout/VerticalCurvedList"/>
    <dgm:cxn modelId="{FFE95CC6-13BF-4A7A-9A2F-9CB72EF45DAA}" type="presParOf" srcId="{88C0B4E4-36FD-4472-B94E-D3DCACF0E0B0}" destId="{BCEEE63B-C49F-4A29-8218-F697D655B6C4}" srcOrd="5" destOrd="0" presId="urn:microsoft.com/office/officeart/2008/layout/VerticalCurvedList"/>
    <dgm:cxn modelId="{BF89049C-2682-4735-8913-BD3FE3CF4A8A}" type="presParOf" srcId="{88C0B4E4-36FD-4472-B94E-D3DCACF0E0B0}" destId="{40C2D589-2EC7-414F-9CD8-8D277A693271}" srcOrd="6" destOrd="0" presId="urn:microsoft.com/office/officeart/2008/layout/VerticalCurvedList"/>
    <dgm:cxn modelId="{1770245A-93BF-43C7-9D0B-DAE947BCD653}" type="presParOf" srcId="{40C2D589-2EC7-414F-9CD8-8D277A693271}" destId="{3190CB0E-C6C9-4431-8D77-B8E22529A0D1}" srcOrd="0" destOrd="0" presId="urn:microsoft.com/office/officeart/2008/layout/VerticalCurvedList"/>
    <dgm:cxn modelId="{86CCB43F-3A1E-42A8-B247-CE4E8DF3C8DC}" type="presParOf" srcId="{88C0B4E4-36FD-4472-B94E-D3DCACF0E0B0}" destId="{DBA403C1-0EF2-4291-9A9E-BEAE297B725A}" srcOrd="7" destOrd="0" presId="urn:microsoft.com/office/officeart/2008/layout/VerticalCurvedList"/>
    <dgm:cxn modelId="{83764182-BCE8-497C-806F-148C01470A97}" type="presParOf" srcId="{88C0B4E4-36FD-4472-B94E-D3DCACF0E0B0}" destId="{4E17993A-918E-46BB-9759-9AF014D7E00D}" srcOrd="8" destOrd="0" presId="urn:microsoft.com/office/officeart/2008/layout/VerticalCurvedList"/>
    <dgm:cxn modelId="{5448873B-653D-449B-A53A-F380867A16A5}" type="presParOf" srcId="{4E17993A-918E-46BB-9759-9AF014D7E00D}" destId="{F66C2B39-A24C-4821-A56D-60842A49E036}"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a:ext uri="{C62137D5-CB1D-491B-B009-E17868A290BF}">
      <dgm14:recolorImg xmlns:dgm14="http://schemas.microsoft.com/office/drawing/2010/diagram" xmlns="" val="1"/>
    </a:ext>
  </dgm:extLst>
</dgm:dataModel>
</file>

<file path=ppt/diagrams/data11.xml><?xml version="1.0" encoding="utf-8"?>
<dgm:dataModel xmlns:dgm="http://schemas.openxmlformats.org/drawingml/2006/diagram" xmlns:a="http://schemas.openxmlformats.org/drawingml/2006/main">
  <dgm:ptLst>
    <dgm:pt modelId="{95337983-630C-465D-89A8-8DAA4CBCC520}" type="doc">
      <dgm:prSet loTypeId="urn:microsoft.com/office/officeart/2008/layout/VerticalCurvedList" loCatId="list" qsTypeId="urn:microsoft.com/office/officeart/2005/8/quickstyle/3d1" qsCatId="3D" csTypeId="urn:microsoft.com/office/officeart/2005/8/colors/colorful1#68" csCatId="colorful" phldr="1"/>
      <dgm:spPr/>
      <dgm:t>
        <a:bodyPr/>
        <a:lstStyle/>
        <a:p>
          <a:endParaRPr lang="id-ID"/>
        </a:p>
      </dgm:t>
    </dgm:pt>
    <dgm:pt modelId="{0400CA50-2457-4143-A872-B9160CA2C07A}">
      <dgm:prSet phldrT="[Text]"/>
      <dgm:spPr/>
      <dgm:t>
        <a:bodyPr/>
        <a:lstStyle/>
        <a:p>
          <a:r>
            <a:rPr lang="id-ID" b="1" dirty="0" smtClean="0"/>
            <a:t> TP Aspects of Intangibles </a:t>
          </a:r>
          <a:endParaRPr lang="id-ID" b="1" dirty="0"/>
        </a:p>
      </dgm:t>
    </dgm:pt>
    <dgm:pt modelId="{56439868-1F30-4F60-8177-5374D08C8810}" type="parTrans" cxnId="{C2956399-7121-430C-9121-C56A31115B18}">
      <dgm:prSet/>
      <dgm:spPr/>
      <dgm:t>
        <a:bodyPr/>
        <a:lstStyle/>
        <a:p>
          <a:endParaRPr lang="id-ID"/>
        </a:p>
      </dgm:t>
    </dgm:pt>
    <dgm:pt modelId="{9AA2BD45-8117-49DF-9EF5-0D00CD1523B9}" type="sibTrans" cxnId="{C2956399-7121-430C-9121-C56A31115B18}">
      <dgm:prSet/>
      <dgm:spPr/>
      <dgm:t>
        <a:bodyPr/>
        <a:lstStyle/>
        <a:p>
          <a:endParaRPr lang="id-ID"/>
        </a:p>
      </dgm:t>
    </dgm:pt>
    <dgm:pt modelId="{6F6D6531-FC18-47DE-8331-DF630305CEF0}">
      <dgm:prSet phldrT="[Text]"/>
      <dgm:spPr/>
      <dgm:t>
        <a:bodyPr/>
        <a:lstStyle/>
        <a:p>
          <a:r>
            <a:rPr lang="id-ID" b="1" dirty="0" smtClean="0"/>
            <a:t>TP - Value Creation: risks and capital</a:t>
          </a:r>
          <a:endParaRPr lang="id-ID" b="1" dirty="0"/>
        </a:p>
      </dgm:t>
    </dgm:pt>
    <dgm:pt modelId="{73D6B1F8-8985-4170-9969-E9577C4FA736}" type="parTrans" cxnId="{80ABEA5F-8432-4CB6-B6C1-1088F40C3486}">
      <dgm:prSet/>
      <dgm:spPr/>
      <dgm:t>
        <a:bodyPr/>
        <a:lstStyle/>
        <a:p>
          <a:endParaRPr lang="id-ID"/>
        </a:p>
      </dgm:t>
    </dgm:pt>
    <dgm:pt modelId="{5DF7FCD5-3B1E-42BC-9BBD-6862C17F7942}" type="sibTrans" cxnId="{80ABEA5F-8432-4CB6-B6C1-1088F40C3486}">
      <dgm:prSet/>
      <dgm:spPr/>
      <dgm:t>
        <a:bodyPr/>
        <a:lstStyle/>
        <a:p>
          <a:endParaRPr lang="id-ID"/>
        </a:p>
      </dgm:t>
    </dgm:pt>
    <dgm:pt modelId="{BD624E63-57FD-483A-881A-0ED26A26F0CE}">
      <dgm:prSet phldrT="[Text]"/>
      <dgm:spPr/>
      <dgm:t>
        <a:bodyPr/>
        <a:lstStyle/>
        <a:p>
          <a:r>
            <a:rPr lang="id-ID" b="1" dirty="0" smtClean="0"/>
            <a:t>TP-Value Creation: </a:t>
          </a:r>
        </a:p>
        <a:p>
          <a:r>
            <a:rPr lang="id-ID" b="1" dirty="0" smtClean="0"/>
            <a:t>other high risk transactions</a:t>
          </a:r>
          <a:endParaRPr lang="id-ID" b="1" dirty="0"/>
        </a:p>
      </dgm:t>
    </dgm:pt>
    <dgm:pt modelId="{CD2AD6EB-6ABE-4080-A66B-E55FC308FBA3}" type="parTrans" cxnId="{0C6E2BE8-F297-42FC-B60E-0F14464687EF}">
      <dgm:prSet/>
      <dgm:spPr/>
      <dgm:t>
        <a:bodyPr/>
        <a:lstStyle/>
        <a:p>
          <a:endParaRPr lang="id-ID"/>
        </a:p>
      </dgm:t>
    </dgm:pt>
    <dgm:pt modelId="{0B23F5EC-FD5A-453A-8EA6-2C17E449A0D3}" type="sibTrans" cxnId="{0C6E2BE8-F297-42FC-B60E-0F14464687EF}">
      <dgm:prSet/>
      <dgm:spPr/>
      <dgm:t>
        <a:bodyPr/>
        <a:lstStyle/>
        <a:p>
          <a:endParaRPr lang="id-ID"/>
        </a:p>
      </dgm:t>
    </dgm:pt>
    <dgm:pt modelId="{8594CB8C-37EA-4054-A1E2-315486F64491}">
      <dgm:prSet phldrT="[Text]"/>
      <dgm:spPr/>
      <dgm:t>
        <a:bodyPr/>
        <a:lstStyle/>
        <a:p>
          <a:r>
            <a:rPr lang="id-ID" b="1" dirty="0" smtClean="0"/>
            <a:t>TP documentation and country-by-country reporting</a:t>
          </a:r>
          <a:endParaRPr lang="id-ID" b="1" dirty="0"/>
        </a:p>
      </dgm:t>
    </dgm:pt>
    <dgm:pt modelId="{C464AD96-D037-408B-861B-1E59F1A5C254}" type="parTrans" cxnId="{4EAB9283-2145-49A3-8E72-04E02654AD6D}">
      <dgm:prSet/>
      <dgm:spPr/>
      <dgm:t>
        <a:bodyPr/>
        <a:lstStyle/>
        <a:p>
          <a:endParaRPr lang="id-ID"/>
        </a:p>
      </dgm:t>
    </dgm:pt>
    <dgm:pt modelId="{3BDB4180-5BB7-4737-B6F9-C85BAB7F2968}" type="sibTrans" cxnId="{4EAB9283-2145-49A3-8E72-04E02654AD6D}">
      <dgm:prSet/>
      <dgm:spPr/>
      <dgm:t>
        <a:bodyPr/>
        <a:lstStyle/>
        <a:p>
          <a:endParaRPr lang="id-ID"/>
        </a:p>
      </dgm:t>
    </dgm:pt>
    <dgm:pt modelId="{462BC094-4BA2-46D3-88EC-2B5C006C55EA}">
      <dgm:prSet phldrT="[Text]"/>
      <dgm:spPr/>
      <dgm:t>
        <a:bodyPr/>
        <a:lstStyle/>
        <a:p>
          <a:r>
            <a:rPr lang="id-ID" b="1" dirty="0" smtClean="0"/>
            <a:t>Disclosure of Taxpayers’ Tax Planning Arrangement</a:t>
          </a:r>
          <a:endParaRPr lang="id-ID" dirty="0">
            <a:solidFill>
              <a:schemeClr val="bg1"/>
            </a:solidFill>
          </a:endParaRPr>
        </a:p>
      </dgm:t>
    </dgm:pt>
    <dgm:pt modelId="{5A31BBA3-8B2C-4667-B84E-36D080141014}" type="parTrans" cxnId="{1EA64DCA-8304-41D7-A0DF-B8C765ADB9DF}">
      <dgm:prSet/>
      <dgm:spPr/>
      <dgm:t>
        <a:bodyPr/>
        <a:lstStyle/>
        <a:p>
          <a:endParaRPr lang="id-ID"/>
        </a:p>
      </dgm:t>
    </dgm:pt>
    <dgm:pt modelId="{B58D847F-5CB5-43C2-948B-601398A051F0}" type="sibTrans" cxnId="{1EA64DCA-8304-41D7-A0DF-B8C765ADB9DF}">
      <dgm:prSet/>
      <dgm:spPr/>
      <dgm:t>
        <a:bodyPr/>
        <a:lstStyle/>
        <a:p>
          <a:endParaRPr lang="id-ID"/>
        </a:p>
      </dgm:t>
    </dgm:pt>
    <dgm:pt modelId="{C26395D2-AAED-409A-B914-B62E92ADA6C7}">
      <dgm:prSet phldrT="[Text]"/>
      <dgm:spPr/>
      <dgm:t>
        <a:bodyPr/>
        <a:lstStyle/>
        <a:p>
          <a:r>
            <a:rPr lang="id-ID" b="1" dirty="0" smtClean="0"/>
            <a:t>Dispute Resolution </a:t>
          </a:r>
          <a:endParaRPr lang="id-ID" b="1" dirty="0"/>
        </a:p>
      </dgm:t>
    </dgm:pt>
    <dgm:pt modelId="{4155D155-11CD-48E2-8A6E-C0CFD26BEF72}" type="parTrans" cxnId="{9A615DB1-6112-4A15-ABF4-F3990598781F}">
      <dgm:prSet/>
      <dgm:spPr/>
      <dgm:t>
        <a:bodyPr/>
        <a:lstStyle/>
        <a:p>
          <a:endParaRPr lang="id-ID"/>
        </a:p>
      </dgm:t>
    </dgm:pt>
    <dgm:pt modelId="{1D5A0960-925C-4D35-955E-DFF9CB0A5840}" type="sibTrans" cxnId="{9A615DB1-6112-4A15-ABF4-F3990598781F}">
      <dgm:prSet/>
      <dgm:spPr/>
      <dgm:t>
        <a:bodyPr/>
        <a:lstStyle/>
        <a:p>
          <a:endParaRPr lang="id-ID"/>
        </a:p>
      </dgm:t>
    </dgm:pt>
    <dgm:pt modelId="{B2B1993A-DF9D-4CBA-8DF6-2951590F6062}" type="pres">
      <dgm:prSet presAssocID="{95337983-630C-465D-89A8-8DAA4CBCC520}" presName="Name0" presStyleCnt="0">
        <dgm:presLayoutVars>
          <dgm:chMax val="7"/>
          <dgm:chPref val="7"/>
          <dgm:dir/>
        </dgm:presLayoutVars>
      </dgm:prSet>
      <dgm:spPr/>
      <dgm:t>
        <a:bodyPr/>
        <a:lstStyle/>
        <a:p>
          <a:endParaRPr lang="id-ID"/>
        </a:p>
      </dgm:t>
    </dgm:pt>
    <dgm:pt modelId="{88C0B4E4-36FD-4472-B94E-D3DCACF0E0B0}" type="pres">
      <dgm:prSet presAssocID="{95337983-630C-465D-89A8-8DAA4CBCC520}" presName="Name1" presStyleCnt="0"/>
      <dgm:spPr/>
    </dgm:pt>
    <dgm:pt modelId="{2E1C9E93-E2B7-4832-A9B8-AE73D089F76A}" type="pres">
      <dgm:prSet presAssocID="{95337983-630C-465D-89A8-8DAA4CBCC520}" presName="cycle" presStyleCnt="0"/>
      <dgm:spPr/>
    </dgm:pt>
    <dgm:pt modelId="{AA74B7AC-A5FA-4C3F-849D-CF31F8882FF0}" type="pres">
      <dgm:prSet presAssocID="{95337983-630C-465D-89A8-8DAA4CBCC520}" presName="srcNode" presStyleLbl="node1" presStyleIdx="0" presStyleCnt="6"/>
      <dgm:spPr/>
    </dgm:pt>
    <dgm:pt modelId="{F2C4E2FD-DDC1-45D3-8A4B-DF0D132CC12A}" type="pres">
      <dgm:prSet presAssocID="{95337983-630C-465D-89A8-8DAA4CBCC520}" presName="conn" presStyleLbl="parChTrans1D2" presStyleIdx="0" presStyleCnt="1"/>
      <dgm:spPr/>
      <dgm:t>
        <a:bodyPr/>
        <a:lstStyle/>
        <a:p>
          <a:endParaRPr lang="id-ID"/>
        </a:p>
      </dgm:t>
    </dgm:pt>
    <dgm:pt modelId="{8D134A72-B159-4521-9535-A4A29BD3F151}" type="pres">
      <dgm:prSet presAssocID="{95337983-630C-465D-89A8-8DAA4CBCC520}" presName="extraNode" presStyleLbl="node1" presStyleIdx="0" presStyleCnt="6"/>
      <dgm:spPr/>
    </dgm:pt>
    <dgm:pt modelId="{285F319C-679F-499A-A7F3-E0D3F7E2FE1D}" type="pres">
      <dgm:prSet presAssocID="{95337983-630C-465D-89A8-8DAA4CBCC520}" presName="dstNode" presStyleLbl="node1" presStyleIdx="0" presStyleCnt="6"/>
      <dgm:spPr/>
    </dgm:pt>
    <dgm:pt modelId="{D974690E-5CA5-4E14-9A62-7A79E3E9C07C}" type="pres">
      <dgm:prSet presAssocID="{0400CA50-2457-4143-A872-B9160CA2C07A}" presName="text_1" presStyleLbl="node1" presStyleIdx="0" presStyleCnt="6" custLinFactNeighborX="3795">
        <dgm:presLayoutVars>
          <dgm:bulletEnabled val="1"/>
        </dgm:presLayoutVars>
      </dgm:prSet>
      <dgm:spPr/>
      <dgm:t>
        <a:bodyPr/>
        <a:lstStyle/>
        <a:p>
          <a:endParaRPr lang="id-ID"/>
        </a:p>
      </dgm:t>
    </dgm:pt>
    <dgm:pt modelId="{4A71FF19-0A95-4861-BEDC-AC2F8FFC00C5}" type="pres">
      <dgm:prSet presAssocID="{0400CA50-2457-4143-A872-B9160CA2C07A}" presName="accent_1" presStyleCnt="0"/>
      <dgm:spPr/>
    </dgm:pt>
    <dgm:pt modelId="{1C2E1E74-14C4-49C7-87BE-267E1CE55359}" type="pres">
      <dgm:prSet presAssocID="{0400CA50-2457-4143-A872-B9160CA2C07A}" presName="accentRepeatNode" presStyleLbl="solidFgAcc1" presStyleIdx="0" presStyleCnt="6"/>
      <dgm:spPr/>
    </dgm:pt>
    <dgm:pt modelId="{1EF91AFF-BC2B-4CF1-8952-48605208B7C4}" type="pres">
      <dgm:prSet presAssocID="{6F6D6531-FC18-47DE-8331-DF630305CEF0}" presName="text_2" presStyleLbl="node1" presStyleIdx="1" presStyleCnt="6" custLinFactNeighborY="-1859">
        <dgm:presLayoutVars>
          <dgm:bulletEnabled val="1"/>
        </dgm:presLayoutVars>
      </dgm:prSet>
      <dgm:spPr/>
      <dgm:t>
        <a:bodyPr/>
        <a:lstStyle/>
        <a:p>
          <a:endParaRPr lang="id-ID"/>
        </a:p>
      </dgm:t>
    </dgm:pt>
    <dgm:pt modelId="{006F9AAA-ABA1-4D40-9667-3F69BF3E41CD}" type="pres">
      <dgm:prSet presAssocID="{6F6D6531-FC18-47DE-8331-DF630305CEF0}" presName="accent_2" presStyleCnt="0"/>
      <dgm:spPr/>
    </dgm:pt>
    <dgm:pt modelId="{CBE3DA32-B17B-4236-85C0-C57F7C47AE9E}" type="pres">
      <dgm:prSet presAssocID="{6F6D6531-FC18-47DE-8331-DF630305CEF0}" presName="accentRepeatNode" presStyleLbl="solidFgAcc1" presStyleIdx="1" presStyleCnt="6"/>
      <dgm:spPr/>
    </dgm:pt>
    <dgm:pt modelId="{BCEEE63B-C49F-4A29-8218-F697D655B6C4}" type="pres">
      <dgm:prSet presAssocID="{BD624E63-57FD-483A-881A-0ED26A26F0CE}" presName="text_3" presStyleLbl="node1" presStyleIdx="2" presStyleCnt="6">
        <dgm:presLayoutVars>
          <dgm:bulletEnabled val="1"/>
        </dgm:presLayoutVars>
      </dgm:prSet>
      <dgm:spPr/>
      <dgm:t>
        <a:bodyPr/>
        <a:lstStyle/>
        <a:p>
          <a:endParaRPr lang="id-ID"/>
        </a:p>
      </dgm:t>
    </dgm:pt>
    <dgm:pt modelId="{40C2D589-2EC7-414F-9CD8-8D277A693271}" type="pres">
      <dgm:prSet presAssocID="{BD624E63-57FD-483A-881A-0ED26A26F0CE}" presName="accent_3" presStyleCnt="0"/>
      <dgm:spPr/>
    </dgm:pt>
    <dgm:pt modelId="{3190CB0E-C6C9-4431-8D77-B8E22529A0D1}" type="pres">
      <dgm:prSet presAssocID="{BD624E63-57FD-483A-881A-0ED26A26F0CE}" presName="accentRepeatNode" presStyleLbl="solidFgAcc1" presStyleIdx="2" presStyleCnt="6"/>
      <dgm:spPr/>
    </dgm:pt>
    <dgm:pt modelId="{5E4A099A-4793-44DE-9DE0-C4534E854EDE}" type="pres">
      <dgm:prSet presAssocID="{462BC094-4BA2-46D3-88EC-2B5C006C55EA}" presName="text_4" presStyleLbl="node1" presStyleIdx="3" presStyleCnt="6">
        <dgm:presLayoutVars>
          <dgm:bulletEnabled val="1"/>
        </dgm:presLayoutVars>
      </dgm:prSet>
      <dgm:spPr/>
      <dgm:t>
        <a:bodyPr/>
        <a:lstStyle/>
        <a:p>
          <a:endParaRPr lang="id-ID"/>
        </a:p>
      </dgm:t>
    </dgm:pt>
    <dgm:pt modelId="{F8A5067C-3F2E-4A2E-8F37-ABF2C1BECB9B}" type="pres">
      <dgm:prSet presAssocID="{462BC094-4BA2-46D3-88EC-2B5C006C55EA}" presName="accent_4" presStyleCnt="0"/>
      <dgm:spPr/>
    </dgm:pt>
    <dgm:pt modelId="{BC2CCC7C-7615-4D77-9FD2-ABC069464FFE}" type="pres">
      <dgm:prSet presAssocID="{462BC094-4BA2-46D3-88EC-2B5C006C55EA}" presName="accentRepeatNode" presStyleLbl="solidFgAcc1" presStyleIdx="3" presStyleCnt="6"/>
      <dgm:spPr/>
    </dgm:pt>
    <dgm:pt modelId="{3D6A2680-35A4-417D-9D8D-70C968ECA855}" type="pres">
      <dgm:prSet presAssocID="{8594CB8C-37EA-4054-A1E2-315486F64491}" presName="text_5" presStyleLbl="node1" presStyleIdx="4" presStyleCnt="6">
        <dgm:presLayoutVars>
          <dgm:bulletEnabled val="1"/>
        </dgm:presLayoutVars>
      </dgm:prSet>
      <dgm:spPr/>
      <dgm:t>
        <a:bodyPr/>
        <a:lstStyle/>
        <a:p>
          <a:endParaRPr lang="id-ID"/>
        </a:p>
      </dgm:t>
    </dgm:pt>
    <dgm:pt modelId="{FEC3EC17-5472-4C4B-982D-EA379D75C610}" type="pres">
      <dgm:prSet presAssocID="{8594CB8C-37EA-4054-A1E2-315486F64491}" presName="accent_5" presStyleCnt="0"/>
      <dgm:spPr/>
    </dgm:pt>
    <dgm:pt modelId="{910E2306-2966-430E-A2CE-9729B422DBFC}" type="pres">
      <dgm:prSet presAssocID="{8594CB8C-37EA-4054-A1E2-315486F64491}" presName="accentRepeatNode" presStyleLbl="solidFgAcc1" presStyleIdx="4" presStyleCnt="6"/>
      <dgm:spPr/>
    </dgm:pt>
    <dgm:pt modelId="{E809CE83-6DD5-4ADC-8050-195E260C6B6F}" type="pres">
      <dgm:prSet presAssocID="{C26395D2-AAED-409A-B914-B62E92ADA6C7}" presName="text_6" presStyleLbl="node1" presStyleIdx="5" presStyleCnt="6">
        <dgm:presLayoutVars>
          <dgm:bulletEnabled val="1"/>
        </dgm:presLayoutVars>
      </dgm:prSet>
      <dgm:spPr/>
      <dgm:t>
        <a:bodyPr/>
        <a:lstStyle/>
        <a:p>
          <a:endParaRPr lang="id-ID"/>
        </a:p>
      </dgm:t>
    </dgm:pt>
    <dgm:pt modelId="{1432C4D7-97BF-4242-9E8F-DDB04D6F10A6}" type="pres">
      <dgm:prSet presAssocID="{C26395D2-AAED-409A-B914-B62E92ADA6C7}" presName="accent_6" presStyleCnt="0"/>
      <dgm:spPr/>
    </dgm:pt>
    <dgm:pt modelId="{D5D324EF-81FF-40B7-890C-B3768CE7F8F4}" type="pres">
      <dgm:prSet presAssocID="{C26395D2-AAED-409A-B914-B62E92ADA6C7}" presName="accentRepeatNode" presStyleLbl="solidFgAcc1" presStyleIdx="5" presStyleCnt="6"/>
      <dgm:spPr/>
    </dgm:pt>
  </dgm:ptLst>
  <dgm:cxnLst>
    <dgm:cxn modelId="{C2956399-7121-430C-9121-C56A31115B18}" srcId="{95337983-630C-465D-89A8-8DAA4CBCC520}" destId="{0400CA50-2457-4143-A872-B9160CA2C07A}" srcOrd="0" destOrd="0" parTransId="{56439868-1F30-4F60-8177-5374D08C8810}" sibTransId="{9AA2BD45-8117-49DF-9EF5-0D00CD1523B9}"/>
    <dgm:cxn modelId="{4E213982-93CC-4B2E-8C0A-A9FEAA832C30}" type="presOf" srcId="{95337983-630C-465D-89A8-8DAA4CBCC520}" destId="{B2B1993A-DF9D-4CBA-8DF6-2951590F6062}" srcOrd="0" destOrd="0" presId="urn:microsoft.com/office/officeart/2008/layout/VerticalCurvedList"/>
    <dgm:cxn modelId="{B7E79483-8FE5-47EA-9201-2FFDA5C63657}" type="presOf" srcId="{C26395D2-AAED-409A-B914-B62E92ADA6C7}" destId="{E809CE83-6DD5-4ADC-8050-195E260C6B6F}" srcOrd="0" destOrd="0" presId="urn:microsoft.com/office/officeart/2008/layout/VerticalCurvedList"/>
    <dgm:cxn modelId="{0C6E2BE8-F297-42FC-B60E-0F14464687EF}" srcId="{95337983-630C-465D-89A8-8DAA4CBCC520}" destId="{BD624E63-57FD-483A-881A-0ED26A26F0CE}" srcOrd="2" destOrd="0" parTransId="{CD2AD6EB-6ABE-4080-A66B-E55FC308FBA3}" sibTransId="{0B23F5EC-FD5A-453A-8EA6-2C17E449A0D3}"/>
    <dgm:cxn modelId="{64F116CB-E715-4659-BB09-ACDAA0129676}" type="presOf" srcId="{462BC094-4BA2-46D3-88EC-2B5C006C55EA}" destId="{5E4A099A-4793-44DE-9DE0-C4534E854EDE}" srcOrd="0" destOrd="0" presId="urn:microsoft.com/office/officeart/2008/layout/VerticalCurvedList"/>
    <dgm:cxn modelId="{1FB1A7C0-CFE4-4DFB-AE6E-97DC96E83316}" type="presOf" srcId="{9AA2BD45-8117-49DF-9EF5-0D00CD1523B9}" destId="{F2C4E2FD-DDC1-45D3-8A4B-DF0D132CC12A}" srcOrd="0" destOrd="0" presId="urn:microsoft.com/office/officeart/2008/layout/VerticalCurvedList"/>
    <dgm:cxn modelId="{295B72B8-21D9-4A61-B96B-B4D7B294F17F}" type="presOf" srcId="{0400CA50-2457-4143-A872-B9160CA2C07A}" destId="{D974690E-5CA5-4E14-9A62-7A79E3E9C07C}" srcOrd="0" destOrd="0" presId="urn:microsoft.com/office/officeart/2008/layout/VerticalCurvedList"/>
    <dgm:cxn modelId="{1EA64DCA-8304-41D7-A0DF-B8C765ADB9DF}" srcId="{95337983-630C-465D-89A8-8DAA4CBCC520}" destId="{462BC094-4BA2-46D3-88EC-2B5C006C55EA}" srcOrd="3" destOrd="0" parTransId="{5A31BBA3-8B2C-4667-B84E-36D080141014}" sibTransId="{B58D847F-5CB5-43C2-948B-601398A051F0}"/>
    <dgm:cxn modelId="{4EAB9283-2145-49A3-8E72-04E02654AD6D}" srcId="{95337983-630C-465D-89A8-8DAA4CBCC520}" destId="{8594CB8C-37EA-4054-A1E2-315486F64491}" srcOrd="4" destOrd="0" parTransId="{C464AD96-D037-408B-861B-1E59F1A5C254}" sibTransId="{3BDB4180-5BB7-4737-B6F9-C85BAB7F2968}"/>
    <dgm:cxn modelId="{80ABEA5F-8432-4CB6-B6C1-1088F40C3486}" srcId="{95337983-630C-465D-89A8-8DAA4CBCC520}" destId="{6F6D6531-FC18-47DE-8331-DF630305CEF0}" srcOrd="1" destOrd="0" parTransId="{73D6B1F8-8985-4170-9969-E9577C4FA736}" sibTransId="{5DF7FCD5-3B1E-42BC-9BBD-6862C17F7942}"/>
    <dgm:cxn modelId="{6D63BE2E-DA1D-4A06-9F7F-8A4946EA6BD9}" type="presOf" srcId="{BD624E63-57FD-483A-881A-0ED26A26F0CE}" destId="{BCEEE63B-C49F-4A29-8218-F697D655B6C4}" srcOrd="0" destOrd="0" presId="urn:microsoft.com/office/officeart/2008/layout/VerticalCurvedList"/>
    <dgm:cxn modelId="{DD774B23-FB35-4624-8AD4-412766E8ED57}" type="presOf" srcId="{6F6D6531-FC18-47DE-8331-DF630305CEF0}" destId="{1EF91AFF-BC2B-4CF1-8952-48605208B7C4}" srcOrd="0" destOrd="0" presId="urn:microsoft.com/office/officeart/2008/layout/VerticalCurvedList"/>
    <dgm:cxn modelId="{9A615DB1-6112-4A15-ABF4-F3990598781F}" srcId="{95337983-630C-465D-89A8-8DAA4CBCC520}" destId="{C26395D2-AAED-409A-B914-B62E92ADA6C7}" srcOrd="5" destOrd="0" parTransId="{4155D155-11CD-48E2-8A6E-C0CFD26BEF72}" sibTransId="{1D5A0960-925C-4D35-955E-DFF9CB0A5840}"/>
    <dgm:cxn modelId="{D3309B42-391D-49C0-B061-022B1EA5B6CE}" type="presOf" srcId="{8594CB8C-37EA-4054-A1E2-315486F64491}" destId="{3D6A2680-35A4-417D-9D8D-70C968ECA855}" srcOrd="0" destOrd="0" presId="urn:microsoft.com/office/officeart/2008/layout/VerticalCurvedList"/>
    <dgm:cxn modelId="{FCF63128-18E7-47F0-81CC-3E1CDCC17F96}" type="presParOf" srcId="{B2B1993A-DF9D-4CBA-8DF6-2951590F6062}" destId="{88C0B4E4-36FD-4472-B94E-D3DCACF0E0B0}" srcOrd="0" destOrd="0" presId="urn:microsoft.com/office/officeart/2008/layout/VerticalCurvedList"/>
    <dgm:cxn modelId="{076E96B9-53D8-4DB4-A394-DFBA325FA690}" type="presParOf" srcId="{88C0B4E4-36FD-4472-B94E-D3DCACF0E0B0}" destId="{2E1C9E93-E2B7-4832-A9B8-AE73D089F76A}" srcOrd="0" destOrd="0" presId="urn:microsoft.com/office/officeart/2008/layout/VerticalCurvedList"/>
    <dgm:cxn modelId="{6EA49601-1098-4C25-AB18-6A206C2FA2A3}" type="presParOf" srcId="{2E1C9E93-E2B7-4832-A9B8-AE73D089F76A}" destId="{AA74B7AC-A5FA-4C3F-849D-CF31F8882FF0}" srcOrd="0" destOrd="0" presId="urn:microsoft.com/office/officeart/2008/layout/VerticalCurvedList"/>
    <dgm:cxn modelId="{225A5385-922A-4DD9-803B-AA33059AE08B}" type="presParOf" srcId="{2E1C9E93-E2B7-4832-A9B8-AE73D089F76A}" destId="{F2C4E2FD-DDC1-45D3-8A4B-DF0D132CC12A}" srcOrd="1" destOrd="0" presId="urn:microsoft.com/office/officeart/2008/layout/VerticalCurvedList"/>
    <dgm:cxn modelId="{0F5B723C-4D01-428C-AA54-70C8A72379DF}" type="presParOf" srcId="{2E1C9E93-E2B7-4832-A9B8-AE73D089F76A}" destId="{8D134A72-B159-4521-9535-A4A29BD3F151}" srcOrd="2" destOrd="0" presId="urn:microsoft.com/office/officeart/2008/layout/VerticalCurvedList"/>
    <dgm:cxn modelId="{623BA178-5984-40B2-8B4A-2FB05673C23F}" type="presParOf" srcId="{2E1C9E93-E2B7-4832-A9B8-AE73D089F76A}" destId="{285F319C-679F-499A-A7F3-E0D3F7E2FE1D}" srcOrd="3" destOrd="0" presId="urn:microsoft.com/office/officeart/2008/layout/VerticalCurvedList"/>
    <dgm:cxn modelId="{CB733E29-F156-44B6-8355-CBD54F14D502}" type="presParOf" srcId="{88C0B4E4-36FD-4472-B94E-D3DCACF0E0B0}" destId="{D974690E-5CA5-4E14-9A62-7A79E3E9C07C}" srcOrd="1" destOrd="0" presId="urn:microsoft.com/office/officeart/2008/layout/VerticalCurvedList"/>
    <dgm:cxn modelId="{C347CB2D-29BB-417D-9471-BF195A4E99B2}" type="presParOf" srcId="{88C0B4E4-36FD-4472-B94E-D3DCACF0E0B0}" destId="{4A71FF19-0A95-4861-BEDC-AC2F8FFC00C5}" srcOrd="2" destOrd="0" presId="urn:microsoft.com/office/officeart/2008/layout/VerticalCurvedList"/>
    <dgm:cxn modelId="{BF12B600-B744-4473-9E2B-38302C3BBED6}" type="presParOf" srcId="{4A71FF19-0A95-4861-BEDC-AC2F8FFC00C5}" destId="{1C2E1E74-14C4-49C7-87BE-267E1CE55359}" srcOrd="0" destOrd="0" presId="urn:microsoft.com/office/officeart/2008/layout/VerticalCurvedList"/>
    <dgm:cxn modelId="{5684E067-8BF2-42FB-98DD-EC9090A034E4}" type="presParOf" srcId="{88C0B4E4-36FD-4472-B94E-D3DCACF0E0B0}" destId="{1EF91AFF-BC2B-4CF1-8952-48605208B7C4}" srcOrd="3" destOrd="0" presId="urn:microsoft.com/office/officeart/2008/layout/VerticalCurvedList"/>
    <dgm:cxn modelId="{D7CDE0E0-4C8E-4C8D-824C-21BF8F73CA3F}" type="presParOf" srcId="{88C0B4E4-36FD-4472-B94E-D3DCACF0E0B0}" destId="{006F9AAA-ABA1-4D40-9667-3F69BF3E41CD}" srcOrd="4" destOrd="0" presId="urn:microsoft.com/office/officeart/2008/layout/VerticalCurvedList"/>
    <dgm:cxn modelId="{5ED60957-3FE7-4039-A27E-0327718DD8DF}" type="presParOf" srcId="{006F9AAA-ABA1-4D40-9667-3F69BF3E41CD}" destId="{CBE3DA32-B17B-4236-85C0-C57F7C47AE9E}" srcOrd="0" destOrd="0" presId="urn:microsoft.com/office/officeart/2008/layout/VerticalCurvedList"/>
    <dgm:cxn modelId="{DDC02F6C-B928-40C3-9CB1-0BEDF636724B}" type="presParOf" srcId="{88C0B4E4-36FD-4472-B94E-D3DCACF0E0B0}" destId="{BCEEE63B-C49F-4A29-8218-F697D655B6C4}" srcOrd="5" destOrd="0" presId="urn:microsoft.com/office/officeart/2008/layout/VerticalCurvedList"/>
    <dgm:cxn modelId="{F2852732-4641-4131-A058-C70CFF217622}" type="presParOf" srcId="{88C0B4E4-36FD-4472-B94E-D3DCACF0E0B0}" destId="{40C2D589-2EC7-414F-9CD8-8D277A693271}" srcOrd="6" destOrd="0" presId="urn:microsoft.com/office/officeart/2008/layout/VerticalCurvedList"/>
    <dgm:cxn modelId="{3B830799-A08E-4FC7-8CDB-8829D07498F2}" type="presParOf" srcId="{40C2D589-2EC7-414F-9CD8-8D277A693271}" destId="{3190CB0E-C6C9-4431-8D77-B8E22529A0D1}" srcOrd="0" destOrd="0" presId="urn:microsoft.com/office/officeart/2008/layout/VerticalCurvedList"/>
    <dgm:cxn modelId="{E3AA1C03-C1F3-4374-B2B3-A88B19E7EFA0}" type="presParOf" srcId="{88C0B4E4-36FD-4472-B94E-D3DCACF0E0B0}" destId="{5E4A099A-4793-44DE-9DE0-C4534E854EDE}" srcOrd="7" destOrd="0" presId="urn:microsoft.com/office/officeart/2008/layout/VerticalCurvedList"/>
    <dgm:cxn modelId="{3D26C74F-030A-44EB-8228-FB7870CFE926}" type="presParOf" srcId="{88C0B4E4-36FD-4472-B94E-D3DCACF0E0B0}" destId="{F8A5067C-3F2E-4A2E-8F37-ABF2C1BECB9B}" srcOrd="8" destOrd="0" presId="urn:microsoft.com/office/officeart/2008/layout/VerticalCurvedList"/>
    <dgm:cxn modelId="{E00E3297-58FB-4ED8-8846-E34EE79381D1}" type="presParOf" srcId="{F8A5067C-3F2E-4A2E-8F37-ABF2C1BECB9B}" destId="{BC2CCC7C-7615-4D77-9FD2-ABC069464FFE}" srcOrd="0" destOrd="0" presId="urn:microsoft.com/office/officeart/2008/layout/VerticalCurvedList"/>
    <dgm:cxn modelId="{A4C0B672-5908-4396-8EAE-4A26E192738B}" type="presParOf" srcId="{88C0B4E4-36FD-4472-B94E-D3DCACF0E0B0}" destId="{3D6A2680-35A4-417D-9D8D-70C968ECA855}" srcOrd="9" destOrd="0" presId="urn:microsoft.com/office/officeart/2008/layout/VerticalCurvedList"/>
    <dgm:cxn modelId="{392EC8CF-F7DD-45A0-9FE7-1C5E7B7F779B}" type="presParOf" srcId="{88C0B4E4-36FD-4472-B94E-D3DCACF0E0B0}" destId="{FEC3EC17-5472-4C4B-982D-EA379D75C610}" srcOrd="10" destOrd="0" presId="urn:microsoft.com/office/officeart/2008/layout/VerticalCurvedList"/>
    <dgm:cxn modelId="{1E40DE08-15F3-483F-8AFE-20EB96F7FA33}" type="presParOf" srcId="{FEC3EC17-5472-4C4B-982D-EA379D75C610}" destId="{910E2306-2966-430E-A2CE-9729B422DBFC}" srcOrd="0" destOrd="0" presId="urn:microsoft.com/office/officeart/2008/layout/VerticalCurvedList"/>
    <dgm:cxn modelId="{369AD563-AFDF-434E-B834-8C47F533A5B0}" type="presParOf" srcId="{88C0B4E4-36FD-4472-B94E-D3DCACF0E0B0}" destId="{E809CE83-6DD5-4ADC-8050-195E260C6B6F}" srcOrd="11" destOrd="0" presId="urn:microsoft.com/office/officeart/2008/layout/VerticalCurvedList"/>
    <dgm:cxn modelId="{BC414A4A-FF3E-463B-9155-71D855B52A06}" type="presParOf" srcId="{88C0B4E4-36FD-4472-B94E-D3DCACF0E0B0}" destId="{1432C4D7-97BF-4242-9E8F-DDB04D6F10A6}" srcOrd="12" destOrd="0" presId="urn:microsoft.com/office/officeart/2008/layout/VerticalCurvedList"/>
    <dgm:cxn modelId="{E05E8B11-B35F-404B-AC78-A061689CC077}" type="presParOf" srcId="{1432C4D7-97BF-4242-9E8F-DDB04D6F10A6}" destId="{D5D324EF-81FF-40B7-890C-B3768CE7F8F4}"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a:ext uri="{C62137D5-CB1D-491B-B009-E17868A290BF}">
      <dgm14:recolorImg xmlns:dgm14="http://schemas.microsoft.com/office/drawing/2010/diagram" xmlns="" val="1"/>
    </a:ext>
  </dgm:extLst>
</dgm:dataModel>
</file>

<file path=ppt/diagrams/data12.xml><?xml version="1.0" encoding="utf-8"?>
<dgm:dataModel xmlns:dgm="http://schemas.openxmlformats.org/drawingml/2006/diagram" xmlns:a="http://schemas.openxmlformats.org/drawingml/2006/main">
  <dgm:ptLst>
    <dgm:pt modelId="{0C67D4F2-1F00-4C84-AA4C-976401D33468}" type="doc">
      <dgm:prSet loTypeId="urn:microsoft.com/office/officeart/2005/8/layout/bProcess3" loCatId="process" qsTypeId="urn:microsoft.com/office/officeart/2005/8/quickstyle/simple5" qsCatId="simple" csTypeId="urn:microsoft.com/office/officeart/2005/8/colors/colorful1#69" csCatId="colorful" phldr="1"/>
      <dgm:spPr/>
      <dgm:t>
        <a:bodyPr/>
        <a:lstStyle/>
        <a:p>
          <a:endParaRPr lang="en-US"/>
        </a:p>
      </dgm:t>
    </dgm:pt>
    <dgm:pt modelId="{DA978DBA-E607-4F51-85D4-D0C9EC490919}">
      <dgm:prSet phldrT="[Text]" custT="1"/>
      <dgm:spPr/>
      <dgm:t>
        <a:bodyPr/>
        <a:lstStyle/>
        <a:p>
          <a:r>
            <a:rPr lang="en-US" sz="1600" dirty="0" err="1" smtClean="0"/>
            <a:t>Revisi</a:t>
          </a:r>
          <a:r>
            <a:rPr lang="en-US" sz="1600" dirty="0" smtClean="0"/>
            <a:t> target </a:t>
          </a:r>
          <a:r>
            <a:rPr lang="en-US" sz="1600" dirty="0" err="1" smtClean="0"/>
            <a:t>pajak</a:t>
          </a:r>
          <a:r>
            <a:rPr lang="en-US" sz="1600" dirty="0" smtClean="0"/>
            <a:t> </a:t>
          </a:r>
          <a:r>
            <a:rPr lang="en-US" sz="1600" dirty="0" err="1" smtClean="0"/>
            <a:t>melalui</a:t>
          </a:r>
          <a:r>
            <a:rPr lang="en-US" sz="1600" dirty="0" smtClean="0"/>
            <a:t> APBN-P 2016</a:t>
          </a:r>
          <a:endParaRPr lang="en-US" sz="1600" dirty="0"/>
        </a:p>
      </dgm:t>
    </dgm:pt>
    <dgm:pt modelId="{84F8E6FE-FA1A-4341-BA1F-E03FA83C7220}" type="parTrans" cxnId="{4D806CB7-B30C-4C46-A3FD-8DBA742C35F7}">
      <dgm:prSet/>
      <dgm:spPr/>
      <dgm:t>
        <a:bodyPr/>
        <a:lstStyle/>
        <a:p>
          <a:endParaRPr lang="en-US"/>
        </a:p>
      </dgm:t>
    </dgm:pt>
    <dgm:pt modelId="{59D6AD6C-98E7-49F1-B35B-1F252279467F}" type="sibTrans" cxnId="{4D806CB7-B30C-4C46-A3FD-8DBA742C35F7}">
      <dgm:prSet/>
      <dgm:spPr/>
      <dgm:t>
        <a:bodyPr/>
        <a:lstStyle/>
        <a:p>
          <a:endParaRPr lang="en-US"/>
        </a:p>
      </dgm:t>
    </dgm:pt>
    <dgm:pt modelId="{54ACF79E-7121-4ED5-99D0-9CD157254A97}">
      <dgm:prSet phldrT="[Text]" custT="1"/>
      <dgm:spPr/>
      <dgm:t>
        <a:bodyPr/>
        <a:lstStyle/>
        <a:p>
          <a:r>
            <a:rPr lang="en-US" sz="1800" dirty="0" err="1" smtClean="0"/>
            <a:t>Harmonisasi</a:t>
          </a:r>
          <a:r>
            <a:rPr lang="en-US" sz="1800" dirty="0" smtClean="0"/>
            <a:t> </a:t>
          </a:r>
          <a:r>
            <a:rPr lang="en-US" sz="1800" dirty="0" err="1" smtClean="0"/>
            <a:t>kebijakan</a:t>
          </a:r>
          <a:r>
            <a:rPr lang="en-US" sz="1800" dirty="0" smtClean="0"/>
            <a:t> </a:t>
          </a:r>
          <a:r>
            <a:rPr lang="en-US" sz="1800" dirty="0" err="1" smtClean="0"/>
            <a:t>untuk</a:t>
          </a:r>
          <a:r>
            <a:rPr lang="en-US" sz="1800" dirty="0" smtClean="0"/>
            <a:t> </a:t>
          </a:r>
          <a:r>
            <a:rPr lang="en-US" sz="1800" dirty="0" err="1" smtClean="0"/>
            <a:t>menjamin</a:t>
          </a:r>
          <a:r>
            <a:rPr lang="en-US" sz="1800" dirty="0" smtClean="0"/>
            <a:t> </a:t>
          </a:r>
          <a:r>
            <a:rPr lang="en-US" sz="1800" dirty="0" err="1" smtClean="0"/>
            <a:t>kepastian</a:t>
          </a:r>
          <a:endParaRPr lang="en-US" sz="1800" dirty="0"/>
        </a:p>
      </dgm:t>
    </dgm:pt>
    <dgm:pt modelId="{2B9EE4FB-3FE0-49CE-9583-94BA5E3F32B1}" type="parTrans" cxnId="{D917D382-A928-4D04-8319-DFA168613501}">
      <dgm:prSet/>
      <dgm:spPr/>
      <dgm:t>
        <a:bodyPr/>
        <a:lstStyle/>
        <a:p>
          <a:endParaRPr lang="en-US"/>
        </a:p>
      </dgm:t>
    </dgm:pt>
    <dgm:pt modelId="{52AC1B3B-BDC8-49FC-86C5-DA3B27B7BBC7}" type="sibTrans" cxnId="{D917D382-A928-4D04-8319-DFA168613501}">
      <dgm:prSet/>
      <dgm:spPr/>
      <dgm:t>
        <a:bodyPr/>
        <a:lstStyle/>
        <a:p>
          <a:endParaRPr lang="en-US"/>
        </a:p>
      </dgm:t>
    </dgm:pt>
    <dgm:pt modelId="{A97B4155-CFC6-41DF-9311-61146A08E331}">
      <dgm:prSet phldrT="[Text]" custT="1"/>
      <dgm:spPr/>
      <dgm:t>
        <a:bodyPr/>
        <a:lstStyle/>
        <a:p>
          <a:r>
            <a:rPr lang="en-US" sz="1400" dirty="0" err="1" smtClean="0"/>
            <a:t>Memanfaatkan</a:t>
          </a:r>
          <a:r>
            <a:rPr lang="en-US" sz="1400" dirty="0" smtClean="0"/>
            <a:t> </a:t>
          </a:r>
          <a:r>
            <a:rPr lang="en-US" sz="1400" dirty="0" err="1" smtClean="0"/>
            <a:t>sisa</a:t>
          </a:r>
          <a:r>
            <a:rPr lang="en-US" sz="1400" dirty="0" smtClean="0"/>
            <a:t> 2015 u/ </a:t>
          </a:r>
          <a:r>
            <a:rPr lang="en-US" sz="1400" dirty="0" err="1" smtClean="0"/>
            <a:t>rancang</a:t>
          </a:r>
          <a:r>
            <a:rPr lang="en-US" sz="1400" dirty="0" smtClean="0"/>
            <a:t> roadmap </a:t>
          </a:r>
          <a:r>
            <a:rPr lang="en-US" sz="1400" dirty="0" err="1" smtClean="0"/>
            <a:t>kebijakan</a:t>
          </a:r>
          <a:r>
            <a:rPr lang="en-US" sz="1400" dirty="0" smtClean="0"/>
            <a:t>, </a:t>
          </a:r>
          <a:r>
            <a:rPr lang="en-US" sz="1400" dirty="0" err="1" smtClean="0"/>
            <a:t>strategi</a:t>
          </a:r>
          <a:r>
            <a:rPr lang="en-US" sz="1400" dirty="0" smtClean="0"/>
            <a:t>, &amp; </a:t>
          </a:r>
          <a:r>
            <a:rPr lang="en-US" sz="1400" dirty="0" err="1" smtClean="0"/>
            <a:t>regulasi</a:t>
          </a:r>
          <a:r>
            <a:rPr lang="en-US" sz="1400" dirty="0" smtClean="0"/>
            <a:t> 2016</a:t>
          </a:r>
          <a:endParaRPr lang="en-US" sz="1400" dirty="0"/>
        </a:p>
      </dgm:t>
    </dgm:pt>
    <dgm:pt modelId="{31D87A13-CCE6-4E22-A4C7-E68287D7190F}" type="parTrans" cxnId="{3F3AB137-D924-4C23-A003-3918B0052B0C}">
      <dgm:prSet/>
      <dgm:spPr/>
      <dgm:t>
        <a:bodyPr/>
        <a:lstStyle/>
        <a:p>
          <a:endParaRPr lang="en-US"/>
        </a:p>
      </dgm:t>
    </dgm:pt>
    <dgm:pt modelId="{32B94DAC-7C21-41CD-B366-9119296738F0}" type="sibTrans" cxnId="{3F3AB137-D924-4C23-A003-3918B0052B0C}">
      <dgm:prSet/>
      <dgm:spPr/>
      <dgm:t>
        <a:bodyPr/>
        <a:lstStyle/>
        <a:p>
          <a:endParaRPr lang="en-US"/>
        </a:p>
      </dgm:t>
    </dgm:pt>
    <dgm:pt modelId="{85CDD4C1-AF7E-424D-99E5-2F4375734CF8}">
      <dgm:prSet phldrT="[Text]" custT="1"/>
      <dgm:spPr/>
      <dgm:t>
        <a:bodyPr/>
        <a:lstStyle/>
        <a:p>
          <a:r>
            <a:rPr lang="en-US" sz="1600" dirty="0" err="1" smtClean="0"/>
            <a:t>Memetakan</a:t>
          </a:r>
          <a:r>
            <a:rPr lang="en-US" sz="1600" dirty="0" smtClean="0"/>
            <a:t> </a:t>
          </a:r>
          <a:r>
            <a:rPr lang="en-US" sz="1600" dirty="0" err="1" smtClean="0"/>
            <a:t>kue</a:t>
          </a:r>
          <a:r>
            <a:rPr lang="en-US" sz="1600" dirty="0" smtClean="0"/>
            <a:t> </a:t>
          </a:r>
          <a:r>
            <a:rPr lang="en-US" sz="1600" dirty="0" err="1" smtClean="0"/>
            <a:t>potensi</a:t>
          </a:r>
          <a:r>
            <a:rPr lang="en-US" sz="1600" dirty="0" smtClean="0"/>
            <a:t> </a:t>
          </a:r>
          <a:r>
            <a:rPr lang="en-US" sz="1600" dirty="0" err="1" smtClean="0"/>
            <a:t>secara</a:t>
          </a:r>
          <a:r>
            <a:rPr lang="en-US" sz="1600" dirty="0" smtClean="0"/>
            <a:t> </a:t>
          </a:r>
          <a:r>
            <a:rPr lang="en-US" sz="1600" dirty="0" err="1" smtClean="0"/>
            <a:t>cermat</a:t>
          </a:r>
          <a:r>
            <a:rPr lang="en-US" sz="1600" dirty="0" smtClean="0"/>
            <a:t> </a:t>
          </a:r>
          <a:r>
            <a:rPr lang="en-US" sz="1600" dirty="0" err="1" smtClean="0"/>
            <a:t>dan</a:t>
          </a:r>
          <a:r>
            <a:rPr lang="en-US" sz="1600" dirty="0" smtClean="0"/>
            <a:t> </a:t>
          </a:r>
          <a:r>
            <a:rPr lang="en-US" sz="1600" dirty="0" err="1" smtClean="0"/>
            <a:t>akurat</a:t>
          </a:r>
          <a:endParaRPr lang="en-US" sz="1600" dirty="0"/>
        </a:p>
      </dgm:t>
    </dgm:pt>
    <dgm:pt modelId="{6DE8E3AE-4D58-434B-AEA0-5C0C6C118E7A}" type="parTrans" cxnId="{3D5E16A9-8AEA-4263-B3CC-FEF7E6CC878F}">
      <dgm:prSet/>
      <dgm:spPr/>
      <dgm:t>
        <a:bodyPr/>
        <a:lstStyle/>
        <a:p>
          <a:endParaRPr lang="en-US"/>
        </a:p>
      </dgm:t>
    </dgm:pt>
    <dgm:pt modelId="{8428CE27-303E-4821-80AE-BA98B360AC39}" type="sibTrans" cxnId="{3D5E16A9-8AEA-4263-B3CC-FEF7E6CC878F}">
      <dgm:prSet/>
      <dgm:spPr/>
      <dgm:t>
        <a:bodyPr/>
        <a:lstStyle/>
        <a:p>
          <a:endParaRPr lang="en-US"/>
        </a:p>
      </dgm:t>
    </dgm:pt>
    <dgm:pt modelId="{357D0F2A-129B-4BC8-AB30-7DC232BED44F}">
      <dgm:prSet phldrT="[Text]"/>
      <dgm:spPr/>
      <dgm:t>
        <a:bodyPr/>
        <a:lstStyle/>
        <a:p>
          <a:r>
            <a:rPr lang="en-US" dirty="0" err="1" smtClean="0"/>
            <a:t>Perluasan</a:t>
          </a:r>
          <a:r>
            <a:rPr lang="en-US" dirty="0" smtClean="0"/>
            <a:t> </a:t>
          </a:r>
          <a:r>
            <a:rPr lang="en-US" dirty="0" err="1" smtClean="0"/>
            <a:t>cakupan</a:t>
          </a:r>
          <a:r>
            <a:rPr lang="en-US" dirty="0" smtClean="0"/>
            <a:t> </a:t>
          </a:r>
          <a:r>
            <a:rPr lang="en-US" dirty="0" err="1" smtClean="0"/>
            <a:t>pemungutan</a:t>
          </a:r>
          <a:r>
            <a:rPr lang="en-US" dirty="0" smtClean="0"/>
            <a:t> </a:t>
          </a:r>
          <a:r>
            <a:rPr lang="en-US" dirty="0" err="1" smtClean="0"/>
            <a:t>pajak</a:t>
          </a:r>
          <a:r>
            <a:rPr lang="en-US" dirty="0" smtClean="0"/>
            <a:t> </a:t>
          </a:r>
          <a:r>
            <a:rPr lang="en-US" dirty="0" err="1" smtClean="0"/>
            <a:t>terhadap</a:t>
          </a:r>
          <a:r>
            <a:rPr lang="en-US" dirty="0" smtClean="0"/>
            <a:t> </a:t>
          </a:r>
          <a:r>
            <a:rPr lang="en-US" dirty="0" err="1" smtClean="0"/>
            <a:t>transaksi-transaksi</a:t>
          </a:r>
          <a:r>
            <a:rPr lang="en-US" dirty="0" smtClean="0"/>
            <a:t> yang </a:t>
          </a:r>
          <a:r>
            <a:rPr lang="en-US" dirty="0" err="1" smtClean="0"/>
            <a:t>bernilai</a:t>
          </a:r>
          <a:r>
            <a:rPr lang="en-US" dirty="0" smtClean="0"/>
            <a:t> </a:t>
          </a:r>
          <a:r>
            <a:rPr lang="en-US" dirty="0" err="1" smtClean="0"/>
            <a:t>ekonomi</a:t>
          </a:r>
          <a:r>
            <a:rPr lang="en-US" dirty="0" smtClean="0"/>
            <a:t> </a:t>
          </a:r>
          <a:r>
            <a:rPr lang="en-US" dirty="0" err="1" smtClean="0"/>
            <a:t>tinggi</a:t>
          </a:r>
          <a:endParaRPr lang="en-US" dirty="0"/>
        </a:p>
      </dgm:t>
    </dgm:pt>
    <dgm:pt modelId="{566917CB-9BFB-461E-B28F-009F73F4E72B}" type="parTrans" cxnId="{A838801D-C005-43BF-B777-E31653DE8340}">
      <dgm:prSet/>
      <dgm:spPr/>
      <dgm:t>
        <a:bodyPr/>
        <a:lstStyle/>
        <a:p>
          <a:endParaRPr lang="en-US"/>
        </a:p>
      </dgm:t>
    </dgm:pt>
    <dgm:pt modelId="{AEA01F77-23CB-4FE9-A0F4-38852556B2FF}" type="sibTrans" cxnId="{A838801D-C005-43BF-B777-E31653DE8340}">
      <dgm:prSet/>
      <dgm:spPr/>
      <dgm:t>
        <a:bodyPr/>
        <a:lstStyle/>
        <a:p>
          <a:endParaRPr lang="en-US"/>
        </a:p>
      </dgm:t>
    </dgm:pt>
    <dgm:pt modelId="{833A003C-803D-4F8C-8461-2565EDD17AF8}">
      <dgm:prSet phldrT="[Text]"/>
      <dgm:spPr/>
      <dgm:t>
        <a:bodyPr/>
        <a:lstStyle/>
        <a:p>
          <a:r>
            <a:rPr lang="en-US" dirty="0" err="1" smtClean="0"/>
            <a:t>Segera</a:t>
          </a:r>
          <a:r>
            <a:rPr lang="en-US" dirty="0" smtClean="0"/>
            <a:t> </a:t>
          </a:r>
          <a:r>
            <a:rPr lang="en-US" dirty="0" err="1" smtClean="0"/>
            <a:t>menetapkan</a:t>
          </a:r>
          <a:r>
            <a:rPr lang="en-US" dirty="0" smtClean="0"/>
            <a:t> </a:t>
          </a:r>
          <a:r>
            <a:rPr lang="en-US" dirty="0" err="1" smtClean="0"/>
            <a:t>Dirjen</a:t>
          </a:r>
          <a:r>
            <a:rPr lang="en-US" dirty="0" smtClean="0"/>
            <a:t>  </a:t>
          </a:r>
          <a:r>
            <a:rPr lang="en-US" dirty="0" err="1" smtClean="0"/>
            <a:t>Pajak</a:t>
          </a:r>
          <a:r>
            <a:rPr lang="en-US" dirty="0" smtClean="0"/>
            <a:t> </a:t>
          </a:r>
          <a:r>
            <a:rPr lang="en-US" dirty="0" err="1" smtClean="0"/>
            <a:t>baru</a:t>
          </a:r>
          <a:r>
            <a:rPr lang="en-US" dirty="0" smtClean="0"/>
            <a:t> yang </a:t>
          </a:r>
          <a:r>
            <a:rPr lang="en-US" dirty="0" err="1" smtClean="0"/>
            <a:t>berkemimpinan</a:t>
          </a:r>
          <a:r>
            <a:rPr lang="en-US" dirty="0" smtClean="0"/>
            <a:t> </a:t>
          </a:r>
          <a:r>
            <a:rPr lang="en-US" dirty="0" err="1" smtClean="0"/>
            <a:t>kuat</a:t>
          </a:r>
          <a:r>
            <a:rPr lang="en-US" dirty="0" smtClean="0"/>
            <a:t>, </a:t>
          </a:r>
          <a:r>
            <a:rPr lang="en-US" dirty="0" err="1" smtClean="0"/>
            <a:t>taktis</a:t>
          </a:r>
          <a:r>
            <a:rPr lang="en-US" dirty="0" smtClean="0"/>
            <a:t>, </a:t>
          </a:r>
          <a:r>
            <a:rPr lang="en-US" dirty="0" err="1" smtClean="0"/>
            <a:t>dan</a:t>
          </a:r>
          <a:r>
            <a:rPr lang="en-US" dirty="0" smtClean="0"/>
            <a:t> </a:t>
          </a:r>
          <a:r>
            <a:rPr lang="en-US" dirty="0" err="1" smtClean="0"/>
            <a:t>komunikatif</a:t>
          </a:r>
          <a:r>
            <a:rPr lang="en-US" dirty="0" smtClean="0"/>
            <a:t>. </a:t>
          </a:r>
          <a:endParaRPr lang="en-US" dirty="0"/>
        </a:p>
      </dgm:t>
    </dgm:pt>
    <dgm:pt modelId="{2E1272DE-3563-428E-8E65-AB473C6C35FC}" type="parTrans" cxnId="{FCE4B684-C7E2-4BBC-B838-D731AE15AAF9}">
      <dgm:prSet/>
      <dgm:spPr/>
      <dgm:t>
        <a:bodyPr/>
        <a:lstStyle/>
        <a:p>
          <a:endParaRPr lang="en-US"/>
        </a:p>
      </dgm:t>
    </dgm:pt>
    <dgm:pt modelId="{471496ED-E6A8-4347-A34A-FA133A292055}" type="sibTrans" cxnId="{FCE4B684-C7E2-4BBC-B838-D731AE15AAF9}">
      <dgm:prSet/>
      <dgm:spPr/>
      <dgm:t>
        <a:bodyPr/>
        <a:lstStyle/>
        <a:p>
          <a:endParaRPr lang="en-US"/>
        </a:p>
      </dgm:t>
    </dgm:pt>
    <dgm:pt modelId="{74EE5C14-10DE-43EE-86B5-14BD64689062}">
      <dgm:prSet phldrT="[Text]"/>
      <dgm:spPr/>
      <dgm:t>
        <a:bodyPr/>
        <a:lstStyle/>
        <a:p>
          <a:r>
            <a:rPr lang="en-US" dirty="0" err="1" smtClean="0"/>
            <a:t>Meninjau</a:t>
          </a:r>
          <a:r>
            <a:rPr lang="en-US" dirty="0" smtClean="0"/>
            <a:t> </a:t>
          </a:r>
          <a:r>
            <a:rPr lang="en-US" dirty="0" err="1" smtClean="0"/>
            <a:t>pemotongan</a:t>
          </a:r>
          <a:r>
            <a:rPr lang="en-US" dirty="0" smtClean="0"/>
            <a:t> </a:t>
          </a:r>
          <a:r>
            <a:rPr lang="en-US" dirty="0" err="1" smtClean="0"/>
            <a:t>remunerasi</a:t>
          </a:r>
          <a:r>
            <a:rPr lang="en-US" dirty="0" smtClean="0"/>
            <a:t> DJP &amp; </a:t>
          </a:r>
          <a:r>
            <a:rPr lang="en-US" dirty="0" err="1" smtClean="0"/>
            <a:t>meningkatkan</a:t>
          </a:r>
          <a:r>
            <a:rPr lang="en-US" dirty="0" smtClean="0"/>
            <a:t> </a:t>
          </a:r>
          <a:r>
            <a:rPr lang="en-US" dirty="0" err="1" smtClean="0"/>
            <a:t>remunerasi</a:t>
          </a:r>
          <a:r>
            <a:rPr lang="en-US" dirty="0" smtClean="0"/>
            <a:t> </a:t>
          </a:r>
          <a:r>
            <a:rPr lang="en-US" dirty="0" err="1" smtClean="0"/>
            <a:t>pemangku</a:t>
          </a:r>
          <a:r>
            <a:rPr lang="en-US" dirty="0" smtClean="0"/>
            <a:t> </a:t>
          </a:r>
          <a:r>
            <a:rPr lang="en-US" dirty="0" err="1" smtClean="0"/>
            <a:t>kepentingan</a:t>
          </a:r>
          <a:r>
            <a:rPr lang="en-US" dirty="0" smtClean="0"/>
            <a:t> </a:t>
          </a:r>
          <a:r>
            <a:rPr lang="en-US" dirty="0" err="1" smtClean="0"/>
            <a:t>perpajakan</a:t>
          </a:r>
          <a:r>
            <a:rPr lang="en-US" dirty="0" smtClean="0"/>
            <a:t> </a:t>
          </a:r>
          <a:r>
            <a:rPr lang="en-US" dirty="0" err="1" smtClean="0"/>
            <a:t>lainnya</a:t>
          </a:r>
          <a:r>
            <a:rPr lang="en-US" dirty="0" smtClean="0"/>
            <a:t>.</a:t>
          </a:r>
          <a:endParaRPr lang="en-US" dirty="0"/>
        </a:p>
      </dgm:t>
    </dgm:pt>
    <dgm:pt modelId="{BA9AB499-927B-4E5A-832D-CD29C07AD16D}" type="parTrans" cxnId="{D20D4E06-0564-4572-BB8B-7314657DE6F5}">
      <dgm:prSet/>
      <dgm:spPr/>
      <dgm:t>
        <a:bodyPr/>
        <a:lstStyle/>
        <a:p>
          <a:endParaRPr lang="en-US"/>
        </a:p>
      </dgm:t>
    </dgm:pt>
    <dgm:pt modelId="{098AB8F9-2DD2-4048-80C3-35A2383BC1FD}" type="sibTrans" cxnId="{D20D4E06-0564-4572-BB8B-7314657DE6F5}">
      <dgm:prSet/>
      <dgm:spPr/>
      <dgm:t>
        <a:bodyPr/>
        <a:lstStyle/>
        <a:p>
          <a:endParaRPr lang="en-US"/>
        </a:p>
      </dgm:t>
    </dgm:pt>
    <dgm:pt modelId="{488B5E42-1055-43DD-934D-94AA12863DD3}" type="pres">
      <dgm:prSet presAssocID="{0C67D4F2-1F00-4C84-AA4C-976401D33468}" presName="Name0" presStyleCnt="0">
        <dgm:presLayoutVars>
          <dgm:dir/>
          <dgm:resizeHandles val="exact"/>
        </dgm:presLayoutVars>
      </dgm:prSet>
      <dgm:spPr/>
      <dgm:t>
        <a:bodyPr/>
        <a:lstStyle/>
        <a:p>
          <a:endParaRPr lang="en-US"/>
        </a:p>
      </dgm:t>
    </dgm:pt>
    <dgm:pt modelId="{9096D2BB-E256-474B-9267-38EBC014F979}" type="pres">
      <dgm:prSet presAssocID="{DA978DBA-E607-4F51-85D4-D0C9EC490919}" presName="node" presStyleLbl="node1" presStyleIdx="0" presStyleCnt="7">
        <dgm:presLayoutVars>
          <dgm:bulletEnabled val="1"/>
        </dgm:presLayoutVars>
      </dgm:prSet>
      <dgm:spPr/>
      <dgm:t>
        <a:bodyPr/>
        <a:lstStyle/>
        <a:p>
          <a:endParaRPr lang="en-US"/>
        </a:p>
      </dgm:t>
    </dgm:pt>
    <dgm:pt modelId="{9DE31403-CE53-4DD7-ABCE-D77A7F881527}" type="pres">
      <dgm:prSet presAssocID="{59D6AD6C-98E7-49F1-B35B-1F252279467F}" presName="sibTrans" presStyleLbl="sibTrans1D1" presStyleIdx="0" presStyleCnt="6"/>
      <dgm:spPr/>
      <dgm:t>
        <a:bodyPr/>
        <a:lstStyle/>
        <a:p>
          <a:endParaRPr lang="en-US"/>
        </a:p>
      </dgm:t>
    </dgm:pt>
    <dgm:pt modelId="{40584B61-D7D1-4ABB-9F38-21409792BCD3}" type="pres">
      <dgm:prSet presAssocID="{59D6AD6C-98E7-49F1-B35B-1F252279467F}" presName="connectorText" presStyleLbl="sibTrans1D1" presStyleIdx="0" presStyleCnt="6"/>
      <dgm:spPr/>
      <dgm:t>
        <a:bodyPr/>
        <a:lstStyle/>
        <a:p>
          <a:endParaRPr lang="en-US"/>
        </a:p>
      </dgm:t>
    </dgm:pt>
    <dgm:pt modelId="{8D6923FF-75CE-4DCF-9E6A-C1FF98265E50}" type="pres">
      <dgm:prSet presAssocID="{54ACF79E-7121-4ED5-99D0-9CD157254A97}" presName="node" presStyleLbl="node1" presStyleIdx="1" presStyleCnt="7">
        <dgm:presLayoutVars>
          <dgm:bulletEnabled val="1"/>
        </dgm:presLayoutVars>
      </dgm:prSet>
      <dgm:spPr/>
      <dgm:t>
        <a:bodyPr/>
        <a:lstStyle/>
        <a:p>
          <a:endParaRPr lang="en-US"/>
        </a:p>
      </dgm:t>
    </dgm:pt>
    <dgm:pt modelId="{918565FF-3FF1-4F6E-B4C9-2CC0919D26EB}" type="pres">
      <dgm:prSet presAssocID="{52AC1B3B-BDC8-49FC-86C5-DA3B27B7BBC7}" presName="sibTrans" presStyleLbl="sibTrans1D1" presStyleIdx="1" presStyleCnt="6"/>
      <dgm:spPr/>
      <dgm:t>
        <a:bodyPr/>
        <a:lstStyle/>
        <a:p>
          <a:endParaRPr lang="en-US"/>
        </a:p>
      </dgm:t>
    </dgm:pt>
    <dgm:pt modelId="{00AEC0B3-EB4F-4035-A6D1-1A8684B9EA41}" type="pres">
      <dgm:prSet presAssocID="{52AC1B3B-BDC8-49FC-86C5-DA3B27B7BBC7}" presName="connectorText" presStyleLbl="sibTrans1D1" presStyleIdx="1" presStyleCnt="6"/>
      <dgm:spPr/>
      <dgm:t>
        <a:bodyPr/>
        <a:lstStyle/>
        <a:p>
          <a:endParaRPr lang="en-US"/>
        </a:p>
      </dgm:t>
    </dgm:pt>
    <dgm:pt modelId="{E15E37C2-B898-4372-9E2A-CC507D66EB9E}" type="pres">
      <dgm:prSet presAssocID="{A97B4155-CFC6-41DF-9311-61146A08E331}" presName="node" presStyleLbl="node1" presStyleIdx="2" presStyleCnt="7">
        <dgm:presLayoutVars>
          <dgm:bulletEnabled val="1"/>
        </dgm:presLayoutVars>
      </dgm:prSet>
      <dgm:spPr/>
      <dgm:t>
        <a:bodyPr/>
        <a:lstStyle/>
        <a:p>
          <a:endParaRPr lang="en-US"/>
        </a:p>
      </dgm:t>
    </dgm:pt>
    <dgm:pt modelId="{BBC5BF1D-89A5-4A85-BE6C-756BDF4C84CE}" type="pres">
      <dgm:prSet presAssocID="{32B94DAC-7C21-41CD-B366-9119296738F0}" presName="sibTrans" presStyleLbl="sibTrans1D1" presStyleIdx="2" presStyleCnt="6"/>
      <dgm:spPr/>
      <dgm:t>
        <a:bodyPr/>
        <a:lstStyle/>
        <a:p>
          <a:endParaRPr lang="en-US"/>
        </a:p>
      </dgm:t>
    </dgm:pt>
    <dgm:pt modelId="{3787B9B6-9151-46AE-9F34-59D8439DC07B}" type="pres">
      <dgm:prSet presAssocID="{32B94DAC-7C21-41CD-B366-9119296738F0}" presName="connectorText" presStyleLbl="sibTrans1D1" presStyleIdx="2" presStyleCnt="6"/>
      <dgm:spPr/>
      <dgm:t>
        <a:bodyPr/>
        <a:lstStyle/>
        <a:p>
          <a:endParaRPr lang="en-US"/>
        </a:p>
      </dgm:t>
    </dgm:pt>
    <dgm:pt modelId="{99A177E1-04A8-4E61-9CE1-D94AD5815AEF}" type="pres">
      <dgm:prSet presAssocID="{85CDD4C1-AF7E-424D-99E5-2F4375734CF8}" presName="node" presStyleLbl="node1" presStyleIdx="3" presStyleCnt="7">
        <dgm:presLayoutVars>
          <dgm:bulletEnabled val="1"/>
        </dgm:presLayoutVars>
      </dgm:prSet>
      <dgm:spPr/>
      <dgm:t>
        <a:bodyPr/>
        <a:lstStyle/>
        <a:p>
          <a:endParaRPr lang="en-US"/>
        </a:p>
      </dgm:t>
    </dgm:pt>
    <dgm:pt modelId="{7BB378FB-CE41-417C-936C-3AC909401782}" type="pres">
      <dgm:prSet presAssocID="{8428CE27-303E-4821-80AE-BA98B360AC39}" presName="sibTrans" presStyleLbl="sibTrans1D1" presStyleIdx="3" presStyleCnt="6"/>
      <dgm:spPr/>
      <dgm:t>
        <a:bodyPr/>
        <a:lstStyle/>
        <a:p>
          <a:endParaRPr lang="en-US"/>
        </a:p>
      </dgm:t>
    </dgm:pt>
    <dgm:pt modelId="{06A0A43A-3E3F-4E75-AB47-A099A97A0C8B}" type="pres">
      <dgm:prSet presAssocID="{8428CE27-303E-4821-80AE-BA98B360AC39}" presName="connectorText" presStyleLbl="sibTrans1D1" presStyleIdx="3" presStyleCnt="6"/>
      <dgm:spPr/>
      <dgm:t>
        <a:bodyPr/>
        <a:lstStyle/>
        <a:p>
          <a:endParaRPr lang="en-US"/>
        </a:p>
      </dgm:t>
    </dgm:pt>
    <dgm:pt modelId="{315AE02F-C9FD-4968-A4AD-587FD69CE19D}" type="pres">
      <dgm:prSet presAssocID="{357D0F2A-129B-4BC8-AB30-7DC232BED44F}" presName="node" presStyleLbl="node1" presStyleIdx="4" presStyleCnt="7">
        <dgm:presLayoutVars>
          <dgm:bulletEnabled val="1"/>
        </dgm:presLayoutVars>
      </dgm:prSet>
      <dgm:spPr/>
      <dgm:t>
        <a:bodyPr/>
        <a:lstStyle/>
        <a:p>
          <a:endParaRPr lang="en-US"/>
        </a:p>
      </dgm:t>
    </dgm:pt>
    <dgm:pt modelId="{C11A50CA-38FE-4C59-923F-981F00E3F66E}" type="pres">
      <dgm:prSet presAssocID="{AEA01F77-23CB-4FE9-A0F4-38852556B2FF}" presName="sibTrans" presStyleLbl="sibTrans1D1" presStyleIdx="4" presStyleCnt="6"/>
      <dgm:spPr/>
      <dgm:t>
        <a:bodyPr/>
        <a:lstStyle/>
        <a:p>
          <a:endParaRPr lang="en-US"/>
        </a:p>
      </dgm:t>
    </dgm:pt>
    <dgm:pt modelId="{F7FF3D3B-44A7-4EDC-955F-88D8E8AB55AF}" type="pres">
      <dgm:prSet presAssocID="{AEA01F77-23CB-4FE9-A0F4-38852556B2FF}" presName="connectorText" presStyleLbl="sibTrans1D1" presStyleIdx="4" presStyleCnt="6"/>
      <dgm:spPr/>
      <dgm:t>
        <a:bodyPr/>
        <a:lstStyle/>
        <a:p>
          <a:endParaRPr lang="en-US"/>
        </a:p>
      </dgm:t>
    </dgm:pt>
    <dgm:pt modelId="{A2EFD37A-655F-4E58-A758-F877302B88F3}" type="pres">
      <dgm:prSet presAssocID="{833A003C-803D-4F8C-8461-2565EDD17AF8}" presName="node" presStyleLbl="node1" presStyleIdx="5" presStyleCnt="7">
        <dgm:presLayoutVars>
          <dgm:bulletEnabled val="1"/>
        </dgm:presLayoutVars>
      </dgm:prSet>
      <dgm:spPr/>
      <dgm:t>
        <a:bodyPr/>
        <a:lstStyle/>
        <a:p>
          <a:endParaRPr lang="en-US"/>
        </a:p>
      </dgm:t>
    </dgm:pt>
    <dgm:pt modelId="{46A97128-F32D-450C-84A9-4007974418FA}" type="pres">
      <dgm:prSet presAssocID="{471496ED-E6A8-4347-A34A-FA133A292055}" presName="sibTrans" presStyleLbl="sibTrans1D1" presStyleIdx="5" presStyleCnt="6"/>
      <dgm:spPr/>
      <dgm:t>
        <a:bodyPr/>
        <a:lstStyle/>
        <a:p>
          <a:endParaRPr lang="en-US"/>
        </a:p>
      </dgm:t>
    </dgm:pt>
    <dgm:pt modelId="{500034A5-D996-4AE7-96CC-7C41D46C9BAC}" type="pres">
      <dgm:prSet presAssocID="{471496ED-E6A8-4347-A34A-FA133A292055}" presName="connectorText" presStyleLbl="sibTrans1D1" presStyleIdx="5" presStyleCnt="6"/>
      <dgm:spPr/>
      <dgm:t>
        <a:bodyPr/>
        <a:lstStyle/>
        <a:p>
          <a:endParaRPr lang="en-US"/>
        </a:p>
      </dgm:t>
    </dgm:pt>
    <dgm:pt modelId="{FFD217DE-E963-4000-9265-1E2188885264}" type="pres">
      <dgm:prSet presAssocID="{74EE5C14-10DE-43EE-86B5-14BD64689062}" presName="node" presStyleLbl="node1" presStyleIdx="6" presStyleCnt="7">
        <dgm:presLayoutVars>
          <dgm:bulletEnabled val="1"/>
        </dgm:presLayoutVars>
      </dgm:prSet>
      <dgm:spPr/>
      <dgm:t>
        <a:bodyPr/>
        <a:lstStyle/>
        <a:p>
          <a:endParaRPr lang="en-US"/>
        </a:p>
      </dgm:t>
    </dgm:pt>
  </dgm:ptLst>
  <dgm:cxnLst>
    <dgm:cxn modelId="{5A147043-1597-4377-9623-DB2EAF35F0EC}" type="presOf" srcId="{32B94DAC-7C21-41CD-B366-9119296738F0}" destId="{3787B9B6-9151-46AE-9F34-59D8439DC07B}" srcOrd="1" destOrd="0" presId="urn:microsoft.com/office/officeart/2005/8/layout/bProcess3"/>
    <dgm:cxn modelId="{3BF3C26F-0BEB-42BC-9825-AC0D3E720D0C}" type="presOf" srcId="{8428CE27-303E-4821-80AE-BA98B360AC39}" destId="{7BB378FB-CE41-417C-936C-3AC909401782}" srcOrd="0" destOrd="0" presId="urn:microsoft.com/office/officeart/2005/8/layout/bProcess3"/>
    <dgm:cxn modelId="{6AB2EEE1-C397-4DDD-B35D-612A2A0BD6AC}" type="presOf" srcId="{471496ED-E6A8-4347-A34A-FA133A292055}" destId="{500034A5-D996-4AE7-96CC-7C41D46C9BAC}" srcOrd="1" destOrd="0" presId="urn:microsoft.com/office/officeart/2005/8/layout/bProcess3"/>
    <dgm:cxn modelId="{FCE4B684-C7E2-4BBC-B838-D731AE15AAF9}" srcId="{0C67D4F2-1F00-4C84-AA4C-976401D33468}" destId="{833A003C-803D-4F8C-8461-2565EDD17AF8}" srcOrd="5" destOrd="0" parTransId="{2E1272DE-3563-428E-8E65-AB473C6C35FC}" sibTransId="{471496ED-E6A8-4347-A34A-FA133A292055}"/>
    <dgm:cxn modelId="{433D263B-9762-4675-AAF7-D7CCE42B80B9}" type="presOf" srcId="{52AC1B3B-BDC8-49FC-86C5-DA3B27B7BBC7}" destId="{918565FF-3FF1-4F6E-B4C9-2CC0919D26EB}" srcOrd="0" destOrd="0" presId="urn:microsoft.com/office/officeart/2005/8/layout/bProcess3"/>
    <dgm:cxn modelId="{4D806CB7-B30C-4C46-A3FD-8DBA742C35F7}" srcId="{0C67D4F2-1F00-4C84-AA4C-976401D33468}" destId="{DA978DBA-E607-4F51-85D4-D0C9EC490919}" srcOrd="0" destOrd="0" parTransId="{84F8E6FE-FA1A-4341-BA1F-E03FA83C7220}" sibTransId="{59D6AD6C-98E7-49F1-B35B-1F252279467F}"/>
    <dgm:cxn modelId="{A838801D-C005-43BF-B777-E31653DE8340}" srcId="{0C67D4F2-1F00-4C84-AA4C-976401D33468}" destId="{357D0F2A-129B-4BC8-AB30-7DC232BED44F}" srcOrd="4" destOrd="0" parTransId="{566917CB-9BFB-461E-B28F-009F73F4E72B}" sibTransId="{AEA01F77-23CB-4FE9-A0F4-38852556B2FF}"/>
    <dgm:cxn modelId="{413D5CE8-9098-48FC-9A9F-E6F6D4EC8868}" type="presOf" srcId="{471496ED-E6A8-4347-A34A-FA133A292055}" destId="{46A97128-F32D-450C-84A9-4007974418FA}" srcOrd="0" destOrd="0" presId="urn:microsoft.com/office/officeart/2005/8/layout/bProcess3"/>
    <dgm:cxn modelId="{9CDFDE98-5735-4120-9791-01CAB7F8D6A1}" type="presOf" srcId="{32B94DAC-7C21-41CD-B366-9119296738F0}" destId="{BBC5BF1D-89A5-4A85-BE6C-756BDF4C84CE}" srcOrd="0" destOrd="0" presId="urn:microsoft.com/office/officeart/2005/8/layout/bProcess3"/>
    <dgm:cxn modelId="{F94FFABC-FBCE-42BD-B0D9-316B41C8792B}" type="presOf" srcId="{DA978DBA-E607-4F51-85D4-D0C9EC490919}" destId="{9096D2BB-E256-474B-9267-38EBC014F979}" srcOrd="0" destOrd="0" presId="urn:microsoft.com/office/officeart/2005/8/layout/bProcess3"/>
    <dgm:cxn modelId="{D20D4E06-0564-4572-BB8B-7314657DE6F5}" srcId="{0C67D4F2-1F00-4C84-AA4C-976401D33468}" destId="{74EE5C14-10DE-43EE-86B5-14BD64689062}" srcOrd="6" destOrd="0" parTransId="{BA9AB499-927B-4E5A-832D-CD29C07AD16D}" sibTransId="{098AB8F9-2DD2-4048-80C3-35A2383BC1FD}"/>
    <dgm:cxn modelId="{D1EEB42A-7412-4AA9-8E0A-763A66B5E7B6}" type="presOf" srcId="{59D6AD6C-98E7-49F1-B35B-1F252279467F}" destId="{40584B61-D7D1-4ABB-9F38-21409792BCD3}" srcOrd="1" destOrd="0" presId="urn:microsoft.com/office/officeart/2005/8/layout/bProcess3"/>
    <dgm:cxn modelId="{D917D382-A928-4D04-8319-DFA168613501}" srcId="{0C67D4F2-1F00-4C84-AA4C-976401D33468}" destId="{54ACF79E-7121-4ED5-99D0-9CD157254A97}" srcOrd="1" destOrd="0" parTransId="{2B9EE4FB-3FE0-49CE-9583-94BA5E3F32B1}" sibTransId="{52AC1B3B-BDC8-49FC-86C5-DA3B27B7BBC7}"/>
    <dgm:cxn modelId="{12AA6C97-5754-4B56-AC06-48F1C9C4EF6B}" type="presOf" srcId="{357D0F2A-129B-4BC8-AB30-7DC232BED44F}" destId="{315AE02F-C9FD-4968-A4AD-587FD69CE19D}" srcOrd="0" destOrd="0" presId="urn:microsoft.com/office/officeart/2005/8/layout/bProcess3"/>
    <dgm:cxn modelId="{81BA10CC-23E0-45F4-8795-4FA61B5BC042}" type="presOf" srcId="{833A003C-803D-4F8C-8461-2565EDD17AF8}" destId="{A2EFD37A-655F-4E58-A758-F877302B88F3}" srcOrd="0" destOrd="0" presId="urn:microsoft.com/office/officeart/2005/8/layout/bProcess3"/>
    <dgm:cxn modelId="{1B6798D3-E856-4ECC-A4E3-429A221BB936}" type="presOf" srcId="{AEA01F77-23CB-4FE9-A0F4-38852556B2FF}" destId="{F7FF3D3B-44A7-4EDC-955F-88D8E8AB55AF}" srcOrd="1" destOrd="0" presId="urn:microsoft.com/office/officeart/2005/8/layout/bProcess3"/>
    <dgm:cxn modelId="{70594A97-8BA6-4A8C-8507-B8B402AF22F8}" type="presOf" srcId="{52AC1B3B-BDC8-49FC-86C5-DA3B27B7BBC7}" destId="{00AEC0B3-EB4F-4035-A6D1-1A8684B9EA41}" srcOrd="1" destOrd="0" presId="urn:microsoft.com/office/officeart/2005/8/layout/bProcess3"/>
    <dgm:cxn modelId="{3ED45CBE-A2BF-4AA0-BC7A-D160EFB1ECD2}" type="presOf" srcId="{A97B4155-CFC6-41DF-9311-61146A08E331}" destId="{E15E37C2-B898-4372-9E2A-CC507D66EB9E}" srcOrd="0" destOrd="0" presId="urn:microsoft.com/office/officeart/2005/8/layout/bProcess3"/>
    <dgm:cxn modelId="{3F3AB137-D924-4C23-A003-3918B0052B0C}" srcId="{0C67D4F2-1F00-4C84-AA4C-976401D33468}" destId="{A97B4155-CFC6-41DF-9311-61146A08E331}" srcOrd="2" destOrd="0" parTransId="{31D87A13-CCE6-4E22-A4C7-E68287D7190F}" sibTransId="{32B94DAC-7C21-41CD-B366-9119296738F0}"/>
    <dgm:cxn modelId="{B734F7DC-F93B-46A9-BD21-E3EA442D3AA4}" type="presOf" srcId="{8428CE27-303E-4821-80AE-BA98B360AC39}" destId="{06A0A43A-3E3F-4E75-AB47-A099A97A0C8B}" srcOrd="1" destOrd="0" presId="urn:microsoft.com/office/officeart/2005/8/layout/bProcess3"/>
    <dgm:cxn modelId="{32CE52D0-E7BB-4A6A-B4EB-E1896FACCD74}" type="presOf" srcId="{85CDD4C1-AF7E-424D-99E5-2F4375734CF8}" destId="{99A177E1-04A8-4E61-9CE1-D94AD5815AEF}" srcOrd="0" destOrd="0" presId="urn:microsoft.com/office/officeart/2005/8/layout/bProcess3"/>
    <dgm:cxn modelId="{E95902C3-305C-4EB7-BC42-D3502781C8EA}" type="presOf" srcId="{AEA01F77-23CB-4FE9-A0F4-38852556B2FF}" destId="{C11A50CA-38FE-4C59-923F-981F00E3F66E}" srcOrd="0" destOrd="0" presId="urn:microsoft.com/office/officeart/2005/8/layout/bProcess3"/>
    <dgm:cxn modelId="{DDC49287-DECC-4B69-9F76-095051D5D5A1}" type="presOf" srcId="{0C67D4F2-1F00-4C84-AA4C-976401D33468}" destId="{488B5E42-1055-43DD-934D-94AA12863DD3}" srcOrd="0" destOrd="0" presId="urn:microsoft.com/office/officeart/2005/8/layout/bProcess3"/>
    <dgm:cxn modelId="{7677B137-8EE8-4139-BABD-E9B93E7D232D}" type="presOf" srcId="{54ACF79E-7121-4ED5-99D0-9CD157254A97}" destId="{8D6923FF-75CE-4DCF-9E6A-C1FF98265E50}" srcOrd="0" destOrd="0" presId="urn:microsoft.com/office/officeart/2005/8/layout/bProcess3"/>
    <dgm:cxn modelId="{3D5E16A9-8AEA-4263-B3CC-FEF7E6CC878F}" srcId="{0C67D4F2-1F00-4C84-AA4C-976401D33468}" destId="{85CDD4C1-AF7E-424D-99E5-2F4375734CF8}" srcOrd="3" destOrd="0" parTransId="{6DE8E3AE-4D58-434B-AEA0-5C0C6C118E7A}" sibTransId="{8428CE27-303E-4821-80AE-BA98B360AC39}"/>
    <dgm:cxn modelId="{F75CB6E3-D256-4250-BC2A-341813143F43}" type="presOf" srcId="{59D6AD6C-98E7-49F1-B35B-1F252279467F}" destId="{9DE31403-CE53-4DD7-ABCE-D77A7F881527}" srcOrd="0" destOrd="0" presId="urn:microsoft.com/office/officeart/2005/8/layout/bProcess3"/>
    <dgm:cxn modelId="{EBED4CB0-9D6E-4197-9F36-08A94FDAD2BA}" type="presOf" srcId="{74EE5C14-10DE-43EE-86B5-14BD64689062}" destId="{FFD217DE-E963-4000-9265-1E2188885264}" srcOrd="0" destOrd="0" presId="urn:microsoft.com/office/officeart/2005/8/layout/bProcess3"/>
    <dgm:cxn modelId="{9FFA1B21-483C-427F-996A-49F38ED35BBC}" type="presParOf" srcId="{488B5E42-1055-43DD-934D-94AA12863DD3}" destId="{9096D2BB-E256-474B-9267-38EBC014F979}" srcOrd="0" destOrd="0" presId="urn:microsoft.com/office/officeart/2005/8/layout/bProcess3"/>
    <dgm:cxn modelId="{B51054E5-D923-44E5-8C60-BAABB9117C39}" type="presParOf" srcId="{488B5E42-1055-43DD-934D-94AA12863DD3}" destId="{9DE31403-CE53-4DD7-ABCE-D77A7F881527}" srcOrd="1" destOrd="0" presId="urn:microsoft.com/office/officeart/2005/8/layout/bProcess3"/>
    <dgm:cxn modelId="{8025FF00-5789-481F-B9E9-3DB81A55586D}" type="presParOf" srcId="{9DE31403-CE53-4DD7-ABCE-D77A7F881527}" destId="{40584B61-D7D1-4ABB-9F38-21409792BCD3}" srcOrd="0" destOrd="0" presId="urn:microsoft.com/office/officeart/2005/8/layout/bProcess3"/>
    <dgm:cxn modelId="{AEF2DFCB-DEB5-4204-91C8-61BFBEE67804}" type="presParOf" srcId="{488B5E42-1055-43DD-934D-94AA12863DD3}" destId="{8D6923FF-75CE-4DCF-9E6A-C1FF98265E50}" srcOrd="2" destOrd="0" presId="urn:microsoft.com/office/officeart/2005/8/layout/bProcess3"/>
    <dgm:cxn modelId="{CE6A0C9A-04EE-4F8E-832E-80197E59E292}" type="presParOf" srcId="{488B5E42-1055-43DD-934D-94AA12863DD3}" destId="{918565FF-3FF1-4F6E-B4C9-2CC0919D26EB}" srcOrd="3" destOrd="0" presId="urn:microsoft.com/office/officeart/2005/8/layout/bProcess3"/>
    <dgm:cxn modelId="{F76BF97D-3DDE-4434-9738-C8D8CD83CB55}" type="presParOf" srcId="{918565FF-3FF1-4F6E-B4C9-2CC0919D26EB}" destId="{00AEC0B3-EB4F-4035-A6D1-1A8684B9EA41}" srcOrd="0" destOrd="0" presId="urn:microsoft.com/office/officeart/2005/8/layout/bProcess3"/>
    <dgm:cxn modelId="{E0B63CE8-A785-43BE-90A9-8EE4B4C72B5E}" type="presParOf" srcId="{488B5E42-1055-43DD-934D-94AA12863DD3}" destId="{E15E37C2-B898-4372-9E2A-CC507D66EB9E}" srcOrd="4" destOrd="0" presId="urn:microsoft.com/office/officeart/2005/8/layout/bProcess3"/>
    <dgm:cxn modelId="{75C772D6-EDDE-4BD8-94CA-A077D58DF7C3}" type="presParOf" srcId="{488B5E42-1055-43DD-934D-94AA12863DD3}" destId="{BBC5BF1D-89A5-4A85-BE6C-756BDF4C84CE}" srcOrd="5" destOrd="0" presId="urn:microsoft.com/office/officeart/2005/8/layout/bProcess3"/>
    <dgm:cxn modelId="{CAA8FBB9-0398-4091-9536-9A4A4D42EA22}" type="presParOf" srcId="{BBC5BF1D-89A5-4A85-BE6C-756BDF4C84CE}" destId="{3787B9B6-9151-46AE-9F34-59D8439DC07B}" srcOrd="0" destOrd="0" presId="urn:microsoft.com/office/officeart/2005/8/layout/bProcess3"/>
    <dgm:cxn modelId="{A19E169E-FE27-46F4-B89D-8FA95179062E}" type="presParOf" srcId="{488B5E42-1055-43DD-934D-94AA12863DD3}" destId="{99A177E1-04A8-4E61-9CE1-D94AD5815AEF}" srcOrd="6" destOrd="0" presId="urn:microsoft.com/office/officeart/2005/8/layout/bProcess3"/>
    <dgm:cxn modelId="{CD2A50ED-7AD7-4C61-81A7-AE6E21C3EAC9}" type="presParOf" srcId="{488B5E42-1055-43DD-934D-94AA12863DD3}" destId="{7BB378FB-CE41-417C-936C-3AC909401782}" srcOrd="7" destOrd="0" presId="urn:microsoft.com/office/officeart/2005/8/layout/bProcess3"/>
    <dgm:cxn modelId="{5327599B-56CE-44C8-A1BB-28894E46F259}" type="presParOf" srcId="{7BB378FB-CE41-417C-936C-3AC909401782}" destId="{06A0A43A-3E3F-4E75-AB47-A099A97A0C8B}" srcOrd="0" destOrd="0" presId="urn:microsoft.com/office/officeart/2005/8/layout/bProcess3"/>
    <dgm:cxn modelId="{136391C8-A2B2-4D3B-A372-5C56E001B413}" type="presParOf" srcId="{488B5E42-1055-43DD-934D-94AA12863DD3}" destId="{315AE02F-C9FD-4968-A4AD-587FD69CE19D}" srcOrd="8" destOrd="0" presId="urn:microsoft.com/office/officeart/2005/8/layout/bProcess3"/>
    <dgm:cxn modelId="{29433532-2FDD-4041-A2D5-B0D08F89D3C6}" type="presParOf" srcId="{488B5E42-1055-43DD-934D-94AA12863DD3}" destId="{C11A50CA-38FE-4C59-923F-981F00E3F66E}" srcOrd="9" destOrd="0" presId="urn:microsoft.com/office/officeart/2005/8/layout/bProcess3"/>
    <dgm:cxn modelId="{4C7D81F1-44D0-4081-AB72-2135F9DF5D91}" type="presParOf" srcId="{C11A50CA-38FE-4C59-923F-981F00E3F66E}" destId="{F7FF3D3B-44A7-4EDC-955F-88D8E8AB55AF}" srcOrd="0" destOrd="0" presId="urn:microsoft.com/office/officeart/2005/8/layout/bProcess3"/>
    <dgm:cxn modelId="{2D1C3991-AA41-43E1-805D-B31F303381BD}" type="presParOf" srcId="{488B5E42-1055-43DD-934D-94AA12863DD3}" destId="{A2EFD37A-655F-4E58-A758-F877302B88F3}" srcOrd="10" destOrd="0" presId="urn:microsoft.com/office/officeart/2005/8/layout/bProcess3"/>
    <dgm:cxn modelId="{0626A4DD-2FAC-470B-94F4-DF5AADA2F295}" type="presParOf" srcId="{488B5E42-1055-43DD-934D-94AA12863DD3}" destId="{46A97128-F32D-450C-84A9-4007974418FA}" srcOrd="11" destOrd="0" presId="urn:microsoft.com/office/officeart/2005/8/layout/bProcess3"/>
    <dgm:cxn modelId="{67E6F1EA-1B90-49A5-A1F9-C21826319214}" type="presParOf" srcId="{46A97128-F32D-450C-84A9-4007974418FA}" destId="{500034A5-D996-4AE7-96CC-7C41D46C9BAC}" srcOrd="0" destOrd="0" presId="urn:microsoft.com/office/officeart/2005/8/layout/bProcess3"/>
    <dgm:cxn modelId="{5C66F80E-3DC8-407A-A028-A49E765C2B06}" type="presParOf" srcId="{488B5E42-1055-43DD-934D-94AA12863DD3}" destId="{FFD217DE-E963-4000-9265-1E2188885264}" srcOrd="12"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431362-CDBA-4458-968C-CEC8CD852BD4}" type="doc">
      <dgm:prSet loTypeId="urn:microsoft.com/office/officeart/2005/8/layout/radial4" loCatId="relationship" qsTypeId="urn:microsoft.com/office/officeart/2005/8/quickstyle/simple3" qsCatId="simple" csTypeId="urn:microsoft.com/office/officeart/2005/8/colors/colorful1#70" csCatId="colorful" phldr="1"/>
      <dgm:spPr/>
      <dgm:t>
        <a:bodyPr/>
        <a:lstStyle/>
        <a:p>
          <a:endParaRPr lang="en-US"/>
        </a:p>
      </dgm:t>
    </dgm:pt>
    <dgm:pt modelId="{D91FEE20-FBAD-4CF6-827F-B23FB9AE5130}">
      <dgm:prSet phldrT="[Text]">
        <dgm:style>
          <a:lnRef idx="0">
            <a:schemeClr val="accent3"/>
          </a:lnRef>
          <a:fillRef idx="3">
            <a:schemeClr val="accent3"/>
          </a:fillRef>
          <a:effectRef idx="3">
            <a:schemeClr val="accent3"/>
          </a:effectRef>
          <a:fontRef idx="minor">
            <a:schemeClr val="lt1"/>
          </a:fontRef>
        </dgm:style>
      </dgm:prSet>
      <dgm:spPr/>
      <dgm:t>
        <a:bodyPr/>
        <a:lstStyle/>
        <a:p>
          <a:r>
            <a:rPr lang="en-US" b="1" dirty="0" err="1" smtClean="0">
              <a:solidFill>
                <a:schemeClr val="tx1"/>
              </a:solidFill>
            </a:rPr>
            <a:t>Reformasi</a:t>
          </a:r>
          <a:r>
            <a:rPr lang="en-US" b="1" dirty="0" smtClean="0">
              <a:solidFill>
                <a:schemeClr val="tx1"/>
              </a:solidFill>
            </a:rPr>
            <a:t> </a:t>
          </a:r>
          <a:r>
            <a:rPr lang="en-US" b="1" dirty="0" err="1" smtClean="0">
              <a:solidFill>
                <a:schemeClr val="tx1"/>
              </a:solidFill>
            </a:rPr>
            <a:t>Sistem</a:t>
          </a:r>
          <a:r>
            <a:rPr lang="en-US" b="1" dirty="0" smtClean="0">
              <a:solidFill>
                <a:schemeClr val="tx1"/>
              </a:solidFill>
            </a:rPr>
            <a:t> </a:t>
          </a:r>
          <a:r>
            <a:rPr lang="en-US" b="1" dirty="0" err="1" smtClean="0">
              <a:solidFill>
                <a:schemeClr val="tx1"/>
              </a:solidFill>
            </a:rPr>
            <a:t>Perpajakan</a:t>
          </a:r>
          <a:r>
            <a:rPr lang="en-US" b="1" dirty="0" smtClean="0">
              <a:solidFill>
                <a:schemeClr val="tx1"/>
              </a:solidFill>
            </a:rPr>
            <a:t> </a:t>
          </a:r>
          <a:r>
            <a:rPr lang="en-US" b="1" dirty="0" err="1" smtClean="0">
              <a:solidFill>
                <a:schemeClr val="tx1"/>
              </a:solidFill>
            </a:rPr>
            <a:t>menyeluruh</a:t>
          </a:r>
          <a:r>
            <a:rPr lang="en-US" b="1" dirty="0" smtClean="0">
              <a:solidFill>
                <a:schemeClr val="tx1"/>
              </a:solidFill>
            </a:rPr>
            <a:t> </a:t>
          </a:r>
        </a:p>
        <a:p>
          <a:r>
            <a:rPr lang="en-US" b="1" dirty="0" smtClean="0">
              <a:solidFill>
                <a:schemeClr val="tx1"/>
              </a:solidFill>
            </a:rPr>
            <a:t>( </a:t>
          </a:r>
          <a:r>
            <a:rPr lang="en-US" b="1" dirty="0" err="1" smtClean="0">
              <a:solidFill>
                <a:schemeClr val="tx1"/>
              </a:solidFill>
            </a:rPr>
            <a:t>mencakup</a:t>
          </a:r>
          <a:r>
            <a:rPr lang="en-US" b="1" dirty="0" smtClean="0">
              <a:solidFill>
                <a:schemeClr val="tx1"/>
              </a:solidFill>
            </a:rPr>
            <a:t>  Tax Policy, Tax Law, </a:t>
          </a:r>
          <a:r>
            <a:rPr lang="en-US" b="1" dirty="0" err="1" smtClean="0">
              <a:solidFill>
                <a:schemeClr val="tx1"/>
              </a:solidFill>
            </a:rPr>
            <a:t>dan</a:t>
          </a:r>
          <a:r>
            <a:rPr lang="en-US" b="1" dirty="0" smtClean="0">
              <a:solidFill>
                <a:schemeClr val="tx1"/>
              </a:solidFill>
            </a:rPr>
            <a:t> Tax Administration)</a:t>
          </a:r>
          <a:endParaRPr lang="en-US" b="1" dirty="0">
            <a:solidFill>
              <a:schemeClr val="tx1"/>
            </a:solidFill>
          </a:endParaRPr>
        </a:p>
      </dgm:t>
    </dgm:pt>
    <dgm:pt modelId="{9B3FDF47-DAC3-4095-8F6B-3215E480CEDC}" type="parTrans" cxnId="{C21FB4D0-8F3A-47EA-A608-4CE7BE930C22}">
      <dgm:prSet/>
      <dgm:spPr/>
      <dgm:t>
        <a:bodyPr/>
        <a:lstStyle/>
        <a:p>
          <a:endParaRPr lang="en-US"/>
        </a:p>
      </dgm:t>
    </dgm:pt>
    <dgm:pt modelId="{1BD345AC-18C7-4C37-8CD5-854AEEAB941E}" type="sibTrans" cxnId="{C21FB4D0-8F3A-47EA-A608-4CE7BE930C22}">
      <dgm:prSet/>
      <dgm:spPr/>
      <dgm:t>
        <a:bodyPr/>
        <a:lstStyle/>
        <a:p>
          <a:endParaRPr lang="en-US"/>
        </a:p>
      </dgm:t>
    </dgm:pt>
    <dgm:pt modelId="{45627A34-33BF-4133-AF20-87B65FBA4FBE}">
      <dgm:prSet phldrT="[Text]"/>
      <dgm:spPr/>
      <dgm:t>
        <a:bodyPr/>
        <a:lstStyle/>
        <a:p>
          <a:r>
            <a:rPr lang="en-US" dirty="0" err="1" smtClean="0"/>
            <a:t>Menyusun</a:t>
          </a:r>
          <a:r>
            <a:rPr lang="en-US" dirty="0" smtClean="0"/>
            <a:t> </a:t>
          </a:r>
          <a:r>
            <a:rPr lang="en-US" dirty="0" err="1" smtClean="0"/>
            <a:t>Cetak</a:t>
          </a:r>
          <a:r>
            <a:rPr lang="en-US" dirty="0" smtClean="0"/>
            <a:t> </a:t>
          </a:r>
          <a:r>
            <a:rPr lang="en-US" dirty="0" err="1" smtClean="0"/>
            <a:t>Biru</a:t>
          </a:r>
          <a:r>
            <a:rPr lang="en-US" dirty="0" smtClean="0"/>
            <a:t> </a:t>
          </a:r>
          <a:r>
            <a:rPr lang="en-US" dirty="0" err="1" smtClean="0"/>
            <a:t>Kebijakan</a:t>
          </a:r>
          <a:r>
            <a:rPr lang="en-US" dirty="0" smtClean="0"/>
            <a:t> </a:t>
          </a:r>
          <a:r>
            <a:rPr lang="en-US" dirty="0" err="1" smtClean="0"/>
            <a:t>Pajak</a:t>
          </a:r>
          <a:r>
            <a:rPr lang="en-US" dirty="0" smtClean="0"/>
            <a:t> yang </a:t>
          </a:r>
          <a:r>
            <a:rPr lang="en-US" dirty="0" err="1" smtClean="0"/>
            <a:t>berkeadilan</a:t>
          </a:r>
          <a:r>
            <a:rPr lang="en-US" dirty="0" smtClean="0"/>
            <a:t>, yang </a:t>
          </a:r>
          <a:r>
            <a:rPr lang="en-US" dirty="0" err="1" smtClean="0"/>
            <a:t>mencakup</a:t>
          </a:r>
          <a:r>
            <a:rPr lang="en-US" dirty="0" smtClean="0"/>
            <a:t> </a:t>
          </a:r>
          <a:r>
            <a:rPr lang="en-US" dirty="0" err="1" smtClean="0"/>
            <a:t>prinsip</a:t>
          </a:r>
          <a:r>
            <a:rPr lang="en-US" dirty="0" smtClean="0"/>
            <a:t> </a:t>
          </a:r>
          <a:r>
            <a:rPr lang="en-US" dirty="0" err="1" smtClean="0"/>
            <a:t>dasar</a:t>
          </a:r>
          <a:r>
            <a:rPr lang="en-US" dirty="0" smtClean="0"/>
            <a:t> </a:t>
          </a:r>
          <a:r>
            <a:rPr lang="en-US" dirty="0" err="1" smtClean="0"/>
            <a:t>perpajakan</a:t>
          </a:r>
          <a:r>
            <a:rPr lang="en-US" dirty="0" smtClean="0"/>
            <a:t>, </a:t>
          </a:r>
          <a:r>
            <a:rPr lang="en-US" dirty="0" err="1" smtClean="0"/>
            <a:t>akomodasi</a:t>
          </a:r>
          <a:r>
            <a:rPr lang="en-US" dirty="0" smtClean="0"/>
            <a:t>  </a:t>
          </a:r>
          <a:r>
            <a:rPr lang="en-US" dirty="0" err="1" smtClean="0"/>
            <a:t>hak-hak</a:t>
          </a:r>
          <a:r>
            <a:rPr lang="en-US" dirty="0" smtClean="0"/>
            <a:t> </a:t>
          </a:r>
          <a:r>
            <a:rPr lang="en-US" dirty="0" err="1" smtClean="0"/>
            <a:t>warganegara</a:t>
          </a:r>
          <a:r>
            <a:rPr lang="en-US" dirty="0" smtClean="0"/>
            <a:t> </a:t>
          </a:r>
          <a:r>
            <a:rPr lang="en-US" dirty="0" err="1" smtClean="0"/>
            <a:t>sebagai</a:t>
          </a:r>
          <a:r>
            <a:rPr lang="en-US" dirty="0" smtClean="0"/>
            <a:t> </a:t>
          </a:r>
          <a:r>
            <a:rPr lang="en-US" dirty="0" err="1" smtClean="0"/>
            <a:t>pembayar</a:t>
          </a:r>
          <a:r>
            <a:rPr lang="en-US" dirty="0" smtClean="0"/>
            <a:t> </a:t>
          </a:r>
          <a:r>
            <a:rPr lang="en-US" dirty="0" err="1" smtClean="0"/>
            <a:t>pajak</a:t>
          </a:r>
          <a:r>
            <a:rPr lang="en-US" dirty="0" smtClean="0"/>
            <a:t>, </a:t>
          </a:r>
          <a:r>
            <a:rPr lang="en-US" dirty="0" err="1" smtClean="0"/>
            <a:t>dan</a:t>
          </a:r>
          <a:r>
            <a:rPr lang="en-US" dirty="0" smtClean="0"/>
            <a:t> </a:t>
          </a:r>
          <a:r>
            <a:rPr lang="en-US" dirty="0" err="1" smtClean="0"/>
            <a:t>penataan</a:t>
          </a:r>
          <a:r>
            <a:rPr lang="en-US" dirty="0" smtClean="0"/>
            <a:t> </a:t>
          </a:r>
          <a:r>
            <a:rPr lang="en-US" dirty="0" err="1" smtClean="0"/>
            <a:t>kelembagaan</a:t>
          </a:r>
          <a:r>
            <a:rPr lang="en-US" dirty="0" smtClean="0"/>
            <a:t>.</a:t>
          </a:r>
          <a:endParaRPr lang="en-US" dirty="0"/>
        </a:p>
      </dgm:t>
    </dgm:pt>
    <dgm:pt modelId="{4D63B3F6-CD95-4F55-B807-4B3D29B0A424}" type="parTrans" cxnId="{176B59AB-ABB1-4FFD-826A-D0211DAA72AE}">
      <dgm:prSet/>
      <dgm:spPr/>
      <dgm:t>
        <a:bodyPr/>
        <a:lstStyle/>
        <a:p>
          <a:endParaRPr lang="en-US"/>
        </a:p>
      </dgm:t>
    </dgm:pt>
    <dgm:pt modelId="{AC3D6399-03CF-48C7-BF58-98BB815442B8}" type="sibTrans" cxnId="{176B59AB-ABB1-4FFD-826A-D0211DAA72AE}">
      <dgm:prSet/>
      <dgm:spPr/>
      <dgm:t>
        <a:bodyPr/>
        <a:lstStyle/>
        <a:p>
          <a:endParaRPr lang="en-US"/>
        </a:p>
      </dgm:t>
    </dgm:pt>
    <dgm:pt modelId="{D19F70E1-BB27-46B0-A002-4B870CBD42D1}">
      <dgm:prSet phldrT="[Text]"/>
      <dgm:spPr/>
      <dgm:t>
        <a:bodyPr/>
        <a:lstStyle/>
        <a:p>
          <a:r>
            <a:rPr lang="en-US" dirty="0" err="1" smtClean="0"/>
            <a:t>Melakukan</a:t>
          </a:r>
          <a:r>
            <a:rPr lang="en-US" dirty="0" smtClean="0"/>
            <a:t> </a:t>
          </a:r>
          <a:r>
            <a:rPr lang="en-US" dirty="0" err="1" smtClean="0"/>
            <a:t>amandemen</a:t>
          </a:r>
          <a:r>
            <a:rPr lang="en-US" dirty="0" smtClean="0"/>
            <a:t> </a:t>
          </a:r>
          <a:r>
            <a:rPr lang="en-US" dirty="0" err="1" smtClean="0"/>
            <a:t>menyeluruh</a:t>
          </a:r>
          <a:r>
            <a:rPr lang="en-US" dirty="0" smtClean="0"/>
            <a:t> </a:t>
          </a:r>
          <a:r>
            <a:rPr lang="en-US" dirty="0" err="1" smtClean="0"/>
            <a:t>Undang-undang</a:t>
          </a:r>
          <a:r>
            <a:rPr lang="en-US" dirty="0" smtClean="0"/>
            <a:t> </a:t>
          </a:r>
          <a:r>
            <a:rPr lang="en-US" dirty="0" err="1" smtClean="0"/>
            <a:t>Perpajakan</a:t>
          </a:r>
          <a:r>
            <a:rPr lang="en-US" dirty="0" smtClean="0"/>
            <a:t> yang </a:t>
          </a:r>
          <a:r>
            <a:rPr lang="en-US" dirty="0" err="1" smtClean="0"/>
            <a:t>mengakomodasi</a:t>
          </a:r>
          <a:r>
            <a:rPr lang="en-US" dirty="0" smtClean="0"/>
            <a:t> </a:t>
          </a:r>
          <a:r>
            <a:rPr lang="en-US" dirty="0" err="1" smtClean="0"/>
            <a:t>prinsip-prinsip</a:t>
          </a:r>
          <a:r>
            <a:rPr lang="en-US" dirty="0" smtClean="0"/>
            <a:t> </a:t>
          </a:r>
          <a:r>
            <a:rPr lang="en-US" dirty="0" err="1" smtClean="0"/>
            <a:t>kebijakan</a:t>
          </a:r>
          <a:r>
            <a:rPr lang="en-US" dirty="0" smtClean="0"/>
            <a:t> </a:t>
          </a:r>
          <a:r>
            <a:rPr lang="en-US" dirty="0" err="1" smtClean="0"/>
            <a:t>pajak</a:t>
          </a:r>
          <a:r>
            <a:rPr lang="en-US" dirty="0" smtClean="0"/>
            <a:t> </a:t>
          </a:r>
          <a:r>
            <a:rPr lang="en-US" dirty="0" err="1" smtClean="0"/>
            <a:t>berkeadilan</a:t>
          </a:r>
          <a:r>
            <a:rPr lang="en-US" dirty="0" smtClean="0"/>
            <a:t>.</a:t>
          </a:r>
          <a:endParaRPr lang="en-US" dirty="0"/>
        </a:p>
      </dgm:t>
    </dgm:pt>
    <dgm:pt modelId="{98E2BDD6-644D-4436-AB44-B205DF647FC4}" type="parTrans" cxnId="{A9A11286-A413-483C-AC03-E709A519B613}">
      <dgm:prSet/>
      <dgm:spPr/>
      <dgm:t>
        <a:bodyPr/>
        <a:lstStyle/>
        <a:p>
          <a:endParaRPr lang="en-US"/>
        </a:p>
      </dgm:t>
    </dgm:pt>
    <dgm:pt modelId="{2F7A5AED-12DE-4234-BD21-F8B523E155B3}" type="sibTrans" cxnId="{A9A11286-A413-483C-AC03-E709A519B613}">
      <dgm:prSet/>
      <dgm:spPr/>
      <dgm:t>
        <a:bodyPr/>
        <a:lstStyle/>
        <a:p>
          <a:endParaRPr lang="en-US"/>
        </a:p>
      </dgm:t>
    </dgm:pt>
    <dgm:pt modelId="{891867AE-7948-4975-9BE5-985345535D1A}">
      <dgm:prSet phldrT="[Text]"/>
      <dgm:spPr/>
      <dgm:t>
        <a:bodyPr/>
        <a:lstStyle/>
        <a:p>
          <a:r>
            <a:rPr lang="en-US" dirty="0" err="1" smtClean="0"/>
            <a:t>Membangun</a:t>
          </a:r>
          <a:r>
            <a:rPr lang="en-US" dirty="0" smtClean="0"/>
            <a:t> </a:t>
          </a:r>
          <a:r>
            <a:rPr lang="en-US" dirty="0" err="1" smtClean="0"/>
            <a:t>sistem</a:t>
          </a:r>
          <a:r>
            <a:rPr lang="en-US" dirty="0" smtClean="0"/>
            <a:t> </a:t>
          </a:r>
          <a:r>
            <a:rPr lang="en-US" dirty="0" err="1" smtClean="0"/>
            <a:t>administrasi</a:t>
          </a:r>
          <a:r>
            <a:rPr lang="en-US" dirty="0" smtClean="0"/>
            <a:t> </a:t>
          </a:r>
          <a:r>
            <a:rPr lang="en-US" dirty="0" err="1" smtClean="0"/>
            <a:t>perpajakan</a:t>
          </a:r>
          <a:r>
            <a:rPr lang="en-US" dirty="0" smtClean="0"/>
            <a:t> yang </a:t>
          </a:r>
          <a:r>
            <a:rPr lang="en-US" dirty="0" err="1" smtClean="0"/>
            <a:t>baik</a:t>
          </a:r>
          <a:r>
            <a:rPr lang="en-US" dirty="0" smtClean="0"/>
            <a:t>, yang </a:t>
          </a:r>
          <a:r>
            <a:rPr lang="en-US" dirty="0" err="1" smtClean="0"/>
            <a:t>tercermin</a:t>
          </a:r>
          <a:r>
            <a:rPr lang="en-US" dirty="0" smtClean="0"/>
            <a:t> </a:t>
          </a:r>
          <a:r>
            <a:rPr lang="en-US" dirty="0" err="1" smtClean="0"/>
            <a:t>dari</a:t>
          </a:r>
          <a:r>
            <a:rPr lang="en-US" dirty="0" smtClean="0"/>
            <a:t> </a:t>
          </a:r>
          <a:r>
            <a:rPr lang="en-US" dirty="0" err="1" smtClean="0"/>
            <a:t>efisiensi</a:t>
          </a:r>
          <a:r>
            <a:rPr lang="en-US" dirty="0" smtClean="0"/>
            <a:t> (</a:t>
          </a:r>
          <a:r>
            <a:rPr lang="en-US" i="1" dirty="0" smtClean="0"/>
            <a:t>cost of collection</a:t>
          </a:r>
          <a:r>
            <a:rPr lang="en-US" dirty="0" smtClean="0"/>
            <a:t>) </a:t>
          </a:r>
          <a:r>
            <a:rPr lang="en-US" dirty="0" err="1" smtClean="0"/>
            <a:t>dan</a:t>
          </a:r>
          <a:r>
            <a:rPr lang="en-US" dirty="0" smtClean="0"/>
            <a:t> </a:t>
          </a:r>
          <a:r>
            <a:rPr lang="en-US" dirty="0" err="1" smtClean="0"/>
            <a:t>efektivitas</a:t>
          </a:r>
          <a:r>
            <a:rPr lang="en-US" dirty="0" smtClean="0"/>
            <a:t> (</a:t>
          </a:r>
          <a:r>
            <a:rPr lang="en-US" i="1" dirty="0" smtClean="0"/>
            <a:t>cost of compliance</a:t>
          </a:r>
          <a:r>
            <a:rPr lang="en-US" dirty="0" smtClean="0"/>
            <a:t>).</a:t>
          </a:r>
          <a:endParaRPr lang="en-US" dirty="0"/>
        </a:p>
      </dgm:t>
    </dgm:pt>
    <dgm:pt modelId="{51E1C91A-B02D-4531-A1A4-248604226FEE}" type="parTrans" cxnId="{79F360DB-0037-411D-AE1E-6652203E8202}">
      <dgm:prSet/>
      <dgm:spPr/>
      <dgm:t>
        <a:bodyPr/>
        <a:lstStyle/>
        <a:p>
          <a:endParaRPr lang="en-US"/>
        </a:p>
      </dgm:t>
    </dgm:pt>
    <dgm:pt modelId="{86F708C6-F357-4B96-A33F-B4CCC16E3DD2}" type="sibTrans" cxnId="{79F360DB-0037-411D-AE1E-6652203E8202}">
      <dgm:prSet/>
      <dgm:spPr/>
      <dgm:t>
        <a:bodyPr/>
        <a:lstStyle/>
        <a:p>
          <a:endParaRPr lang="en-US"/>
        </a:p>
      </dgm:t>
    </dgm:pt>
    <dgm:pt modelId="{A0370255-743D-44A5-A55A-0B8EFAEE1010}" type="pres">
      <dgm:prSet presAssocID="{2A431362-CDBA-4458-968C-CEC8CD852BD4}" presName="cycle" presStyleCnt="0">
        <dgm:presLayoutVars>
          <dgm:chMax val="1"/>
          <dgm:dir/>
          <dgm:animLvl val="ctr"/>
          <dgm:resizeHandles val="exact"/>
        </dgm:presLayoutVars>
      </dgm:prSet>
      <dgm:spPr/>
      <dgm:t>
        <a:bodyPr/>
        <a:lstStyle/>
        <a:p>
          <a:endParaRPr lang="en-US"/>
        </a:p>
      </dgm:t>
    </dgm:pt>
    <dgm:pt modelId="{7FE22AE9-80DB-430A-A228-C08356D1A785}" type="pres">
      <dgm:prSet presAssocID="{D91FEE20-FBAD-4CF6-827F-B23FB9AE5130}" presName="centerShape" presStyleLbl="node0" presStyleIdx="0" presStyleCnt="1" custScaleX="136606"/>
      <dgm:spPr/>
      <dgm:t>
        <a:bodyPr/>
        <a:lstStyle/>
        <a:p>
          <a:endParaRPr lang="en-US"/>
        </a:p>
      </dgm:t>
    </dgm:pt>
    <dgm:pt modelId="{BA1BDDC4-222A-46A6-8EDF-F6830813870B}" type="pres">
      <dgm:prSet presAssocID="{4D63B3F6-CD95-4F55-B807-4B3D29B0A424}" presName="parTrans" presStyleLbl="bgSibTrans2D1" presStyleIdx="0" presStyleCnt="3"/>
      <dgm:spPr/>
      <dgm:t>
        <a:bodyPr/>
        <a:lstStyle/>
        <a:p>
          <a:endParaRPr lang="en-US"/>
        </a:p>
      </dgm:t>
    </dgm:pt>
    <dgm:pt modelId="{29BD2DDD-35DB-4B87-84AA-58324AD99548}" type="pres">
      <dgm:prSet presAssocID="{45627A34-33BF-4133-AF20-87B65FBA4FBE}" presName="node" presStyleLbl="node1" presStyleIdx="0" presStyleCnt="3" custScaleX="123739" custRadScaleRad="127055" custRadScaleInc="-3958">
        <dgm:presLayoutVars>
          <dgm:bulletEnabled val="1"/>
        </dgm:presLayoutVars>
      </dgm:prSet>
      <dgm:spPr/>
      <dgm:t>
        <a:bodyPr/>
        <a:lstStyle/>
        <a:p>
          <a:endParaRPr lang="en-US"/>
        </a:p>
      </dgm:t>
    </dgm:pt>
    <dgm:pt modelId="{4AE2A95F-0581-4EB4-A844-BA921955FC4C}" type="pres">
      <dgm:prSet presAssocID="{98E2BDD6-644D-4436-AB44-B205DF647FC4}" presName="parTrans" presStyleLbl="bgSibTrans2D1" presStyleIdx="1" presStyleCnt="3"/>
      <dgm:spPr/>
      <dgm:t>
        <a:bodyPr/>
        <a:lstStyle/>
        <a:p>
          <a:endParaRPr lang="en-US"/>
        </a:p>
      </dgm:t>
    </dgm:pt>
    <dgm:pt modelId="{0DB1BA4B-0A29-477B-879D-92E08BCB4C4C}" type="pres">
      <dgm:prSet presAssocID="{D19F70E1-BB27-46B0-A002-4B870CBD42D1}" presName="node" presStyleLbl="node1" presStyleIdx="1" presStyleCnt="3" custScaleX="130551">
        <dgm:presLayoutVars>
          <dgm:bulletEnabled val="1"/>
        </dgm:presLayoutVars>
      </dgm:prSet>
      <dgm:spPr/>
      <dgm:t>
        <a:bodyPr/>
        <a:lstStyle/>
        <a:p>
          <a:endParaRPr lang="en-US"/>
        </a:p>
      </dgm:t>
    </dgm:pt>
    <dgm:pt modelId="{523A17A6-04A1-4683-A91C-08F3E217AEA6}" type="pres">
      <dgm:prSet presAssocID="{51E1C91A-B02D-4531-A1A4-248604226FEE}" presName="parTrans" presStyleLbl="bgSibTrans2D1" presStyleIdx="2" presStyleCnt="3" custLinFactNeighborX="2989" custLinFactNeighborY="26822"/>
      <dgm:spPr/>
      <dgm:t>
        <a:bodyPr/>
        <a:lstStyle/>
        <a:p>
          <a:endParaRPr lang="en-US"/>
        </a:p>
      </dgm:t>
    </dgm:pt>
    <dgm:pt modelId="{7A9BDCA4-D3C4-459A-AD01-B9B3617D424A}" type="pres">
      <dgm:prSet presAssocID="{891867AE-7948-4975-9BE5-985345535D1A}" presName="node" presStyleLbl="node1" presStyleIdx="2" presStyleCnt="3" custScaleX="117459" custRadScaleRad="120676" custRadScaleInc="-2710">
        <dgm:presLayoutVars>
          <dgm:bulletEnabled val="1"/>
        </dgm:presLayoutVars>
      </dgm:prSet>
      <dgm:spPr/>
      <dgm:t>
        <a:bodyPr/>
        <a:lstStyle/>
        <a:p>
          <a:endParaRPr lang="en-US"/>
        </a:p>
      </dgm:t>
    </dgm:pt>
  </dgm:ptLst>
  <dgm:cxnLst>
    <dgm:cxn modelId="{A346ADB1-105D-C74F-9AE1-255F58D2DE5F}" type="presOf" srcId="{D19F70E1-BB27-46B0-A002-4B870CBD42D1}" destId="{0DB1BA4B-0A29-477B-879D-92E08BCB4C4C}" srcOrd="0" destOrd="0" presId="urn:microsoft.com/office/officeart/2005/8/layout/radial4"/>
    <dgm:cxn modelId="{79F360DB-0037-411D-AE1E-6652203E8202}" srcId="{D91FEE20-FBAD-4CF6-827F-B23FB9AE5130}" destId="{891867AE-7948-4975-9BE5-985345535D1A}" srcOrd="2" destOrd="0" parTransId="{51E1C91A-B02D-4531-A1A4-248604226FEE}" sibTransId="{86F708C6-F357-4B96-A33F-B4CCC16E3DD2}"/>
    <dgm:cxn modelId="{40C5EF2B-E71C-2B4F-A472-A78C4C0FF752}" type="presOf" srcId="{D91FEE20-FBAD-4CF6-827F-B23FB9AE5130}" destId="{7FE22AE9-80DB-430A-A228-C08356D1A785}" srcOrd="0" destOrd="0" presId="urn:microsoft.com/office/officeart/2005/8/layout/radial4"/>
    <dgm:cxn modelId="{7ED4C74F-2D34-464E-87E4-FBC7CD2F73A6}" type="presOf" srcId="{2A431362-CDBA-4458-968C-CEC8CD852BD4}" destId="{A0370255-743D-44A5-A55A-0B8EFAEE1010}" srcOrd="0" destOrd="0" presId="urn:microsoft.com/office/officeart/2005/8/layout/radial4"/>
    <dgm:cxn modelId="{4A61E720-7A3A-D449-8829-7363AF194046}" type="presOf" srcId="{98E2BDD6-644D-4436-AB44-B205DF647FC4}" destId="{4AE2A95F-0581-4EB4-A844-BA921955FC4C}" srcOrd="0" destOrd="0" presId="urn:microsoft.com/office/officeart/2005/8/layout/radial4"/>
    <dgm:cxn modelId="{C21FB4D0-8F3A-47EA-A608-4CE7BE930C22}" srcId="{2A431362-CDBA-4458-968C-CEC8CD852BD4}" destId="{D91FEE20-FBAD-4CF6-827F-B23FB9AE5130}" srcOrd="0" destOrd="0" parTransId="{9B3FDF47-DAC3-4095-8F6B-3215E480CEDC}" sibTransId="{1BD345AC-18C7-4C37-8CD5-854AEEAB941E}"/>
    <dgm:cxn modelId="{A4AE2378-3D01-B243-BA93-A1C2202F4CB1}" type="presOf" srcId="{4D63B3F6-CD95-4F55-B807-4B3D29B0A424}" destId="{BA1BDDC4-222A-46A6-8EDF-F6830813870B}" srcOrd="0" destOrd="0" presId="urn:microsoft.com/office/officeart/2005/8/layout/radial4"/>
    <dgm:cxn modelId="{A9A11286-A413-483C-AC03-E709A519B613}" srcId="{D91FEE20-FBAD-4CF6-827F-B23FB9AE5130}" destId="{D19F70E1-BB27-46B0-A002-4B870CBD42D1}" srcOrd="1" destOrd="0" parTransId="{98E2BDD6-644D-4436-AB44-B205DF647FC4}" sibTransId="{2F7A5AED-12DE-4234-BD21-F8B523E155B3}"/>
    <dgm:cxn modelId="{9E05BD69-3DFB-EE48-9E4C-908CFC044223}" type="presOf" srcId="{51E1C91A-B02D-4531-A1A4-248604226FEE}" destId="{523A17A6-04A1-4683-A91C-08F3E217AEA6}" srcOrd="0" destOrd="0" presId="urn:microsoft.com/office/officeart/2005/8/layout/radial4"/>
    <dgm:cxn modelId="{75193722-B7C7-C046-BD99-2A54F181DAD5}" type="presOf" srcId="{891867AE-7948-4975-9BE5-985345535D1A}" destId="{7A9BDCA4-D3C4-459A-AD01-B9B3617D424A}" srcOrd="0" destOrd="0" presId="urn:microsoft.com/office/officeart/2005/8/layout/radial4"/>
    <dgm:cxn modelId="{176B59AB-ABB1-4FFD-826A-D0211DAA72AE}" srcId="{D91FEE20-FBAD-4CF6-827F-B23FB9AE5130}" destId="{45627A34-33BF-4133-AF20-87B65FBA4FBE}" srcOrd="0" destOrd="0" parTransId="{4D63B3F6-CD95-4F55-B807-4B3D29B0A424}" sibTransId="{AC3D6399-03CF-48C7-BF58-98BB815442B8}"/>
    <dgm:cxn modelId="{6601DF10-A8E3-9144-AA1B-D13339FCF588}" type="presOf" srcId="{45627A34-33BF-4133-AF20-87B65FBA4FBE}" destId="{29BD2DDD-35DB-4B87-84AA-58324AD99548}" srcOrd="0" destOrd="0" presId="urn:microsoft.com/office/officeart/2005/8/layout/radial4"/>
    <dgm:cxn modelId="{4FBF671C-94B8-5A45-A8A0-8EB10C8A4C95}" type="presParOf" srcId="{A0370255-743D-44A5-A55A-0B8EFAEE1010}" destId="{7FE22AE9-80DB-430A-A228-C08356D1A785}" srcOrd="0" destOrd="0" presId="urn:microsoft.com/office/officeart/2005/8/layout/radial4"/>
    <dgm:cxn modelId="{A57F284C-6B00-B64E-A128-262065ED48C7}" type="presParOf" srcId="{A0370255-743D-44A5-A55A-0B8EFAEE1010}" destId="{BA1BDDC4-222A-46A6-8EDF-F6830813870B}" srcOrd="1" destOrd="0" presId="urn:microsoft.com/office/officeart/2005/8/layout/radial4"/>
    <dgm:cxn modelId="{7F104CF0-DD93-3547-A580-CB11C1CE52D8}" type="presParOf" srcId="{A0370255-743D-44A5-A55A-0B8EFAEE1010}" destId="{29BD2DDD-35DB-4B87-84AA-58324AD99548}" srcOrd="2" destOrd="0" presId="urn:microsoft.com/office/officeart/2005/8/layout/radial4"/>
    <dgm:cxn modelId="{05AF5408-F6CF-2440-AD9F-DEEADFEAC900}" type="presParOf" srcId="{A0370255-743D-44A5-A55A-0B8EFAEE1010}" destId="{4AE2A95F-0581-4EB4-A844-BA921955FC4C}" srcOrd="3" destOrd="0" presId="urn:microsoft.com/office/officeart/2005/8/layout/radial4"/>
    <dgm:cxn modelId="{5B7E1A10-9A6D-6E4F-9010-EB8F825D8F64}" type="presParOf" srcId="{A0370255-743D-44A5-A55A-0B8EFAEE1010}" destId="{0DB1BA4B-0A29-477B-879D-92E08BCB4C4C}" srcOrd="4" destOrd="0" presId="urn:microsoft.com/office/officeart/2005/8/layout/radial4"/>
    <dgm:cxn modelId="{D3038718-0908-B140-81DD-42C47EAEE91F}" type="presParOf" srcId="{A0370255-743D-44A5-A55A-0B8EFAEE1010}" destId="{523A17A6-04A1-4683-A91C-08F3E217AEA6}" srcOrd="5" destOrd="0" presId="urn:microsoft.com/office/officeart/2005/8/layout/radial4"/>
    <dgm:cxn modelId="{F2C33A48-A033-5F47-A1AF-5A48C3013874}" type="presParOf" srcId="{A0370255-743D-44A5-A55A-0B8EFAEE1010}" destId="{7A9BDCA4-D3C4-459A-AD01-B9B3617D424A}"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72AD34F-7338-4223-B648-CAC52649D5EE}" type="doc">
      <dgm:prSet loTypeId="urn:microsoft.com/office/officeart/2005/8/layout/process2" loCatId="process" qsTypeId="urn:microsoft.com/office/officeart/2005/8/quickstyle/simple1" qsCatId="simple" csTypeId="urn:microsoft.com/office/officeart/2005/8/colors/colorful5" csCatId="colorful" phldr="1"/>
      <dgm:spPr/>
    </dgm:pt>
    <dgm:pt modelId="{530E8313-97C2-4B02-827C-2CCB9C1D0707}">
      <dgm:prSet phldrT="[Text]"/>
      <dgm:spPr/>
      <dgm:t>
        <a:bodyPr/>
        <a:lstStyle/>
        <a:p>
          <a:r>
            <a:rPr lang="en-US" dirty="0" smtClean="0"/>
            <a:t>Tax Policy</a:t>
          </a:r>
        </a:p>
        <a:p>
          <a:r>
            <a:rPr lang="en-US" dirty="0" err="1" smtClean="0"/>
            <a:t>Kebijakan</a:t>
          </a:r>
          <a:r>
            <a:rPr lang="en-US" dirty="0" smtClean="0"/>
            <a:t> </a:t>
          </a:r>
          <a:r>
            <a:rPr lang="en-US" dirty="0" err="1" smtClean="0"/>
            <a:t>Pajak</a:t>
          </a:r>
          <a:r>
            <a:rPr lang="en-US" dirty="0" smtClean="0"/>
            <a:t> yang </a:t>
          </a:r>
          <a:r>
            <a:rPr lang="en-US" dirty="0" err="1" smtClean="0"/>
            <a:t>Berkeadilan</a:t>
          </a:r>
          <a:endParaRPr lang="en-US" dirty="0"/>
        </a:p>
      </dgm:t>
    </dgm:pt>
    <dgm:pt modelId="{2785221B-1079-4D87-B21F-F30AF9993BF6}" type="parTrans" cxnId="{C6929348-30AF-45FA-A290-AEDABB0E66DD}">
      <dgm:prSet/>
      <dgm:spPr/>
      <dgm:t>
        <a:bodyPr/>
        <a:lstStyle/>
        <a:p>
          <a:endParaRPr lang="en-US"/>
        </a:p>
      </dgm:t>
    </dgm:pt>
    <dgm:pt modelId="{6DA1D7A8-38B8-403A-9584-CCAC8701BE1B}" type="sibTrans" cxnId="{C6929348-30AF-45FA-A290-AEDABB0E66DD}">
      <dgm:prSet/>
      <dgm:spPr/>
      <dgm:t>
        <a:bodyPr/>
        <a:lstStyle/>
        <a:p>
          <a:endParaRPr lang="en-US"/>
        </a:p>
      </dgm:t>
    </dgm:pt>
    <dgm:pt modelId="{D50CB3A5-DA3E-4F4D-9D75-C36A6A6DD802}">
      <dgm:prSet phldrT="[Text]"/>
      <dgm:spPr/>
      <dgm:t>
        <a:bodyPr/>
        <a:lstStyle/>
        <a:p>
          <a:r>
            <a:rPr lang="en-US" b="1" dirty="0" smtClean="0"/>
            <a:t>Tax Law</a:t>
          </a:r>
          <a:endParaRPr lang="en-US" dirty="0" smtClean="0"/>
        </a:p>
        <a:p>
          <a:r>
            <a:rPr lang="en-US" dirty="0" err="1" smtClean="0"/>
            <a:t>Amandemen</a:t>
          </a:r>
          <a:r>
            <a:rPr lang="en-US" dirty="0" smtClean="0"/>
            <a:t> </a:t>
          </a:r>
          <a:r>
            <a:rPr lang="en-US" dirty="0" err="1" smtClean="0"/>
            <a:t>menyeluruh</a:t>
          </a:r>
          <a:r>
            <a:rPr lang="en-US" dirty="0" smtClean="0"/>
            <a:t>  </a:t>
          </a:r>
          <a:r>
            <a:rPr lang="en-US" dirty="0" err="1" smtClean="0"/>
            <a:t>perundang-undangan</a:t>
          </a:r>
          <a:r>
            <a:rPr lang="en-US" dirty="0" smtClean="0"/>
            <a:t> yang </a:t>
          </a:r>
          <a:r>
            <a:rPr lang="en-US" dirty="0" err="1" smtClean="0"/>
            <a:t>menjamin</a:t>
          </a:r>
          <a:r>
            <a:rPr lang="en-US" dirty="0" smtClean="0"/>
            <a:t> </a:t>
          </a:r>
          <a:r>
            <a:rPr lang="en-US" dirty="0" err="1" smtClean="0"/>
            <a:t>prinsip-prinsip</a:t>
          </a:r>
          <a:r>
            <a:rPr lang="en-US" dirty="0" smtClean="0"/>
            <a:t> </a:t>
          </a:r>
          <a:r>
            <a:rPr lang="en-US" dirty="0" err="1" smtClean="0"/>
            <a:t>kebijakan</a:t>
          </a:r>
          <a:r>
            <a:rPr lang="en-US" dirty="0" smtClean="0"/>
            <a:t> </a:t>
          </a:r>
          <a:r>
            <a:rPr lang="en-US" dirty="0" err="1" smtClean="0"/>
            <a:t>pajak</a:t>
          </a:r>
          <a:r>
            <a:rPr lang="en-US" dirty="0" smtClean="0"/>
            <a:t> </a:t>
          </a:r>
          <a:r>
            <a:rPr lang="en-US" dirty="0" err="1" smtClean="0"/>
            <a:t>berkeadilan</a:t>
          </a:r>
          <a:endParaRPr lang="en-US" dirty="0"/>
        </a:p>
      </dgm:t>
    </dgm:pt>
    <dgm:pt modelId="{85CC7DD3-A41A-45F9-A311-25EA3301B7C0}" type="parTrans" cxnId="{BFC40739-3E11-49D1-82CD-37E702069B5F}">
      <dgm:prSet/>
      <dgm:spPr/>
      <dgm:t>
        <a:bodyPr/>
        <a:lstStyle/>
        <a:p>
          <a:endParaRPr lang="en-US"/>
        </a:p>
      </dgm:t>
    </dgm:pt>
    <dgm:pt modelId="{7064A1A3-3003-4645-AE0D-6EEF3DFA1985}" type="sibTrans" cxnId="{BFC40739-3E11-49D1-82CD-37E702069B5F}">
      <dgm:prSet/>
      <dgm:spPr/>
      <dgm:t>
        <a:bodyPr/>
        <a:lstStyle/>
        <a:p>
          <a:endParaRPr lang="en-US"/>
        </a:p>
      </dgm:t>
    </dgm:pt>
    <dgm:pt modelId="{3A69DC28-4541-4B5D-845D-052C1F4CF04F}">
      <dgm:prSet phldrT="[Text]"/>
      <dgm:spPr/>
      <dgm:t>
        <a:bodyPr/>
        <a:lstStyle/>
        <a:p>
          <a:r>
            <a:rPr lang="en-US" b="1" dirty="0" smtClean="0"/>
            <a:t>Tax Administration</a:t>
          </a:r>
        </a:p>
        <a:p>
          <a:r>
            <a:rPr lang="en-US" dirty="0" err="1" smtClean="0"/>
            <a:t>Membangun</a:t>
          </a:r>
          <a:r>
            <a:rPr lang="en-US" dirty="0" smtClean="0"/>
            <a:t> </a:t>
          </a:r>
          <a:r>
            <a:rPr lang="en-US" dirty="0" err="1" smtClean="0"/>
            <a:t>sistem</a:t>
          </a:r>
          <a:r>
            <a:rPr lang="en-US" dirty="0" smtClean="0"/>
            <a:t> </a:t>
          </a:r>
          <a:r>
            <a:rPr lang="en-US" dirty="0" err="1" smtClean="0"/>
            <a:t>administrasi</a:t>
          </a:r>
          <a:r>
            <a:rPr lang="en-US" dirty="0" smtClean="0"/>
            <a:t> </a:t>
          </a:r>
          <a:r>
            <a:rPr lang="en-US" dirty="0" err="1" smtClean="0"/>
            <a:t>perpajakan</a:t>
          </a:r>
          <a:r>
            <a:rPr lang="en-US" dirty="0" smtClean="0"/>
            <a:t> yang </a:t>
          </a:r>
          <a:r>
            <a:rPr lang="en-US" dirty="0" err="1" smtClean="0"/>
            <a:t>baik</a:t>
          </a:r>
          <a:r>
            <a:rPr lang="en-US" dirty="0" smtClean="0"/>
            <a:t>, yang </a:t>
          </a:r>
          <a:r>
            <a:rPr lang="en-US" dirty="0" err="1" smtClean="0"/>
            <a:t>tercermin</a:t>
          </a:r>
          <a:r>
            <a:rPr lang="en-US" dirty="0" smtClean="0"/>
            <a:t> </a:t>
          </a:r>
          <a:r>
            <a:rPr lang="en-US" dirty="0" err="1" smtClean="0"/>
            <a:t>dalam</a:t>
          </a:r>
          <a:r>
            <a:rPr lang="en-US" dirty="0" smtClean="0"/>
            <a:t> </a:t>
          </a:r>
          <a:r>
            <a:rPr lang="en-US" dirty="0" err="1" smtClean="0"/>
            <a:t>efisiensi</a:t>
          </a:r>
          <a:r>
            <a:rPr lang="en-US" dirty="0" smtClean="0"/>
            <a:t> (cost of collection) </a:t>
          </a:r>
          <a:r>
            <a:rPr lang="en-US" dirty="0" err="1" smtClean="0"/>
            <a:t>dan</a:t>
          </a:r>
          <a:r>
            <a:rPr lang="en-US" dirty="0" smtClean="0"/>
            <a:t> </a:t>
          </a:r>
          <a:r>
            <a:rPr lang="en-US" dirty="0" err="1" smtClean="0"/>
            <a:t>efektivitas</a:t>
          </a:r>
          <a:r>
            <a:rPr lang="en-US" dirty="0" smtClean="0"/>
            <a:t> (cost of compliance)</a:t>
          </a:r>
          <a:endParaRPr lang="en-US" dirty="0"/>
        </a:p>
      </dgm:t>
    </dgm:pt>
    <dgm:pt modelId="{798F379C-CFF4-4E3C-9D82-B4E8A95D3DD9}" type="parTrans" cxnId="{5B1332D1-11FA-4D5B-A74F-7371CFD15D44}">
      <dgm:prSet/>
      <dgm:spPr/>
      <dgm:t>
        <a:bodyPr/>
        <a:lstStyle/>
        <a:p>
          <a:endParaRPr lang="en-US"/>
        </a:p>
      </dgm:t>
    </dgm:pt>
    <dgm:pt modelId="{F0DDF706-31DB-4BD2-A553-BAC095C7E134}" type="sibTrans" cxnId="{5B1332D1-11FA-4D5B-A74F-7371CFD15D44}">
      <dgm:prSet/>
      <dgm:spPr/>
      <dgm:t>
        <a:bodyPr/>
        <a:lstStyle/>
        <a:p>
          <a:endParaRPr lang="en-US"/>
        </a:p>
      </dgm:t>
    </dgm:pt>
    <dgm:pt modelId="{17A42B7C-5EEA-4CD3-BBFE-271F194AA8BE}" type="pres">
      <dgm:prSet presAssocID="{572AD34F-7338-4223-B648-CAC52649D5EE}" presName="linearFlow" presStyleCnt="0">
        <dgm:presLayoutVars>
          <dgm:resizeHandles val="exact"/>
        </dgm:presLayoutVars>
      </dgm:prSet>
      <dgm:spPr/>
    </dgm:pt>
    <dgm:pt modelId="{D25CC3F7-C262-49B9-9DDA-46041B3E9993}" type="pres">
      <dgm:prSet presAssocID="{530E8313-97C2-4B02-827C-2CCB9C1D0707}" presName="node" presStyleLbl="node1" presStyleIdx="0" presStyleCnt="3">
        <dgm:presLayoutVars>
          <dgm:bulletEnabled val="1"/>
        </dgm:presLayoutVars>
      </dgm:prSet>
      <dgm:spPr/>
      <dgm:t>
        <a:bodyPr/>
        <a:lstStyle/>
        <a:p>
          <a:endParaRPr lang="en-US"/>
        </a:p>
      </dgm:t>
    </dgm:pt>
    <dgm:pt modelId="{A7D1FF7F-1605-4F41-AF44-F2538E975199}" type="pres">
      <dgm:prSet presAssocID="{6DA1D7A8-38B8-403A-9584-CCAC8701BE1B}" presName="sibTrans" presStyleLbl="sibTrans2D1" presStyleIdx="0" presStyleCnt="2"/>
      <dgm:spPr/>
      <dgm:t>
        <a:bodyPr/>
        <a:lstStyle/>
        <a:p>
          <a:endParaRPr lang="en-US"/>
        </a:p>
      </dgm:t>
    </dgm:pt>
    <dgm:pt modelId="{E0A1C884-8DD4-4D05-B52D-76352274C89E}" type="pres">
      <dgm:prSet presAssocID="{6DA1D7A8-38B8-403A-9584-CCAC8701BE1B}" presName="connectorText" presStyleLbl="sibTrans2D1" presStyleIdx="0" presStyleCnt="2"/>
      <dgm:spPr/>
      <dgm:t>
        <a:bodyPr/>
        <a:lstStyle/>
        <a:p>
          <a:endParaRPr lang="en-US"/>
        </a:p>
      </dgm:t>
    </dgm:pt>
    <dgm:pt modelId="{C4EF619E-1D80-41B5-8CD8-C762BA05A8B0}" type="pres">
      <dgm:prSet presAssocID="{D50CB3A5-DA3E-4F4D-9D75-C36A6A6DD802}" presName="node" presStyleLbl="node1" presStyleIdx="1" presStyleCnt="3">
        <dgm:presLayoutVars>
          <dgm:bulletEnabled val="1"/>
        </dgm:presLayoutVars>
      </dgm:prSet>
      <dgm:spPr/>
      <dgm:t>
        <a:bodyPr/>
        <a:lstStyle/>
        <a:p>
          <a:endParaRPr lang="en-US"/>
        </a:p>
      </dgm:t>
    </dgm:pt>
    <dgm:pt modelId="{B1E41815-AE0E-4A87-9CBD-3A5CD1FD544F}" type="pres">
      <dgm:prSet presAssocID="{7064A1A3-3003-4645-AE0D-6EEF3DFA1985}" presName="sibTrans" presStyleLbl="sibTrans2D1" presStyleIdx="1" presStyleCnt="2"/>
      <dgm:spPr/>
      <dgm:t>
        <a:bodyPr/>
        <a:lstStyle/>
        <a:p>
          <a:endParaRPr lang="en-US"/>
        </a:p>
      </dgm:t>
    </dgm:pt>
    <dgm:pt modelId="{F64CE9BD-1AF6-4078-BE8D-9F44E85E241F}" type="pres">
      <dgm:prSet presAssocID="{7064A1A3-3003-4645-AE0D-6EEF3DFA1985}" presName="connectorText" presStyleLbl="sibTrans2D1" presStyleIdx="1" presStyleCnt="2"/>
      <dgm:spPr/>
      <dgm:t>
        <a:bodyPr/>
        <a:lstStyle/>
        <a:p>
          <a:endParaRPr lang="en-US"/>
        </a:p>
      </dgm:t>
    </dgm:pt>
    <dgm:pt modelId="{84C74884-1F55-45BA-A42F-20FF1A869FD8}" type="pres">
      <dgm:prSet presAssocID="{3A69DC28-4541-4B5D-845D-052C1F4CF04F}" presName="node" presStyleLbl="node1" presStyleIdx="2" presStyleCnt="3">
        <dgm:presLayoutVars>
          <dgm:bulletEnabled val="1"/>
        </dgm:presLayoutVars>
      </dgm:prSet>
      <dgm:spPr/>
      <dgm:t>
        <a:bodyPr/>
        <a:lstStyle/>
        <a:p>
          <a:endParaRPr lang="en-US"/>
        </a:p>
      </dgm:t>
    </dgm:pt>
  </dgm:ptLst>
  <dgm:cxnLst>
    <dgm:cxn modelId="{18F68B0D-AB4F-E24E-AA71-C00A47B68D27}" type="presOf" srcId="{7064A1A3-3003-4645-AE0D-6EEF3DFA1985}" destId="{F64CE9BD-1AF6-4078-BE8D-9F44E85E241F}" srcOrd="1" destOrd="0" presId="urn:microsoft.com/office/officeart/2005/8/layout/process2"/>
    <dgm:cxn modelId="{BFC40739-3E11-49D1-82CD-37E702069B5F}" srcId="{572AD34F-7338-4223-B648-CAC52649D5EE}" destId="{D50CB3A5-DA3E-4F4D-9D75-C36A6A6DD802}" srcOrd="1" destOrd="0" parTransId="{85CC7DD3-A41A-45F9-A311-25EA3301B7C0}" sibTransId="{7064A1A3-3003-4645-AE0D-6EEF3DFA1985}"/>
    <dgm:cxn modelId="{A68EF139-CD37-9249-9250-01DF7B97BBC6}" type="presOf" srcId="{572AD34F-7338-4223-B648-CAC52649D5EE}" destId="{17A42B7C-5EEA-4CD3-BBFE-271F194AA8BE}" srcOrd="0" destOrd="0" presId="urn:microsoft.com/office/officeart/2005/8/layout/process2"/>
    <dgm:cxn modelId="{E3F43511-0D77-2744-B056-0EF71BEAD6B8}" type="presOf" srcId="{6DA1D7A8-38B8-403A-9584-CCAC8701BE1B}" destId="{A7D1FF7F-1605-4F41-AF44-F2538E975199}" srcOrd="0" destOrd="0" presId="urn:microsoft.com/office/officeart/2005/8/layout/process2"/>
    <dgm:cxn modelId="{DE361DA4-D992-EF48-BBF1-5698EBD24E51}" type="presOf" srcId="{530E8313-97C2-4B02-827C-2CCB9C1D0707}" destId="{D25CC3F7-C262-49B9-9DDA-46041B3E9993}" srcOrd="0" destOrd="0" presId="urn:microsoft.com/office/officeart/2005/8/layout/process2"/>
    <dgm:cxn modelId="{D80185D8-2671-A746-A226-C69859B4441D}" type="presOf" srcId="{7064A1A3-3003-4645-AE0D-6EEF3DFA1985}" destId="{B1E41815-AE0E-4A87-9CBD-3A5CD1FD544F}" srcOrd="0" destOrd="0" presId="urn:microsoft.com/office/officeart/2005/8/layout/process2"/>
    <dgm:cxn modelId="{85EAD842-13E1-AB48-B998-9E967E5D83E1}" type="presOf" srcId="{6DA1D7A8-38B8-403A-9584-CCAC8701BE1B}" destId="{E0A1C884-8DD4-4D05-B52D-76352274C89E}" srcOrd="1" destOrd="0" presId="urn:microsoft.com/office/officeart/2005/8/layout/process2"/>
    <dgm:cxn modelId="{C2F56238-EEFF-E24D-B688-55623C3CCCD3}" type="presOf" srcId="{3A69DC28-4541-4B5D-845D-052C1F4CF04F}" destId="{84C74884-1F55-45BA-A42F-20FF1A869FD8}" srcOrd="0" destOrd="0" presId="urn:microsoft.com/office/officeart/2005/8/layout/process2"/>
    <dgm:cxn modelId="{7157F253-507E-FD40-ACF2-7362445490E1}" type="presOf" srcId="{D50CB3A5-DA3E-4F4D-9D75-C36A6A6DD802}" destId="{C4EF619E-1D80-41B5-8CD8-C762BA05A8B0}" srcOrd="0" destOrd="0" presId="urn:microsoft.com/office/officeart/2005/8/layout/process2"/>
    <dgm:cxn modelId="{5B1332D1-11FA-4D5B-A74F-7371CFD15D44}" srcId="{572AD34F-7338-4223-B648-CAC52649D5EE}" destId="{3A69DC28-4541-4B5D-845D-052C1F4CF04F}" srcOrd="2" destOrd="0" parTransId="{798F379C-CFF4-4E3C-9D82-B4E8A95D3DD9}" sibTransId="{F0DDF706-31DB-4BD2-A553-BAC095C7E134}"/>
    <dgm:cxn modelId="{C6929348-30AF-45FA-A290-AEDABB0E66DD}" srcId="{572AD34F-7338-4223-B648-CAC52649D5EE}" destId="{530E8313-97C2-4B02-827C-2CCB9C1D0707}" srcOrd="0" destOrd="0" parTransId="{2785221B-1079-4D87-B21F-F30AF9993BF6}" sibTransId="{6DA1D7A8-38B8-403A-9584-CCAC8701BE1B}"/>
    <dgm:cxn modelId="{87334AC6-7FE0-0442-B3F4-64434C8718EF}" type="presParOf" srcId="{17A42B7C-5EEA-4CD3-BBFE-271F194AA8BE}" destId="{D25CC3F7-C262-49B9-9DDA-46041B3E9993}" srcOrd="0" destOrd="0" presId="urn:microsoft.com/office/officeart/2005/8/layout/process2"/>
    <dgm:cxn modelId="{17FDCE49-7255-3649-8831-1AC186C579C8}" type="presParOf" srcId="{17A42B7C-5EEA-4CD3-BBFE-271F194AA8BE}" destId="{A7D1FF7F-1605-4F41-AF44-F2538E975199}" srcOrd="1" destOrd="0" presId="urn:microsoft.com/office/officeart/2005/8/layout/process2"/>
    <dgm:cxn modelId="{A73F2BBE-3994-6042-9EBC-E542195EFB9C}" type="presParOf" srcId="{A7D1FF7F-1605-4F41-AF44-F2538E975199}" destId="{E0A1C884-8DD4-4D05-B52D-76352274C89E}" srcOrd="0" destOrd="0" presId="urn:microsoft.com/office/officeart/2005/8/layout/process2"/>
    <dgm:cxn modelId="{7C0788D0-A628-0D42-BFA5-D00848B7CAC6}" type="presParOf" srcId="{17A42B7C-5EEA-4CD3-BBFE-271F194AA8BE}" destId="{C4EF619E-1D80-41B5-8CD8-C762BA05A8B0}" srcOrd="2" destOrd="0" presId="urn:microsoft.com/office/officeart/2005/8/layout/process2"/>
    <dgm:cxn modelId="{E6129F51-304D-E14D-8D73-D124D0A0C8C9}" type="presParOf" srcId="{17A42B7C-5EEA-4CD3-BBFE-271F194AA8BE}" destId="{B1E41815-AE0E-4A87-9CBD-3A5CD1FD544F}" srcOrd="3" destOrd="0" presId="urn:microsoft.com/office/officeart/2005/8/layout/process2"/>
    <dgm:cxn modelId="{BEBB675A-4CEA-F943-804A-4DB2286CC70C}" type="presParOf" srcId="{B1E41815-AE0E-4A87-9CBD-3A5CD1FD544F}" destId="{F64CE9BD-1AF6-4078-BE8D-9F44E85E241F}" srcOrd="0" destOrd="0" presId="urn:microsoft.com/office/officeart/2005/8/layout/process2"/>
    <dgm:cxn modelId="{554A89FD-A2EA-5D40-BE06-16474EF5C13A}" type="presParOf" srcId="{17A42B7C-5EEA-4CD3-BBFE-271F194AA8BE}" destId="{84C74884-1F55-45BA-A42F-20FF1A869FD8}"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9BF51D-B332-4F0D-8F41-87CC276506EB}" type="doc">
      <dgm:prSet loTypeId="urn:microsoft.com/office/officeart/2005/8/layout/radial3" loCatId="cycle" qsTypeId="urn:microsoft.com/office/officeart/2005/8/quickstyle/simple5" qsCatId="simple" csTypeId="urn:microsoft.com/office/officeart/2005/8/colors/colorful1#62" csCatId="colorful" phldr="1"/>
      <dgm:spPr/>
      <dgm:t>
        <a:bodyPr/>
        <a:lstStyle/>
        <a:p>
          <a:endParaRPr lang="en-US"/>
        </a:p>
      </dgm:t>
    </dgm:pt>
    <dgm:pt modelId="{BF52D5FB-45FB-41BD-82F5-6CFB9C56E481}">
      <dgm:prSet phldrT="[Text]" custT="1"/>
      <dgm:spPr/>
      <dgm:t>
        <a:bodyPr/>
        <a:lstStyle/>
        <a:p>
          <a:r>
            <a:rPr lang="id-ID" sz="1600" b="1" dirty="0" smtClean="0">
              <a:ln w="10541" cmpd="sng">
                <a:prstDash val="solid"/>
              </a:ln>
              <a:solidFill>
                <a:schemeClr val="tx1"/>
              </a:solidFill>
              <a:latin typeface="+mj-lt"/>
            </a:rPr>
            <a:t>Tax </a:t>
          </a:r>
          <a:r>
            <a:rPr lang="en-US" sz="1600" b="1" dirty="0" smtClean="0">
              <a:ln w="10541" cmpd="sng">
                <a:prstDash val="solid"/>
              </a:ln>
              <a:solidFill>
                <a:schemeClr val="tx1"/>
              </a:solidFill>
              <a:latin typeface="+mj-lt"/>
            </a:rPr>
            <a:t>Incentives</a:t>
          </a:r>
          <a:endParaRPr lang="en-US" sz="1600" b="1" dirty="0">
            <a:ln/>
            <a:solidFill>
              <a:schemeClr val="tx1"/>
            </a:solidFill>
            <a:latin typeface="+mj-lt"/>
          </a:endParaRPr>
        </a:p>
      </dgm:t>
    </dgm:pt>
    <dgm:pt modelId="{4F9E2C94-385E-4A3D-AED2-30E015876436}" type="parTrans" cxnId="{2DA190E0-EB20-4C49-9995-E0F1B011D8F5}">
      <dgm:prSet/>
      <dgm:spPr/>
      <dgm:t>
        <a:bodyPr/>
        <a:lstStyle/>
        <a:p>
          <a:endParaRPr lang="en-US" sz="1600" b="1">
            <a:solidFill>
              <a:schemeClr val="tx1"/>
            </a:solidFill>
            <a:latin typeface="+mj-lt"/>
          </a:endParaRPr>
        </a:p>
      </dgm:t>
    </dgm:pt>
    <dgm:pt modelId="{C34A26CA-1C9D-4069-B6C8-FD03C75EA82E}" type="sibTrans" cxnId="{2DA190E0-EB20-4C49-9995-E0F1B011D8F5}">
      <dgm:prSet/>
      <dgm:spPr/>
      <dgm:t>
        <a:bodyPr/>
        <a:lstStyle/>
        <a:p>
          <a:endParaRPr lang="en-US" sz="1600" b="1">
            <a:solidFill>
              <a:schemeClr val="tx1"/>
            </a:solidFill>
            <a:latin typeface="+mj-lt"/>
          </a:endParaRPr>
        </a:p>
      </dgm:t>
    </dgm:pt>
    <dgm:pt modelId="{9944477A-D0BC-4D95-85E5-A3C118D55B7D}">
      <dgm:prSet custT="1"/>
      <dgm:spPr/>
      <dgm:t>
        <a:bodyPr/>
        <a:lstStyle/>
        <a:p>
          <a:r>
            <a:rPr lang="en-US" sz="1600" b="1" dirty="0" smtClean="0">
              <a:ln w="10541" cmpd="sng">
                <a:prstDash val="solid"/>
              </a:ln>
              <a:solidFill>
                <a:schemeClr val="tx1"/>
              </a:solidFill>
              <a:latin typeface="+mj-lt"/>
            </a:rPr>
            <a:t>Tax Amnesty</a:t>
          </a:r>
        </a:p>
      </dgm:t>
    </dgm:pt>
    <dgm:pt modelId="{87982069-919F-44F1-B4D1-8B3A3328670B}" type="parTrans" cxnId="{6FBFD572-E200-4748-A501-B95F567FEA5C}">
      <dgm:prSet/>
      <dgm:spPr/>
      <dgm:t>
        <a:bodyPr/>
        <a:lstStyle/>
        <a:p>
          <a:endParaRPr lang="en-US" sz="1600" b="1">
            <a:solidFill>
              <a:schemeClr val="tx1"/>
            </a:solidFill>
            <a:latin typeface="+mj-lt"/>
          </a:endParaRPr>
        </a:p>
      </dgm:t>
    </dgm:pt>
    <dgm:pt modelId="{3901045F-3119-49B0-B17B-631CDF94533A}" type="sibTrans" cxnId="{6FBFD572-E200-4748-A501-B95F567FEA5C}">
      <dgm:prSet/>
      <dgm:spPr/>
      <dgm:t>
        <a:bodyPr/>
        <a:lstStyle/>
        <a:p>
          <a:endParaRPr lang="en-US" sz="1600" b="1">
            <a:solidFill>
              <a:schemeClr val="tx1"/>
            </a:solidFill>
            <a:latin typeface="+mj-lt"/>
          </a:endParaRPr>
        </a:p>
      </dgm:t>
    </dgm:pt>
    <dgm:pt modelId="{6BEE3FF3-FA5F-4B07-852C-5514BAB930D6}">
      <dgm:prSet custT="1"/>
      <dgm:spPr/>
      <dgm:t>
        <a:bodyPr/>
        <a:lstStyle/>
        <a:p>
          <a:r>
            <a:rPr lang="en-US" sz="1600" b="1" dirty="0" err="1" smtClean="0">
              <a:ln w="10541" cmpd="sng">
                <a:prstDash val="solid"/>
              </a:ln>
              <a:solidFill>
                <a:schemeClr val="tx1"/>
              </a:solidFill>
              <a:latin typeface="+mj-lt"/>
            </a:rPr>
            <a:t>Transformasi</a:t>
          </a:r>
          <a:r>
            <a:rPr lang="en-US" sz="1600" b="1" dirty="0" smtClean="0">
              <a:ln w="10541" cmpd="sng">
                <a:prstDash val="solid"/>
              </a:ln>
              <a:solidFill>
                <a:schemeClr val="tx1"/>
              </a:solidFill>
              <a:latin typeface="+mj-lt"/>
            </a:rPr>
            <a:t> </a:t>
          </a:r>
          <a:r>
            <a:rPr lang="en-US" sz="1600" b="1" dirty="0" err="1" smtClean="0">
              <a:ln w="10541" cmpd="sng">
                <a:prstDash val="solid"/>
              </a:ln>
              <a:solidFill>
                <a:schemeClr val="tx1"/>
              </a:solidFill>
              <a:latin typeface="+mj-lt"/>
            </a:rPr>
            <a:t>Kelembagaan</a:t>
          </a:r>
          <a:endParaRPr lang="en-US" sz="1600" b="1" dirty="0" smtClean="0">
            <a:solidFill>
              <a:schemeClr val="tx1"/>
            </a:solidFill>
            <a:latin typeface="+mj-lt"/>
          </a:endParaRPr>
        </a:p>
      </dgm:t>
    </dgm:pt>
    <dgm:pt modelId="{4260DB2B-F782-4AAA-A52D-F1E2971C5DF8}" type="parTrans" cxnId="{9278CFD0-9581-4155-B45B-C2932914CB5D}">
      <dgm:prSet/>
      <dgm:spPr/>
      <dgm:t>
        <a:bodyPr/>
        <a:lstStyle/>
        <a:p>
          <a:endParaRPr lang="en-US" sz="1600" b="1">
            <a:solidFill>
              <a:schemeClr val="tx1"/>
            </a:solidFill>
            <a:latin typeface="+mj-lt"/>
          </a:endParaRPr>
        </a:p>
      </dgm:t>
    </dgm:pt>
    <dgm:pt modelId="{5D8E6B41-DC6E-4ABD-B2C4-C2A7C6B52460}" type="sibTrans" cxnId="{9278CFD0-9581-4155-B45B-C2932914CB5D}">
      <dgm:prSet/>
      <dgm:spPr/>
      <dgm:t>
        <a:bodyPr/>
        <a:lstStyle/>
        <a:p>
          <a:endParaRPr lang="en-US" sz="1600" b="1">
            <a:solidFill>
              <a:schemeClr val="tx1"/>
            </a:solidFill>
            <a:latin typeface="+mj-lt"/>
          </a:endParaRPr>
        </a:p>
      </dgm:t>
    </dgm:pt>
    <dgm:pt modelId="{4C4C8760-B48B-42A4-9B80-FDBD8CE701F4}">
      <dgm:prSet custT="1"/>
      <dgm:spPr/>
      <dgm:t>
        <a:bodyPr/>
        <a:lstStyle/>
        <a:p>
          <a:r>
            <a:rPr lang="en-US" sz="1600" b="1" dirty="0" smtClean="0">
              <a:solidFill>
                <a:schemeClr val="tx1"/>
              </a:solidFill>
              <a:latin typeface="+mj-lt"/>
            </a:rPr>
            <a:t>BEPS/MEA</a:t>
          </a:r>
        </a:p>
      </dgm:t>
    </dgm:pt>
    <dgm:pt modelId="{A4C9E3D3-DD57-4508-976A-EA9936BE6E3F}" type="parTrans" cxnId="{1D3FD64A-9986-402B-AD67-ADD5069A6FF6}">
      <dgm:prSet/>
      <dgm:spPr/>
      <dgm:t>
        <a:bodyPr/>
        <a:lstStyle/>
        <a:p>
          <a:endParaRPr lang="en-US" sz="1600" b="1">
            <a:solidFill>
              <a:schemeClr val="tx1"/>
            </a:solidFill>
            <a:latin typeface="+mj-lt"/>
          </a:endParaRPr>
        </a:p>
      </dgm:t>
    </dgm:pt>
    <dgm:pt modelId="{E0D9FF2B-54D7-4B3D-B694-F2847925D9BD}" type="sibTrans" cxnId="{1D3FD64A-9986-402B-AD67-ADD5069A6FF6}">
      <dgm:prSet/>
      <dgm:spPr/>
      <dgm:t>
        <a:bodyPr/>
        <a:lstStyle/>
        <a:p>
          <a:endParaRPr lang="en-US" sz="1600" b="1">
            <a:solidFill>
              <a:schemeClr val="tx1"/>
            </a:solidFill>
            <a:latin typeface="+mj-lt"/>
          </a:endParaRPr>
        </a:p>
      </dgm:t>
    </dgm:pt>
    <dgm:pt modelId="{3033790D-E23E-4388-A929-B56EDAB69D80}">
      <dgm:prSet custT="1"/>
      <dgm:spPr/>
      <dgm:t>
        <a:bodyPr/>
        <a:lstStyle/>
        <a:p>
          <a:r>
            <a:rPr lang="en-US" sz="1600" b="1" dirty="0" smtClean="0">
              <a:solidFill>
                <a:schemeClr val="tx1"/>
              </a:solidFill>
              <a:latin typeface="+mj-lt"/>
            </a:rPr>
            <a:t>Tax </a:t>
          </a:r>
          <a:r>
            <a:rPr lang="en-US" sz="1600" b="1" dirty="0" err="1" smtClean="0">
              <a:solidFill>
                <a:schemeClr val="tx1"/>
              </a:solidFill>
              <a:latin typeface="+mj-lt"/>
            </a:rPr>
            <a:t>Adm</a:t>
          </a:r>
          <a:endParaRPr lang="en-US" sz="1600" b="1" dirty="0" smtClean="0">
            <a:solidFill>
              <a:schemeClr val="tx1"/>
            </a:solidFill>
            <a:latin typeface="+mj-lt"/>
          </a:endParaRPr>
        </a:p>
        <a:p>
          <a:r>
            <a:rPr lang="en-US" sz="1600" b="1" dirty="0" err="1" smtClean="0">
              <a:solidFill>
                <a:schemeClr val="tx1"/>
              </a:solidFill>
              <a:latin typeface="+mj-lt"/>
            </a:rPr>
            <a:t>Berbasis</a:t>
          </a:r>
          <a:r>
            <a:rPr lang="en-US" sz="1600" b="1" dirty="0" smtClean="0">
              <a:solidFill>
                <a:schemeClr val="tx1"/>
              </a:solidFill>
              <a:latin typeface="+mj-lt"/>
            </a:rPr>
            <a:t> IT</a:t>
          </a:r>
        </a:p>
      </dgm:t>
    </dgm:pt>
    <dgm:pt modelId="{442D4B93-FDE0-40F6-882F-EBEF3122B5D2}" type="parTrans" cxnId="{3DB1731C-AA5C-4036-8240-759F52C21677}">
      <dgm:prSet/>
      <dgm:spPr/>
      <dgm:t>
        <a:bodyPr/>
        <a:lstStyle/>
        <a:p>
          <a:endParaRPr lang="en-US" sz="1600" b="1">
            <a:solidFill>
              <a:schemeClr val="tx1"/>
            </a:solidFill>
            <a:latin typeface="+mj-lt"/>
          </a:endParaRPr>
        </a:p>
      </dgm:t>
    </dgm:pt>
    <dgm:pt modelId="{0E5A67F0-2889-497D-8F93-4E5E67624DC5}" type="sibTrans" cxnId="{3DB1731C-AA5C-4036-8240-759F52C21677}">
      <dgm:prSet/>
      <dgm:spPr/>
      <dgm:t>
        <a:bodyPr/>
        <a:lstStyle/>
        <a:p>
          <a:endParaRPr lang="en-US" sz="1600" b="1">
            <a:solidFill>
              <a:schemeClr val="tx1"/>
            </a:solidFill>
            <a:latin typeface="+mj-lt"/>
          </a:endParaRPr>
        </a:p>
      </dgm:t>
    </dgm:pt>
    <dgm:pt modelId="{09874DB6-F19E-4F17-A664-E5F902AE722D}">
      <dgm:prSet custT="1"/>
      <dgm:spPr/>
      <dgm:t>
        <a:bodyPr/>
        <a:lstStyle/>
        <a:p>
          <a:r>
            <a:rPr lang="en-US" sz="1600" b="1" dirty="0" smtClean="0">
              <a:solidFill>
                <a:schemeClr val="tx1"/>
              </a:solidFill>
              <a:latin typeface="+mj-lt"/>
            </a:rPr>
            <a:t>Law Enforcement</a:t>
          </a:r>
        </a:p>
      </dgm:t>
    </dgm:pt>
    <dgm:pt modelId="{44033B53-FD35-41F4-84CF-04E5F2277B54}" type="parTrans" cxnId="{A83F86CB-D29A-40BA-95BA-76CD9C28C94A}">
      <dgm:prSet/>
      <dgm:spPr/>
      <dgm:t>
        <a:bodyPr/>
        <a:lstStyle/>
        <a:p>
          <a:endParaRPr lang="en-US" sz="1600" b="1">
            <a:solidFill>
              <a:schemeClr val="tx1"/>
            </a:solidFill>
          </a:endParaRPr>
        </a:p>
      </dgm:t>
    </dgm:pt>
    <dgm:pt modelId="{EDB13443-A202-4EFB-855A-361AE397B0AE}" type="sibTrans" cxnId="{A83F86CB-D29A-40BA-95BA-76CD9C28C94A}">
      <dgm:prSet/>
      <dgm:spPr/>
      <dgm:t>
        <a:bodyPr/>
        <a:lstStyle/>
        <a:p>
          <a:endParaRPr lang="en-US" sz="1600" b="1">
            <a:solidFill>
              <a:schemeClr val="tx1"/>
            </a:solidFill>
          </a:endParaRPr>
        </a:p>
      </dgm:t>
    </dgm:pt>
    <dgm:pt modelId="{AD84AAEB-8A2C-4515-B29A-B5283549F4AF}">
      <dgm:prSet custT="1"/>
      <dgm:spPr/>
      <dgm:t>
        <a:bodyPr/>
        <a:lstStyle/>
        <a:p>
          <a:r>
            <a:rPr lang="en-US" sz="1600" b="1" dirty="0" smtClean="0">
              <a:solidFill>
                <a:schemeClr val="tx1"/>
              </a:solidFill>
              <a:latin typeface="+mj-lt"/>
            </a:rPr>
            <a:t>Tax Compliance</a:t>
          </a:r>
        </a:p>
      </dgm:t>
    </dgm:pt>
    <dgm:pt modelId="{88AF6212-69B6-44DC-B55B-D3EF9101EE8B}" type="parTrans" cxnId="{6E957D03-EF21-475C-8642-E14CF09CC30C}">
      <dgm:prSet/>
      <dgm:spPr/>
      <dgm:t>
        <a:bodyPr/>
        <a:lstStyle/>
        <a:p>
          <a:endParaRPr lang="en-US" sz="1600" b="1">
            <a:solidFill>
              <a:schemeClr val="tx1"/>
            </a:solidFill>
          </a:endParaRPr>
        </a:p>
      </dgm:t>
    </dgm:pt>
    <dgm:pt modelId="{7DC6F978-87A3-4F86-8B60-B3B17CE2269D}" type="sibTrans" cxnId="{6E957D03-EF21-475C-8642-E14CF09CC30C}">
      <dgm:prSet/>
      <dgm:spPr/>
      <dgm:t>
        <a:bodyPr/>
        <a:lstStyle/>
        <a:p>
          <a:endParaRPr lang="en-US" sz="1600" b="1">
            <a:solidFill>
              <a:schemeClr val="tx1"/>
            </a:solidFill>
          </a:endParaRPr>
        </a:p>
      </dgm:t>
    </dgm:pt>
    <dgm:pt modelId="{C2EDB13F-47A7-40A0-AB19-57A395F74464}">
      <dgm:prSet custT="1"/>
      <dgm:spPr/>
      <dgm:t>
        <a:bodyPr/>
        <a:lstStyle/>
        <a:p>
          <a:r>
            <a:rPr lang="en-US" sz="1600" b="1" dirty="0" smtClean="0">
              <a:solidFill>
                <a:schemeClr val="tx1"/>
              </a:solidFill>
              <a:latin typeface="+mj-lt"/>
            </a:rPr>
            <a:t>Revenue Optimization</a:t>
          </a:r>
        </a:p>
      </dgm:t>
    </dgm:pt>
    <dgm:pt modelId="{760AB3A6-822E-4D82-A50F-4129B28E4D4E}" type="parTrans" cxnId="{2A6A0903-CB3F-44FA-9943-DE0684638514}">
      <dgm:prSet/>
      <dgm:spPr/>
      <dgm:t>
        <a:bodyPr/>
        <a:lstStyle/>
        <a:p>
          <a:endParaRPr lang="en-US" sz="1800" b="1">
            <a:solidFill>
              <a:schemeClr val="tx1"/>
            </a:solidFill>
          </a:endParaRPr>
        </a:p>
      </dgm:t>
    </dgm:pt>
    <dgm:pt modelId="{06B6211E-DB4E-41E5-87B5-443DE2EB7720}" type="sibTrans" cxnId="{2A6A0903-CB3F-44FA-9943-DE0684638514}">
      <dgm:prSet/>
      <dgm:spPr/>
      <dgm:t>
        <a:bodyPr/>
        <a:lstStyle/>
        <a:p>
          <a:endParaRPr lang="en-US" sz="1800" b="1">
            <a:solidFill>
              <a:schemeClr val="tx1"/>
            </a:solidFill>
          </a:endParaRPr>
        </a:p>
      </dgm:t>
    </dgm:pt>
    <dgm:pt modelId="{20B1F430-F100-4744-A13A-7A1248506FAC}">
      <dgm:prSet phldrT="[Text]" custT="1"/>
      <dgm:spPr/>
      <dgm:t>
        <a:bodyPr/>
        <a:lstStyle/>
        <a:p>
          <a:r>
            <a:rPr lang="en-US" sz="1600" b="1" dirty="0" smtClean="0">
              <a:ln/>
              <a:solidFill>
                <a:schemeClr val="tx1"/>
              </a:solidFill>
              <a:latin typeface="+mj-lt"/>
            </a:rPr>
            <a:t>Taxation System</a:t>
          </a:r>
          <a:endParaRPr lang="en-US" sz="1600" b="1" dirty="0">
            <a:ln/>
            <a:solidFill>
              <a:schemeClr val="tx1"/>
            </a:solidFill>
            <a:latin typeface="+mj-lt"/>
          </a:endParaRPr>
        </a:p>
      </dgm:t>
    </dgm:pt>
    <dgm:pt modelId="{DE54287F-7165-47DD-B6C2-5868D4E9973C}" type="parTrans" cxnId="{B7737B2B-6EF7-4EAA-80AF-D6A36577C164}">
      <dgm:prSet/>
      <dgm:spPr/>
      <dgm:t>
        <a:bodyPr/>
        <a:lstStyle/>
        <a:p>
          <a:endParaRPr lang="en-US" sz="1800" b="1">
            <a:solidFill>
              <a:schemeClr val="tx1"/>
            </a:solidFill>
          </a:endParaRPr>
        </a:p>
      </dgm:t>
    </dgm:pt>
    <dgm:pt modelId="{242B0D5E-CDCA-4CD8-A684-8E7CBC4BCDC5}" type="sibTrans" cxnId="{B7737B2B-6EF7-4EAA-80AF-D6A36577C164}">
      <dgm:prSet/>
      <dgm:spPr/>
      <dgm:t>
        <a:bodyPr/>
        <a:lstStyle/>
        <a:p>
          <a:endParaRPr lang="en-US" sz="1800" b="1">
            <a:solidFill>
              <a:schemeClr val="tx1"/>
            </a:solidFill>
          </a:endParaRPr>
        </a:p>
      </dgm:t>
    </dgm:pt>
    <dgm:pt modelId="{70010FDA-529A-4B13-8D35-6EFAEA2F77AA}" type="pres">
      <dgm:prSet presAssocID="{6B9BF51D-B332-4F0D-8F41-87CC276506EB}" presName="composite" presStyleCnt="0">
        <dgm:presLayoutVars>
          <dgm:chMax val="1"/>
          <dgm:dir/>
          <dgm:resizeHandles val="exact"/>
        </dgm:presLayoutVars>
      </dgm:prSet>
      <dgm:spPr/>
      <dgm:t>
        <a:bodyPr/>
        <a:lstStyle/>
        <a:p>
          <a:endParaRPr lang="en-US"/>
        </a:p>
      </dgm:t>
    </dgm:pt>
    <dgm:pt modelId="{487AEA49-6FFD-4ED7-81A8-0689F8422284}" type="pres">
      <dgm:prSet presAssocID="{6B9BF51D-B332-4F0D-8F41-87CC276506EB}" presName="radial" presStyleCnt="0">
        <dgm:presLayoutVars>
          <dgm:animLvl val="ctr"/>
        </dgm:presLayoutVars>
      </dgm:prSet>
      <dgm:spPr/>
      <dgm:t>
        <a:bodyPr/>
        <a:lstStyle/>
        <a:p>
          <a:endParaRPr lang="en-US"/>
        </a:p>
      </dgm:t>
    </dgm:pt>
    <dgm:pt modelId="{D1FDBE79-D3F4-4D57-8D09-5F58CA6C5A62}" type="pres">
      <dgm:prSet presAssocID="{20B1F430-F100-4744-A13A-7A1248506FAC}" presName="centerShape" presStyleLbl="vennNode1" presStyleIdx="0" presStyleCnt="9"/>
      <dgm:spPr/>
      <dgm:t>
        <a:bodyPr/>
        <a:lstStyle/>
        <a:p>
          <a:endParaRPr lang="en-US"/>
        </a:p>
      </dgm:t>
    </dgm:pt>
    <dgm:pt modelId="{4245D700-9364-40DC-8336-1CE76994E8C0}" type="pres">
      <dgm:prSet presAssocID="{BF52D5FB-45FB-41BD-82F5-6CFB9C56E481}" presName="node" presStyleLbl="vennNode1" presStyleIdx="1" presStyleCnt="9">
        <dgm:presLayoutVars>
          <dgm:bulletEnabled val="1"/>
        </dgm:presLayoutVars>
      </dgm:prSet>
      <dgm:spPr/>
      <dgm:t>
        <a:bodyPr/>
        <a:lstStyle/>
        <a:p>
          <a:endParaRPr lang="en-US"/>
        </a:p>
      </dgm:t>
    </dgm:pt>
    <dgm:pt modelId="{45C4C210-82FC-4381-BDCB-B306DC94A74E}" type="pres">
      <dgm:prSet presAssocID="{9944477A-D0BC-4D95-85E5-A3C118D55B7D}" presName="node" presStyleLbl="vennNode1" presStyleIdx="2" presStyleCnt="9">
        <dgm:presLayoutVars>
          <dgm:bulletEnabled val="1"/>
        </dgm:presLayoutVars>
      </dgm:prSet>
      <dgm:spPr/>
      <dgm:t>
        <a:bodyPr/>
        <a:lstStyle/>
        <a:p>
          <a:endParaRPr lang="en-US"/>
        </a:p>
      </dgm:t>
    </dgm:pt>
    <dgm:pt modelId="{B75B2A2F-6B1B-4A73-803B-385731C8CD73}" type="pres">
      <dgm:prSet presAssocID="{6BEE3FF3-FA5F-4B07-852C-5514BAB930D6}" presName="node" presStyleLbl="vennNode1" presStyleIdx="3" presStyleCnt="9" custScaleX="123467">
        <dgm:presLayoutVars>
          <dgm:bulletEnabled val="1"/>
        </dgm:presLayoutVars>
      </dgm:prSet>
      <dgm:spPr/>
      <dgm:t>
        <a:bodyPr/>
        <a:lstStyle/>
        <a:p>
          <a:endParaRPr lang="en-US"/>
        </a:p>
      </dgm:t>
    </dgm:pt>
    <dgm:pt modelId="{D858A723-F95B-4DCF-9BF4-B84874146741}" type="pres">
      <dgm:prSet presAssocID="{4C4C8760-B48B-42A4-9B80-FDBD8CE701F4}" presName="node" presStyleLbl="vennNode1" presStyleIdx="4" presStyleCnt="9">
        <dgm:presLayoutVars>
          <dgm:bulletEnabled val="1"/>
        </dgm:presLayoutVars>
      </dgm:prSet>
      <dgm:spPr/>
      <dgm:t>
        <a:bodyPr/>
        <a:lstStyle/>
        <a:p>
          <a:endParaRPr lang="en-US"/>
        </a:p>
      </dgm:t>
    </dgm:pt>
    <dgm:pt modelId="{B42F8F17-2B2E-4AFE-B469-13FFBCB9C9A9}" type="pres">
      <dgm:prSet presAssocID="{09874DB6-F19E-4F17-A664-E5F902AE722D}" presName="node" presStyleLbl="vennNode1" presStyleIdx="5" presStyleCnt="9">
        <dgm:presLayoutVars>
          <dgm:bulletEnabled val="1"/>
        </dgm:presLayoutVars>
      </dgm:prSet>
      <dgm:spPr/>
      <dgm:t>
        <a:bodyPr/>
        <a:lstStyle/>
        <a:p>
          <a:endParaRPr lang="en-US"/>
        </a:p>
      </dgm:t>
    </dgm:pt>
    <dgm:pt modelId="{97275C97-37F6-4A7E-B56F-AA230B2979DA}" type="pres">
      <dgm:prSet presAssocID="{3033790D-E23E-4388-A929-B56EDAB69D80}" presName="node" presStyleLbl="vennNode1" presStyleIdx="6" presStyleCnt="9">
        <dgm:presLayoutVars>
          <dgm:bulletEnabled val="1"/>
        </dgm:presLayoutVars>
      </dgm:prSet>
      <dgm:spPr/>
      <dgm:t>
        <a:bodyPr/>
        <a:lstStyle/>
        <a:p>
          <a:endParaRPr lang="en-US"/>
        </a:p>
      </dgm:t>
    </dgm:pt>
    <dgm:pt modelId="{6A66EEA7-FD6E-4832-AD0B-8C25572B6098}" type="pres">
      <dgm:prSet presAssocID="{C2EDB13F-47A7-40A0-AB19-57A395F74464}" presName="node" presStyleLbl="vennNode1" presStyleIdx="7" presStyleCnt="9">
        <dgm:presLayoutVars>
          <dgm:bulletEnabled val="1"/>
        </dgm:presLayoutVars>
      </dgm:prSet>
      <dgm:spPr/>
      <dgm:t>
        <a:bodyPr/>
        <a:lstStyle/>
        <a:p>
          <a:endParaRPr lang="en-US"/>
        </a:p>
      </dgm:t>
    </dgm:pt>
    <dgm:pt modelId="{4D724730-FADD-4ED6-A651-5287ADCDEBC1}" type="pres">
      <dgm:prSet presAssocID="{AD84AAEB-8A2C-4515-B29A-B5283549F4AF}" presName="node" presStyleLbl="vennNode1" presStyleIdx="8" presStyleCnt="9">
        <dgm:presLayoutVars>
          <dgm:bulletEnabled val="1"/>
        </dgm:presLayoutVars>
      </dgm:prSet>
      <dgm:spPr/>
      <dgm:t>
        <a:bodyPr/>
        <a:lstStyle/>
        <a:p>
          <a:endParaRPr lang="en-US"/>
        </a:p>
      </dgm:t>
    </dgm:pt>
  </dgm:ptLst>
  <dgm:cxnLst>
    <dgm:cxn modelId="{2C19DAF0-C353-40A9-B356-1B8004801B13}" type="presOf" srcId="{6B9BF51D-B332-4F0D-8F41-87CC276506EB}" destId="{70010FDA-529A-4B13-8D35-6EFAEA2F77AA}" srcOrd="0" destOrd="0" presId="urn:microsoft.com/office/officeart/2005/8/layout/radial3"/>
    <dgm:cxn modelId="{2A6A0903-CB3F-44FA-9943-DE0684638514}" srcId="{20B1F430-F100-4744-A13A-7A1248506FAC}" destId="{C2EDB13F-47A7-40A0-AB19-57A395F74464}" srcOrd="6" destOrd="0" parTransId="{760AB3A6-822E-4D82-A50F-4129B28E4D4E}" sibTransId="{06B6211E-DB4E-41E5-87B5-443DE2EB7720}"/>
    <dgm:cxn modelId="{9278CFD0-9581-4155-B45B-C2932914CB5D}" srcId="{20B1F430-F100-4744-A13A-7A1248506FAC}" destId="{6BEE3FF3-FA5F-4B07-852C-5514BAB930D6}" srcOrd="2" destOrd="0" parTransId="{4260DB2B-F782-4AAA-A52D-F1E2971C5DF8}" sibTransId="{5D8E6B41-DC6E-4ABD-B2C4-C2A7C6B52460}"/>
    <dgm:cxn modelId="{294E37BB-F2C8-422F-921E-CC25109601D1}" type="presOf" srcId="{09874DB6-F19E-4F17-A664-E5F902AE722D}" destId="{B42F8F17-2B2E-4AFE-B469-13FFBCB9C9A9}" srcOrd="0" destOrd="0" presId="urn:microsoft.com/office/officeart/2005/8/layout/radial3"/>
    <dgm:cxn modelId="{BECC5BB1-5F80-4EEF-8342-DDE2C073290C}" type="presOf" srcId="{20B1F430-F100-4744-A13A-7A1248506FAC}" destId="{D1FDBE79-D3F4-4D57-8D09-5F58CA6C5A62}" srcOrd="0" destOrd="0" presId="urn:microsoft.com/office/officeart/2005/8/layout/radial3"/>
    <dgm:cxn modelId="{3DB1731C-AA5C-4036-8240-759F52C21677}" srcId="{20B1F430-F100-4744-A13A-7A1248506FAC}" destId="{3033790D-E23E-4388-A929-B56EDAB69D80}" srcOrd="5" destOrd="0" parTransId="{442D4B93-FDE0-40F6-882F-EBEF3122B5D2}" sibTransId="{0E5A67F0-2889-497D-8F93-4E5E67624DC5}"/>
    <dgm:cxn modelId="{62299B65-0317-4E61-BC46-2BC81638BC4E}" type="presOf" srcId="{AD84AAEB-8A2C-4515-B29A-B5283549F4AF}" destId="{4D724730-FADD-4ED6-A651-5287ADCDEBC1}" srcOrd="0" destOrd="0" presId="urn:microsoft.com/office/officeart/2005/8/layout/radial3"/>
    <dgm:cxn modelId="{857673C3-A224-4504-BFF8-276A27703921}" type="presOf" srcId="{6BEE3FF3-FA5F-4B07-852C-5514BAB930D6}" destId="{B75B2A2F-6B1B-4A73-803B-385731C8CD73}" srcOrd="0" destOrd="0" presId="urn:microsoft.com/office/officeart/2005/8/layout/radial3"/>
    <dgm:cxn modelId="{60879899-5BA6-47AF-A612-5877AEEF5696}" type="presOf" srcId="{4C4C8760-B48B-42A4-9B80-FDBD8CE701F4}" destId="{D858A723-F95B-4DCF-9BF4-B84874146741}" srcOrd="0" destOrd="0" presId="urn:microsoft.com/office/officeart/2005/8/layout/radial3"/>
    <dgm:cxn modelId="{BFCC7D2A-47A5-4C07-AB68-FDFAD747BFF2}" type="presOf" srcId="{BF52D5FB-45FB-41BD-82F5-6CFB9C56E481}" destId="{4245D700-9364-40DC-8336-1CE76994E8C0}" srcOrd="0" destOrd="0" presId="urn:microsoft.com/office/officeart/2005/8/layout/radial3"/>
    <dgm:cxn modelId="{56577EA9-5CB0-45EB-A29C-7D78BA21231C}" type="presOf" srcId="{9944477A-D0BC-4D95-85E5-A3C118D55B7D}" destId="{45C4C210-82FC-4381-BDCB-B306DC94A74E}" srcOrd="0" destOrd="0" presId="urn:microsoft.com/office/officeart/2005/8/layout/radial3"/>
    <dgm:cxn modelId="{B91FDFB9-4A58-4701-9E73-FA1DDCC27BDC}" type="presOf" srcId="{3033790D-E23E-4388-A929-B56EDAB69D80}" destId="{97275C97-37F6-4A7E-B56F-AA230B2979DA}" srcOrd="0" destOrd="0" presId="urn:microsoft.com/office/officeart/2005/8/layout/radial3"/>
    <dgm:cxn modelId="{93C1EB60-0192-4C23-8268-2613DA923C9E}" type="presOf" srcId="{C2EDB13F-47A7-40A0-AB19-57A395F74464}" destId="{6A66EEA7-FD6E-4832-AD0B-8C25572B6098}" srcOrd="0" destOrd="0" presId="urn:microsoft.com/office/officeart/2005/8/layout/radial3"/>
    <dgm:cxn modelId="{2DA190E0-EB20-4C49-9995-E0F1B011D8F5}" srcId="{20B1F430-F100-4744-A13A-7A1248506FAC}" destId="{BF52D5FB-45FB-41BD-82F5-6CFB9C56E481}" srcOrd="0" destOrd="0" parTransId="{4F9E2C94-385E-4A3D-AED2-30E015876436}" sibTransId="{C34A26CA-1C9D-4069-B6C8-FD03C75EA82E}"/>
    <dgm:cxn modelId="{A83F86CB-D29A-40BA-95BA-76CD9C28C94A}" srcId="{20B1F430-F100-4744-A13A-7A1248506FAC}" destId="{09874DB6-F19E-4F17-A664-E5F902AE722D}" srcOrd="4" destOrd="0" parTransId="{44033B53-FD35-41F4-84CF-04E5F2277B54}" sibTransId="{EDB13443-A202-4EFB-855A-361AE397B0AE}"/>
    <dgm:cxn modelId="{6FBFD572-E200-4748-A501-B95F567FEA5C}" srcId="{20B1F430-F100-4744-A13A-7A1248506FAC}" destId="{9944477A-D0BC-4D95-85E5-A3C118D55B7D}" srcOrd="1" destOrd="0" parTransId="{87982069-919F-44F1-B4D1-8B3A3328670B}" sibTransId="{3901045F-3119-49B0-B17B-631CDF94533A}"/>
    <dgm:cxn modelId="{6E957D03-EF21-475C-8642-E14CF09CC30C}" srcId="{20B1F430-F100-4744-A13A-7A1248506FAC}" destId="{AD84AAEB-8A2C-4515-B29A-B5283549F4AF}" srcOrd="7" destOrd="0" parTransId="{88AF6212-69B6-44DC-B55B-D3EF9101EE8B}" sibTransId="{7DC6F978-87A3-4F86-8B60-B3B17CE2269D}"/>
    <dgm:cxn modelId="{B7737B2B-6EF7-4EAA-80AF-D6A36577C164}" srcId="{6B9BF51D-B332-4F0D-8F41-87CC276506EB}" destId="{20B1F430-F100-4744-A13A-7A1248506FAC}" srcOrd="0" destOrd="0" parTransId="{DE54287F-7165-47DD-B6C2-5868D4E9973C}" sibTransId="{242B0D5E-CDCA-4CD8-A684-8E7CBC4BCDC5}"/>
    <dgm:cxn modelId="{1D3FD64A-9986-402B-AD67-ADD5069A6FF6}" srcId="{20B1F430-F100-4744-A13A-7A1248506FAC}" destId="{4C4C8760-B48B-42A4-9B80-FDBD8CE701F4}" srcOrd="3" destOrd="0" parTransId="{A4C9E3D3-DD57-4508-976A-EA9936BE6E3F}" sibTransId="{E0D9FF2B-54D7-4B3D-B694-F2847925D9BD}"/>
    <dgm:cxn modelId="{DE75B7C2-15A1-47E7-877B-38D050286E8E}" type="presParOf" srcId="{70010FDA-529A-4B13-8D35-6EFAEA2F77AA}" destId="{487AEA49-6FFD-4ED7-81A8-0689F8422284}" srcOrd="0" destOrd="0" presId="urn:microsoft.com/office/officeart/2005/8/layout/radial3"/>
    <dgm:cxn modelId="{546CC1C8-3922-40DB-99C3-67EAE33335EF}" type="presParOf" srcId="{487AEA49-6FFD-4ED7-81A8-0689F8422284}" destId="{D1FDBE79-D3F4-4D57-8D09-5F58CA6C5A62}" srcOrd="0" destOrd="0" presId="urn:microsoft.com/office/officeart/2005/8/layout/radial3"/>
    <dgm:cxn modelId="{63450F6A-93A5-4DF1-A707-8B0EA7A5473B}" type="presParOf" srcId="{487AEA49-6FFD-4ED7-81A8-0689F8422284}" destId="{4245D700-9364-40DC-8336-1CE76994E8C0}" srcOrd="1" destOrd="0" presId="urn:microsoft.com/office/officeart/2005/8/layout/radial3"/>
    <dgm:cxn modelId="{68DC98F3-5620-4A5D-A369-26F9F246A49A}" type="presParOf" srcId="{487AEA49-6FFD-4ED7-81A8-0689F8422284}" destId="{45C4C210-82FC-4381-BDCB-B306DC94A74E}" srcOrd="2" destOrd="0" presId="urn:microsoft.com/office/officeart/2005/8/layout/radial3"/>
    <dgm:cxn modelId="{25A2B18D-DA48-42D8-B20B-654C116F61E5}" type="presParOf" srcId="{487AEA49-6FFD-4ED7-81A8-0689F8422284}" destId="{B75B2A2F-6B1B-4A73-803B-385731C8CD73}" srcOrd="3" destOrd="0" presId="urn:microsoft.com/office/officeart/2005/8/layout/radial3"/>
    <dgm:cxn modelId="{05C3731A-D768-4BC8-8EA3-CDFF20BAE645}" type="presParOf" srcId="{487AEA49-6FFD-4ED7-81A8-0689F8422284}" destId="{D858A723-F95B-4DCF-9BF4-B84874146741}" srcOrd="4" destOrd="0" presId="urn:microsoft.com/office/officeart/2005/8/layout/radial3"/>
    <dgm:cxn modelId="{E93AF688-BFAE-468D-AC14-E5527F5C85E8}" type="presParOf" srcId="{487AEA49-6FFD-4ED7-81A8-0689F8422284}" destId="{B42F8F17-2B2E-4AFE-B469-13FFBCB9C9A9}" srcOrd="5" destOrd="0" presId="urn:microsoft.com/office/officeart/2005/8/layout/radial3"/>
    <dgm:cxn modelId="{7C899670-C4D3-4B6E-AF3F-36A417273590}" type="presParOf" srcId="{487AEA49-6FFD-4ED7-81A8-0689F8422284}" destId="{97275C97-37F6-4A7E-B56F-AA230B2979DA}" srcOrd="6" destOrd="0" presId="urn:microsoft.com/office/officeart/2005/8/layout/radial3"/>
    <dgm:cxn modelId="{D9847F7D-0C27-48FE-A4D3-FC84C82E4FD5}" type="presParOf" srcId="{487AEA49-6FFD-4ED7-81A8-0689F8422284}" destId="{6A66EEA7-FD6E-4832-AD0B-8C25572B6098}" srcOrd="7" destOrd="0" presId="urn:microsoft.com/office/officeart/2005/8/layout/radial3"/>
    <dgm:cxn modelId="{BC93C845-28C7-44BF-AC13-DBDF4C6A4DBE}" type="presParOf" srcId="{487AEA49-6FFD-4ED7-81A8-0689F8422284}" destId="{4D724730-FADD-4ED6-A651-5287ADCDEBC1}" srcOrd="8"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487806-F02C-400D-BA57-277DC5D95884}" type="doc">
      <dgm:prSet loTypeId="urn:microsoft.com/office/officeart/2005/8/layout/process1" loCatId="process" qsTypeId="urn:microsoft.com/office/officeart/2005/8/quickstyle/simple4" qsCatId="simple" csTypeId="urn:microsoft.com/office/officeart/2005/8/colors/colorful1#63" csCatId="colorful" phldr="1"/>
      <dgm:spPr/>
    </dgm:pt>
    <dgm:pt modelId="{2381FA33-0BB8-4018-9DE8-E15934471D59}">
      <dgm:prSet phldrT="[Text]"/>
      <dgm:spPr/>
      <dgm:t>
        <a:bodyPr/>
        <a:lstStyle/>
        <a:p>
          <a:r>
            <a:rPr lang="en-US" b="1" dirty="0" smtClean="0">
              <a:solidFill>
                <a:schemeClr val="accent1">
                  <a:lumMod val="50000"/>
                </a:schemeClr>
              </a:solidFill>
            </a:rPr>
            <a:t>fiscal policy as a </a:t>
          </a:r>
          <a:r>
            <a:rPr lang="en-US" b="1" dirty="0" err="1" smtClean="0">
              <a:solidFill>
                <a:schemeClr val="accent1">
                  <a:lumMod val="50000"/>
                </a:schemeClr>
              </a:solidFill>
            </a:rPr>
            <a:t>stabilisation</a:t>
          </a:r>
          <a:r>
            <a:rPr lang="en-US" b="1" dirty="0" smtClean="0">
              <a:solidFill>
                <a:schemeClr val="accent1">
                  <a:lumMod val="50000"/>
                </a:schemeClr>
              </a:solidFill>
            </a:rPr>
            <a:t> tool</a:t>
          </a:r>
          <a:br>
            <a:rPr lang="en-US" b="1" dirty="0" smtClean="0">
              <a:solidFill>
                <a:schemeClr val="accent1">
                  <a:lumMod val="50000"/>
                </a:schemeClr>
              </a:solidFill>
            </a:rPr>
          </a:br>
          <a:endParaRPr lang="en-US" b="1" dirty="0">
            <a:solidFill>
              <a:schemeClr val="accent1">
                <a:lumMod val="50000"/>
              </a:schemeClr>
            </a:solidFill>
          </a:endParaRPr>
        </a:p>
      </dgm:t>
    </dgm:pt>
    <dgm:pt modelId="{E411867C-88B8-4E78-9DFA-3DEB52D58C58}" type="parTrans" cxnId="{B81F140B-78E3-43C8-8678-7BBE68264A19}">
      <dgm:prSet/>
      <dgm:spPr/>
      <dgm:t>
        <a:bodyPr/>
        <a:lstStyle/>
        <a:p>
          <a:endParaRPr lang="en-US"/>
        </a:p>
      </dgm:t>
    </dgm:pt>
    <dgm:pt modelId="{1A8ABAB1-AFE8-4D78-8FF6-93BD6F50C112}" type="sibTrans" cxnId="{B81F140B-78E3-43C8-8678-7BBE68264A19}">
      <dgm:prSet/>
      <dgm:spPr/>
      <dgm:t>
        <a:bodyPr/>
        <a:lstStyle/>
        <a:p>
          <a:endParaRPr lang="en-US"/>
        </a:p>
      </dgm:t>
    </dgm:pt>
    <dgm:pt modelId="{55F283A1-A565-4916-A80B-E5889FC881ED}">
      <dgm:prSet phldrT="[Text]"/>
      <dgm:spPr/>
      <dgm:t>
        <a:bodyPr/>
        <a:lstStyle/>
        <a:p>
          <a:r>
            <a:rPr lang="en-US" b="1" dirty="0" smtClean="0">
              <a:solidFill>
                <a:schemeClr val="accent1">
                  <a:lumMod val="50000"/>
                </a:schemeClr>
              </a:solidFill>
            </a:rPr>
            <a:t>trade-off between stabilization and sustainability</a:t>
          </a:r>
          <a:br>
            <a:rPr lang="en-US" b="1" dirty="0" smtClean="0">
              <a:solidFill>
                <a:schemeClr val="accent1">
                  <a:lumMod val="50000"/>
                </a:schemeClr>
              </a:solidFill>
            </a:rPr>
          </a:br>
          <a:endParaRPr lang="en-US" b="1" dirty="0">
            <a:solidFill>
              <a:schemeClr val="accent1">
                <a:lumMod val="50000"/>
              </a:schemeClr>
            </a:solidFill>
          </a:endParaRPr>
        </a:p>
      </dgm:t>
    </dgm:pt>
    <dgm:pt modelId="{B1E4D321-A043-4EDE-AF78-F8425B9BA216}" type="parTrans" cxnId="{C9F44157-CD90-42E2-B0A9-5A15E5884829}">
      <dgm:prSet/>
      <dgm:spPr/>
      <dgm:t>
        <a:bodyPr/>
        <a:lstStyle/>
        <a:p>
          <a:endParaRPr lang="en-US"/>
        </a:p>
      </dgm:t>
    </dgm:pt>
    <dgm:pt modelId="{06C7F83B-89AA-446A-82A1-10D9F86DF58C}" type="sibTrans" cxnId="{C9F44157-CD90-42E2-B0A9-5A15E5884829}">
      <dgm:prSet/>
      <dgm:spPr/>
      <dgm:t>
        <a:bodyPr/>
        <a:lstStyle/>
        <a:p>
          <a:endParaRPr lang="en-US"/>
        </a:p>
      </dgm:t>
    </dgm:pt>
    <dgm:pt modelId="{2EE03E55-B4EA-41A4-867D-77D3B7F2D0B5}">
      <dgm:prSet phldrT="[Text]"/>
      <dgm:spPr/>
      <dgm:t>
        <a:bodyPr/>
        <a:lstStyle/>
        <a:p>
          <a:r>
            <a:rPr lang="en-US" b="1" dirty="0" smtClean="0">
              <a:solidFill>
                <a:schemeClr val="accent1">
                  <a:lumMod val="50000"/>
                </a:schemeClr>
              </a:solidFill>
            </a:rPr>
            <a:t>moving beyond economic growth</a:t>
          </a:r>
          <a:br>
            <a:rPr lang="en-US" b="1" dirty="0" smtClean="0">
              <a:solidFill>
                <a:schemeClr val="accent1">
                  <a:lumMod val="50000"/>
                </a:schemeClr>
              </a:solidFill>
            </a:rPr>
          </a:br>
          <a:endParaRPr lang="en-US" b="1" dirty="0">
            <a:solidFill>
              <a:schemeClr val="accent1">
                <a:lumMod val="50000"/>
              </a:schemeClr>
            </a:solidFill>
          </a:endParaRPr>
        </a:p>
      </dgm:t>
    </dgm:pt>
    <dgm:pt modelId="{0A8AF31A-3F6B-4179-A04A-1BA69B9828DA}" type="parTrans" cxnId="{9D0BAA7A-A096-40F3-9C10-5FDCA6DB2999}">
      <dgm:prSet/>
      <dgm:spPr/>
      <dgm:t>
        <a:bodyPr/>
        <a:lstStyle/>
        <a:p>
          <a:endParaRPr lang="en-US"/>
        </a:p>
      </dgm:t>
    </dgm:pt>
    <dgm:pt modelId="{C7E0CD15-D7F0-4C9F-BCAC-48DC17FD68E8}" type="sibTrans" cxnId="{9D0BAA7A-A096-40F3-9C10-5FDCA6DB2999}">
      <dgm:prSet/>
      <dgm:spPr/>
      <dgm:t>
        <a:bodyPr/>
        <a:lstStyle/>
        <a:p>
          <a:endParaRPr lang="en-US"/>
        </a:p>
      </dgm:t>
    </dgm:pt>
    <dgm:pt modelId="{E985A20C-9D1E-4F9C-8BE0-FAD3845437CB}">
      <dgm:prSet phldrT="[Text]"/>
      <dgm:spPr/>
      <dgm:t>
        <a:bodyPr/>
        <a:lstStyle/>
        <a:p>
          <a:r>
            <a:rPr lang="en-US" b="1" dirty="0" smtClean="0">
              <a:solidFill>
                <a:schemeClr val="accent1">
                  <a:lumMod val="50000"/>
                </a:schemeClr>
              </a:solidFill>
            </a:rPr>
            <a:t>fiscal policy in an uncertain</a:t>
          </a:r>
          <a:br>
            <a:rPr lang="en-US" b="1" dirty="0" smtClean="0">
              <a:solidFill>
                <a:schemeClr val="accent1">
                  <a:lumMod val="50000"/>
                </a:schemeClr>
              </a:solidFill>
            </a:rPr>
          </a:br>
          <a:r>
            <a:rPr lang="en-US" b="1" dirty="0" smtClean="0">
              <a:solidFill>
                <a:schemeClr val="accent1">
                  <a:lumMod val="50000"/>
                </a:schemeClr>
              </a:solidFill>
            </a:rPr>
            <a:t>environment</a:t>
          </a:r>
          <a:endParaRPr lang="en-US" b="1" dirty="0">
            <a:solidFill>
              <a:schemeClr val="accent1">
                <a:lumMod val="50000"/>
              </a:schemeClr>
            </a:solidFill>
          </a:endParaRPr>
        </a:p>
      </dgm:t>
    </dgm:pt>
    <dgm:pt modelId="{BB412B7D-1CC6-434D-8099-9B2BB4E88A98}" type="parTrans" cxnId="{3AA33D7D-E7AB-4149-8CD6-512CF7B7081E}">
      <dgm:prSet/>
      <dgm:spPr/>
      <dgm:t>
        <a:bodyPr/>
        <a:lstStyle/>
        <a:p>
          <a:endParaRPr lang="en-US"/>
        </a:p>
      </dgm:t>
    </dgm:pt>
    <dgm:pt modelId="{9A40D2A9-917D-48A7-AA5F-01CCEC614C21}" type="sibTrans" cxnId="{3AA33D7D-E7AB-4149-8CD6-512CF7B7081E}">
      <dgm:prSet/>
      <dgm:spPr/>
      <dgm:t>
        <a:bodyPr/>
        <a:lstStyle/>
        <a:p>
          <a:endParaRPr lang="en-US"/>
        </a:p>
      </dgm:t>
    </dgm:pt>
    <dgm:pt modelId="{BB41E5F9-FDEF-4597-B205-729259D10F73}" type="pres">
      <dgm:prSet presAssocID="{E6487806-F02C-400D-BA57-277DC5D95884}" presName="Name0" presStyleCnt="0">
        <dgm:presLayoutVars>
          <dgm:dir/>
          <dgm:resizeHandles val="exact"/>
        </dgm:presLayoutVars>
      </dgm:prSet>
      <dgm:spPr/>
    </dgm:pt>
    <dgm:pt modelId="{FF7813FC-615F-4887-ADB9-50C12A28D76A}" type="pres">
      <dgm:prSet presAssocID="{2381FA33-0BB8-4018-9DE8-E15934471D59}" presName="node" presStyleLbl="node1" presStyleIdx="0" presStyleCnt="4">
        <dgm:presLayoutVars>
          <dgm:bulletEnabled val="1"/>
        </dgm:presLayoutVars>
      </dgm:prSet>
      <dgm:spPr/>
      <dgm:t>
        <a:bodyPr/>
        <a:lstStyle/>
        <a:p>
          <a:endParaRPr lang="en-US"/>
        </a:p>
      </dgm:t>
    </dgm:pt>
    <dgm:pt modelId="{AD8EC0EB-407A-41C3-919B-5812B9AE4912}" type="pres">
      <dgm:prSet presAssocID="{1A8ABAB1-AFE8-4D78-8FF6-93BD6F50C112}" presName="sibTrans" presStyleLbl="sibTrans2D1" presStyleIdx="0" presStyleCnt="3"/>
      <dgm:spPr/>
      <dgm:t>
        <a:bodyPr/>
        <a:lstStyle/>
        <a:p>
          <a:endParaRPr lang="en-US"/>
        </a:p>
      </dgm:t>
    </dgm:pt>
    <dgm:pt modelId="{67DD92DD-1A57-4807-973D-DCE695929CEB}" type="pres">
      <dgm:prSet presAssocID="{1A8ABAB1-AFE8-4D78-8FF6-93BD6F50C112}" presName="connectorText" presStyleLbl="sibTrans2D1" presStyleIdx="0" presStyleCnt="3"/>
      <dgm:spPr/>
      <dgm:t>
        <a:bodyPr/>
        <a:lstStyle/>
        <a:p>
          <a:endParaRPr lang="en-US"/>
        </a:p>
      </dgm:t>
    </dgm:pt>
    <dgm:pt modelId="{EE55B6DC-4F7A-4C22-AFCD-BCBBDA205FCE}" type="pres">
      <dgm:prSet presAssocID="{55F283A1-A565-4916-A80B-E5889FC881ED}" presName="node" presStyleLbl="node1" presStyleIdx="1" presStyleCnt="4">
        <dgm:presLayoutVars>
          <dgm:bulletEnabled val="1"/>
        </dgm:presLayoutVars>
      </dgm:prSet>
      <dgm:spPr/>
      <dgm:t>
        <a:bodyPr/>
        <a:lstStyle/>
        <a:p>
          <a:endParaRPr lang="en-US"/>
        </a:p>
      </dgm:t>
    </dgm:pt>
    <dgm:pt modelId="{E74AB532-0C19-4EF3-81F4-6A30319D2529}" type="pres">
      <dgm:prSet presAssocID="{06C7F83B-89AA-446A-82A1-10D9F86DF58C}" presName="sibTrans" presStyleLbl="sibTrans2D1" presStyleIdx="1" presStyleCnt="3"/>
      <dgm:spPr/>
      <dgm:t>
        <a:bodyPr/>
        <a:lstStyle/>
        <a:p>
          <a:endParaRPr lang="en-US"/>
        </a:p>
      </dgm:t>
    </dgm:pt>
    <dgm:pt modelId="{8E110BAC-9FB8-4F05-AE99-E23E6074E6F8}" type="pres">
      <dgm:prSet presAssocID="{06C7F83B-89AA-446A-82A1-10D9F86DF58C}" presName="connectorText" presStyleLbl="sibTrans2D1" presStyleIdx="1" presStyleCnt="3"/>
      <dgm:spPr/>
      <dgm:t>
        <a:bodyPr/>
        <a:lstStyle/>
        <a:p>
          <a:endParaRPr lang="en-US"/>
        </a:p>
      </dgm:t>
    </dgm:pt>
    <dgm:pt modelId="{CDA4FFCA-F1B0-47B8-B78F-91F3EF6CA2CD}" type="pres">
      <dgm:prSet presAssocID="{2EE03E55-B4EA-41A4-867D-77D3B7F2D0B5}" presName="node" presStyleLbl="node1" presStyleIdx="2" presStyleCnt="4">
        <dgm:presLayoutVars>
          <dgm:bulletEnabled val="1"/>
        </dgm:presLayoutVars>
      </dgm:prSet>
      <dgm:spPr/>
      <dgm:t>
        <a:bodyPr/>
        <a:lstStyle/>
        <a:p>
          <a:endParaRPr lang="en-US"/>
        </a:p>
      </dgm:t>
    </dgm:pt>
    <dgm:pt modelId="{9A516620-006C-41C0-9C63-5FF5F94ADC01}" type="pres">
      <dgm:prSet presAssocID="{C7E0CD15-D7F0-4C9F-BCAC-48DC17FD68E8}" presName="sibTrans" presStyleLbl="sibTrans2D1" presStyleIdx="2" presStyleCnt="3"/>
      <dgm:spPr/>
      <dgm:t>
        <a:bodyPr/>
        <a:lstStyle/>
        <a:p>
          <a:endParaRPr lang="en-US"/>
        </a:p>
      </dgm:t>
    </dgm:pt>
    <dgm:pt modelId="{25579454-50FA-485F-B1DB-923AB23BCED5}" type="pres">
      <dgm:prSet presAssocID="{C7E0CD15-D7F0-4C9F-BCAC-48DC17FD68E8}" presName="connectorText" presStyleLbl="sibTrans2D1" presStyleIdx="2" presStyleCnt="3"/>
      <dgm:spPr/>
      <dgm:t>
        <a:bodyPr/>
        <a:lstStyle/>
        <a:p>
          <a:endParaRPr lang="en-US"/>
        </a:p>
      </dgm:t>
    </dgm:pt>
    <dgm:pt modelId="{0053390C-0374-4D44-8FBA-9DA7B4322E48}" type="pres">
      <dgm:prSet presAssocID="{E985A20C-9D1E-4F9C-8BE0-FAD3845437CB}" presName="node" presStyleLbl="node1" presStyleIdx="3" presStyleCnt="4">
        <dgm:presLayoutVars>
          <dgm:bulletEnabled val="1"/>
        </dgm:presLayoutVars>
      </dgm:prSet>
      <dgm:spPr/>
      <dgm:t>
        <a:bodyPr/>
        <a:lstStyle/>
        <a:p>
          <a:endParaRPr lang="en-US"/>
        </a:p>
      </dgm:t>
    </dgm:pt>
  </dgm:ptLst>
  <dgm:cxnLst>
    <dgm:cxn modelId="{F1AA1226-E2F8-4626-8CEE-E1489915D6D5}" type="presOf" srcId="{06C7F83B-89AA-446A-82A1-10D9F86DF58C}" destId="{8E110BAC-9FB8-4F05-AE99-E23E6074E6F8}" srcOrd="1" destOrd="0" presId="urn:microsoft.com/office/officeart/2005/8/layout/process1"/>
    <dgm:cxn modelId="{3AA33D7D-E7AB-4149-8CD6-512CF7B7081E}" srcId="{E6487806-F02C-400D-BA57-277DC5D95884}" destId="{E985A20C-9D1E-4F9C-8BE0-FAD3845437CB}" srcOrd="3" destOrd="0" parTransId="{BB412B7D-1CC6-434D-8099-9B2BB4E88A98}" sibTransId="{9A40D2A9-917D-48A7-AA5F-01CCEC614C21}"/>
    <dgm:cxn modelId="{4B2D1A7A-9053-47F7-8BDF-DD6922038DF0}" type="presOf" srcId="{E985A20C-9D1E-4F9C-8BE0-FAD3845437CB}" destId="{0053390C-0374-4D44-8FBA-9DA7B4322E48}" srcOrd="0" destOrd="0" presId="urn:microsoft.com/office/officeart/2005/8/layout/process1"/>
    <dgm:cxn modelId="{02E8A6D9-560B-44FE-BEE3-1167A0C93EB2}" type="presOf" srcId="{1A8ABAB1-AFE8-4D78-8FF6-93BD6F50C112}" destId="{AD8EC0EB-407A-41C3-919B-5812B9AE4912}" srcOrd="0" destOrd="0" presId="urn:microsoft.com/office/officeart/2005/8/layout/process1"/>
    <dgm:cxn modelId="{BCF5FCCF-29F9-4455-920F-C3A65E9FE745}" type="presOf" srcId="{1A8ABAB1-AFE8-4D78-8FF6-93BD6F50C112}" destId="{67DD92DD-1A57-4807-973D-DCE695929CEB}" srcOrd="1" destOrd="0" presId="urn:microsoft.com/office/officeart/2005/8/layout/process1"/>
    <dgm:cxn modelId="{9D0BAA7A-A096-40F3-9C10-5FDCA6DB2999}" srcId="{E6487806-F02C-400D-BA57-277DC5D95884}" destId="{2EE03E55-B4EA-41A4-867D-77D3B7F2D0B5}" srcOrd="2" destOrd="0" parTransId="{0A8AF31A-3F6B-4179-A04A-1BA69B9828DA}" sibTransId="{C7E0CD15-D7F0-4C9F-BCAC-48DC17FD68E8}"/>
    <dgm:cxn modelId="{C9F44157-CD90-42E2-B0A9-5A15E5884829}" srcId="{E6487806-F02C-400D-BA57-277DC5D95884}" destId="{55F283A1-A565-4916-A80B-E5889FC881ED}" srcOrd="1" destOrd="0" parTransId="{B1E4D321-A043-4EDE-AF78-F8425B9BA216}" sibTransId="{06C7F83B-89AA-446A-82A1-10D9F86DF58C}"/>
    <dgm:cxn modelId="{B81F140B-78E3-43C8-8678-7BBE68264A19}" srcId="{E6487806-F02C-400D-BA57-277DC5D95884}" destId="{2381FA33-0BB8-4018-9DE8-E15934471D59}" srcOrd="0" destOrd="0" parTransId="{E411867C-88B8-4E78-9DFA-3DEB52D58C58}" sibTransId="{1A8ABAB1-AFE8-4D78-8FF6-93BD6F50C112}"/>
    <dgm:cxn modelId="{631D8920-2A85-4CC5-A758-20EBB8851942}" type="presOf" srcId="{C7E0CD15-D7F0-4C9F-BCAC-48DC17FD68E8}" destId="{9A516620-006C-41C0-9C63-5FF5F94ADC01}" srcOrd="0" destOrd="0" presId="urn:microsoft.com/office/officeart/2005/8/layout/process1"/>
    <dgm:cxn modelId="{067390E9-E068-4E31-B8DA-5501E329F4E8}" type="presOf" srcId="{06C7F83B-89AA-446A-82A1-10D9F86DF58C}" destId="{E74AB532-0C19-4EF3-81F4-6A30319D2529}" srcOrd="0" destOrd="0" presId="urn:microsoft.com/office/officeart/2005/8/layout/process1"/>
    <dgm:cxn modelId="{7C0172A4-9542-45E8-B95A-919910145C7A}" type="presOf" srcId="{55F283A1-A565-4916-A80B-E5889FC881ED}" destId="{EE55B6DC-4F7A-4C22-AFCD-BCBBDA205FCE}" srcOrd="0" destOrd="0" presId="urn:microsoft.com/office/officeart/2005/8/layout/process1"/>
    <dgm:cxn modelId="{E48D8352-13B7-4C5F-BDF8-0FF7D5912958}" type="presOf" srcId="{2EE03E55-B4EA-41A4-867D-77D3B7F2D0B5}" destId="{CDA4FFCA-F1B0-47B8-B78F-91F3EF6CA2CD}" srcOrd="0" destOrd="0" presId="urn:microsoft.com/office/officeart/2005/8/layout/process1"/>
    <dgm:cxn modelId="{11E3332E-583D-498D-88F3-2593B73141BD}" type="presOf" srcId="{C7E0CD15-D7F0-4C9F-BCAC-48DC17FD68E8}" destId="{25579454-50FA-485F-B1DB-923AB23BCED5}" srcOrd="1" destOrd="0" presId="urn:microsoft.com/office/officeart/2005/8/layout/process1"/>
    <dgm:cxn modelId="{9A4FD934-FF39-4F74-BCD1-AE3555FF5D11}" type="presOf" srcId="{E6487806-F02C-400D-BA57-277DC5D95884}" destId="{BB41E5F9-FDEF-4597-B205-729259D10F73}" srcOrd="0" destOrd="0" presId="urn:microsoft.com/office/officeart/2005/8/layout/process1"/>
    <dgm:cxn modelId="{32850293-8C7A-4A78-A554-567A960EDA5E}" type="presOf" srcId="{2381FA33-0BB8-4018-9DE8-E15934471D59}" destId="{FF7813FC-615F-4887-ADB9-50C12A28D76A}" srcOrd="0" destOrd="0" presId="urn:microsoft.com/office/officeart/2005/8/layout/process1"/>
    <dgm:cxn modelId="{4F039EBF-170A-458F-9263-249642FB6DD1}" type="presParOf" srcId="{BB41E5F9-FDEF-4597-B205-729259D10F73}" destId="{FF7813FC-615F-4887-ADB9-50C12A28D76A}" srcOrd="0" destOrd="0" presId="urn:microsoft.com/office/officeart/2005/8/layout/process1"/>
    <dgm:cxn modelId="{F3C4D685-29C6-4D50-817E-EA7520EDBC4E}" type="presParOf" srcId="{BB41E5F9-FDEF-4597-B205-729259D10F73}" destId="{AD8EC0EB-407A-41C3-919B-5812B9AE4912}" srcOrd="1" destOrd="0" presId="urn:microsoft.com/office/officeart/2005/8/layout/process1"/>
    <dgm:cxn modelId="{3799C726-50EB-44D0-AC2D-9EBFAC4F38DB}" type="presParOf" srcId="{AD8EC0EB-407A-41C3-919B-5812B9AE4912}" destId="{67DD92DD-1A57-4807-973D-DCE695929CEB}" srcOrd="0" destOrd="0" presId="urn:microsoft.com/office/officeart/2005/8/layout/process1"/>
    <dgm:cxn modelId="{98DAE5D0-814E-4792-8ECE-78214AA6DAF3}" type="presParOf" srcId="{BB41E5F9-FDEF-4597-B205-729259D10F73}" destId="{EE55B6DC-4F7A-4C22-AFCD-BCBBDA205FCE}" srcOrd="2" destOrd="0" presId="urn:microsoft.com/office/officeart/2005/8/layout/process1"/>
    <dgm:cxn modelId="{B61A5E72-8131-4AE8-88FD-5683EE5B11B2}" type="presParOf" srcId="{BB41E5F9-FDEF-4597-B205-729259D10F73}" destId="{E74AB532-0C19-4EF3-81F4-6A30319D2529}" srcOrd="3" destOrd="0" presId="urn:microsoft.com/office/officeart/2005/8/layout/process1"/>
    <dgm:cxn modelId="{E5F58F3A-BB1F-4C44-874D-F45EB168B2BA}" type="presParOf" srcId="{E74AB532-0C19-4EF3-81F4-6A30319D2529}" destId="{8E110BAC-9FB8-4F05-AE99-E23E6074E6F8}" srcOrd="0" destOrd="0" presId="urn:microsoft.com/office/officeart/2005/8/layout/process1"/>
    <dgm:cxn modelId="{68484242-916F-4775-A08F-C30F79578A21}" type="presParOf" srcId="{BB41E5F9-FDEF-4597-B205-729259D10F73}" destId="{CDA4FFCA-F1B0-47B8-B78F-91F3EF6CA2CD}" srcOrd="4" destOrd="0" presId="urn:microsoft.com/office/officeart/2005/8/layout/process1"/>
    <dgm:cxn modelId="{458A7261-73A4-4294-A9E2-36DD29D37884}" type="presParOf" srcId="{BB41E5F9-FDEF-4597-B205-729259D10F73}" destId="{9A516620-006C-41C0-9C63-5FF5F94ADC01}" srcOrd="5" destOrd="0" presId="urn:microsoft.com/office/officeart/2005/8/layout/process1"/>
    <dgm:cxn modelId="{65EA6856-3C58-4E8B-931B-6D42969E35DD}" type="presParOf" srcId="{9A516620-006C-41C0-9C63-5FF5F94ADC01}" destId="{25579454-50FA-485F-B1DB-923AB23BCED5}" srcOrd="0" destOrd="0" presId="urn:microsoft.com/office/officeart/2005/8/layout/process1"/>
    <dgm:cxn modelId="{CC938BC9-2565-4F0E-9B86-CCC1EB24AFB5}" type="presParOf" srcId="{BB41E5F9-FDEF-4597-B205-729259D10F73}" destId="{0053390C-0374-4D44-8FBA-9DA7B4322E48}"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7B6F5A-15CE-4D44-B459-72822B8C518A}" type="doc">
      <dgm:prSet loTypeId="urn:microsoft.com/office/officeart/2011/layout/CircleProcess" loCatId="officeonline" qsTypeId="urn:microsoft.com/office/officeart/2005/8/quickstyle/simple1" qsCatId="simple" csTypeId="urn:microsoft.com/office/officeart/2005/8/colors/colorful4" csCatId="colorful" phldr="1"/>
      <dgm:spPr/>
      <dgm:t>
        <a:bodyPr/>
        <a:lstStyle/>
        <a:p>
          <a:endParaRPr lang="en-US"/>
        </a:p>
      </dgm:t>
    </dgm:pt>
    <dgm:pt modelId="{0EA94D64-4735-47D0-AE25-7FF52AC74E8F}">
      <dgm:prSet phldrT="[Text]" custT="1"/>
      <dgm:spPr/>
      <dgm:t>
        <a:bodyPr/>
        <a:lstStyle/>
        <a:p>
          <a:r>
            <a:rPr lang="en-US" sz="1600" dirty="0" err="1" smtClean="0"/>
            <a:t>Pencabutan</a:t>
          </a:r>
          <a:r>
            <a:rPr lang="en-US" sz="1600" dirty="0" smtClean="0"/>
            <a:t> </a:t>
          </a:r>
          <a:r>
            <a:rPr lang="en-US" sz="1600" dirty="0" err="1" smtClean="0"/>
            <a:t>Subsidi</a:t>
          </a:r>
          <a:r>
            <a:rPr lang="en-US" sz="1600" dirty="0" smtClean="0"/>
            <a:t> BBM</a:t>
          </a:r>
          <a:endParaRPr lang="en-US" sz="1600" dirty="0"/>
        </a:p>
      </dgm:t>
    </dgm:pt>
    <dgm:pt modelId="{0A71C379-4EEB-4E6F-8110-DBB2DD856789}" type="parTrans" cxnId="{51094DDA-9EBD-4CD0-9A67-68E8CDD61C88}">
      <dgm:prSet/>
      <dgm:spPr/>
      <dgm:t>
        <a:bodyPr/>
        <a:lstStyle/>
        <a:p>
          <a:endParaRPr lang="en-US" sz="1400"/>
        </a:p>
      </dgm:t>
    </dgm:pt>
    <dgm:pt modelId="{FBF8A833-0E47-4224-BE1D-781DA13FD396}" type="sibTrans" cxnId="{51094DDA-9EBD-4CD0-9A67-68E8CDD61C88}">
      <dgm:prSet/>
      <dgm:spPr/>
      <dgm:t>
        <a:bodyPr/>
        <a:lstStyle/>
        <a:p>
          <a:endParaRPr lang="en-US" sz="1400"/>
        </a:p>
      </dgm:t>
    </dgm:pt>
    <dgm:pt modelId="{7A75CCBC-B1EC-45CC-A95B-BD003A0CF09A}">
      <dgm:prSet phldrT="[Text]" custT="1"/>
      <dgm:spPr/>
      <dgm:t>
        <a:bodyPr/>
        <a:lstStyle/>
        <a:p>
          <a:r>
            <a:rPr lang="en-US" sz="1600" dirty="0" err="1" smtClean="0"/>
            <a:t>Keleluasaan</a:t>
          </a:r>
          <a:r>
            <a:rPr lang="en-US" sz="1600" dirty="0" smtClean="0"/>
            <a:t> </a:t>
          </a:r>
          <a:r>
            <a:rPr lang="en-US" sz="1600" dirty="0" err="1" smtClean="0"/>
            <a:t>Ruang</a:t>
          </a:r>
          <a:r>
            <a:rPr lang="en-US" sz="1600" dirty="0" smtClean="0"/>
            <a:t> </a:t>
          </a:r>
          <a:r>
            <a:rPr lang="en-US" sz="1600" dirty="0" err="1" smtClean="0"/>
            <a:t>Fiskal</a:t>
          </a:r>
          <a:endParaRPr lang="en-US" sz="1600" dirty="0"/>
        </a:p>
      </dgm:t>
    </dgm:pt>
    <dgm:pt modelId="{592ADAC9-3672-4DBE-9729-1134E720EA5C}" type="parTrans" cxnId="{B19A119A-F04A-41A9-97C9-82E055C65048}">
      <dgm:prSet/>
      <dgm:spPr/>
      <dgm:t>
        <a:bodyPr/>
        <a:lstStyle/>
        <a:p>
          <a:endParaRPr lang="en-US" sz="1400"/>
        </a:p>
      </dgm:t>
    </dgm:pt>
    <dgm:pt modelId="{8DB9F0A7-93DA-4E8B-A357-2E911DE4BCCF}" type="sibTrans" cxnId="{B19A119A-F04A-41A9-97C9-82E055C65048}">
      <dgm:prSet/>
      <dgm:spPr/>
      <dgm:t>
        <a:bodyPr/>
        <a:lstStyle/>
        <a:p>
          <a:endParaRPr lang="en-US" sz="1400"/>
        </a:p>
      </dgm:t>
    </dgm:pt>
    <dgm:pt modelId="{2C3FCD05-A2B2-4B4C-B81A-2B36271F14B0}">
      <dgm:prSet phldrT="[Text]" custT="1"/>
      <dgm:spPr/>
      <dgm:t>
        <a:bodyPr/>
        <a:lstStyle/>
        <a:p>
          <a:r>
            <a:rPr lang="en-US" sz="2000" dirty="0" err="1" smtClean="0"/>
            <a:t>Isu</a:t>
          </a:r>
          <a:r>
            <a:rPr lang="en-US" sz="2000" dirty="0" smtClean="0"/>
            <a:t> </a:t>
          </a:r>
          <a:r>
            <a:rPr lang="en-US" sz="2000" dirty="0" err="1" smtClean="0"/>
            <a:t>Utama</a:t>
          </a:r>
          <a:r>
            <a:rPr lang="en-US" sz="2000" dirty="0" smtClean="0"/>
            <a:t>:</a:t>
          </a:r>
          <a:br>
            <a:rPr lang="en-US" sz="2000" dirty="0" smtClean="0"/>
          </a:br>
          <a:r>
            <a:rPr lang="en-US" sz="2000" dirty="0" smtClean="0"/>
            <a:t>Revenue </a:t>
          </a:r>
        </a:p>
      </dgm:t>
    </dgm:pt>
    <dgm:pt modelId="{3EB5EC49-303B-4991-84CD-1BF474247AB8}" type="parTrans" cxnId="{A02B1D85-8D7C-4D72-B1F4-1F7C8A4D0686}">
      <dgm:prSet/>
      <dgm:spPr/>
      <dgm:t>
        <a:bodyPr/>
        <a:lstStyle/>
        <a:p>
          <a:endParaRPr lang="en-US" sz="1400"/>
        </a:p>
      </dgm:t>
    </dgm:pt>
    <dgm:pt modelId="{2D818595-81FC-4828-9A6A-33AD6C795B46}" type="sibTrans" cxnId="{A02B1D85-8D7C-4D72-B1F4-1F7C8A4D0686}">
      <dgm:prSet/>
      <dgm:spPr/>
      <dgm:t>
        <a:bodyPr/>
        <a:lstStyle/>
        <a:p>
          <a:endParaRPr lang="en-US" sz="1400"/>
        </a:p>
      </dgm:t>
    </dgm:pt>
    <dgm:pt modelId="{DAD9ED2F-61F6-4FC8-821A-55FB1FBDA9DB}">
      <dgm:prSet phldrT="[Text]" custT="1"/>
      <dgm:spPr/>
      <dgm:t>
        <a:bodyPr/>
        <a:lstStyle/>
        <a:p>
          <a:r>
            <a:rPr lang="en-US" sz="1600" dirty="0" err="1" smtClean="0"/>
            <a:t>Isu</a:t>
          </a:r>
          <a:r>
            <a:rPr lang="en-US" sz="1600" dirty="0" smtClean="0"/>
            <a:t> </a:t>
          </a:r>
          <a:r>
            <a:rPr lang="en-US" sz="1600" dirty="0" err="1" smtClean="0"/>
            <a:t>Utama</a:t>
          </a:r>
          <a:r>
            <a:rPr lang="en-US" sz="1600" dirty="0" smtClean="0"/>
            <a:t>:</a:t>
          </a:r>
          <a:br>
            <a:rPr lang="en-US" sz="1600" dirty="0" smtClean="0"/>
          </a:br>
          <a:r>
            <a:rPr lang="en-US" sz="1600" dirty="0" smtClean="0"/>
            <a:t>Expenditure</a:t>
          </a:r>
          <a:endParaRPr lang="en-US" sz="1600" dirty="0"/>
        </a:p>
      </dgm:t>
    </dgm:pt>
    <dgm:pt modelId="{661EE98A-E116-45D1-9BC6-74DC5AA382B9}" type="parTrans" cxnId="{95F2D446-C733-48BC-A55D-90FD21A300A2}">
      <dgm:prSet/>
      <dgm:spPr/>
      <dgm:t>
        <a:bodyPr/>
        <a:lstStyle/>
        <a:p>
          <a:endParaRPr lang="en-US" sz="1400"/>
        </a:p>
      </dgm:t>
    </dgm:pt>
    <dgm:pt modelId="{8B6E91B9-7F70-4B9A-BD96-FBB1B4860D83}" type="sibTrans" cxnId="{95F2D446-C733-48BC-A55D-90FD21A300A2}">
      <dgm:prSet/>
      <dgm:spPr/>
      <dgm:t>
        <a:bodyPr/>
        <a:lstStyle/>
        <a:p>
          <a:endParaRPr lang="en-US" sz="1400"/>
        </a:p>
      </dgm:t>
    </dgm:pt>
    <dgm:pt modelId="{5E276E11-905E-4D19-9C93-EFA5578FD9D6}" type="pres">
      <dgm:prSet presAssocID="{017B6F5A-15CE-4D44-B459-72822B8C518A}" presName="Name0" presStyleCnt="0">
        <dgm:presLayoutVars>
          <dgm:chMax val="11"/>
          <dgm:chPref val="11"/>
          <dgm:dir/>
          <dgm:resizeHandles/>
        </dgm:presLayoutVars>
      </dgm:prSet>
      <dgm:spPr/>
      <dgm:t>
        <a:bodyPr/>
        <a:lstStyle/>
        <a:p>
          <a:endParaRPr lang="en-US"/>
        </a:p>
      </dgm:t>
    </dgm:pt>
    <dgm:pt modelId="{D6B8B2C9-1E19-4225-B1F3-0A4EF2F4FBE1}" type="pres">
      <dgm:prSet presAssocID="{2C3FCD05-A2B2-4B4C-B81A-2B36271F14B0}" presName="Accent4" presStyleCnt="0"/>
      <dgm:spPr/>
    </dgm:pt>
    <dgm:pt modelId="{D956350B-30B4-4756-A286-D4269462A0CE}" type="pres">
      <dgm:prSet presAssocID="{2C3FCD05-A2B2-4B4C-B81A-2B36271F14B0}" presName="Accent" presStyleLbl="node1" presStyleIdx="0" presStyleCnt="4"/>
      <dgm:spPr/>
    </dgm:pt>
    <dgm:pt modelId="{91723273-CFCB-43A9-8C6F-E61617B69EE5}" type="pres">
      <dgm:prSet presAssocID="{2C3FCD05-A2B2-4B4C-B81A-2B36271F14B0}" presName="ParentBackground4" presStyleCnt="0"/>
      <dgm:spPr/>
    </dgm:pt>
    <dgm:pt modelId="{67483EEF-9102-4A14-82C9-6F145445F3BA}" type="pres">
      <dgm:prSet presAssocID="{2C3FCD05-A2B2-4B4C-B81A-2B36271F14B0}" presName="ParentBackground" presStyleLbl="fgAcc1" presStyleIdx="0" presStyleCnt="4"/>
      <dgm:spPr/>
      <dgm:t>
        <a:bodyPr/>
        <a:lstStyle/>
        <a:p>
          <a:endParaRPr lang="en-US"/>
        </a:p>
      </dgm:t>
    </dgm:pt>
    <dgm:pt modelId="{41578B99-E2B7-4C06-9A3A-35EB3AA2A367}" type="pres">
      <dgm:prSet presAssocID="{2C3FCD05-A2B2-4B4C-B81A-2B36271F14B0}" presName="Parent4" presStyleLbl="revTx" presStyleIdx="0" presStyleCnt="0">
        <dgm:presLayoutVars>
          <dgm:chMax val="1"/>
          <dgm:chPref val="1"/>
          <dgm:bulletEnabled val="1"/>
        </dgm:presLayoutVars>
      </dgm:prSet>
      <dgm:spPr/>
      <dgm:t>
        <a:bodyPr/>
        <a:lstStyle/>
        <a:p>
          <a:endParaRPr lang="en-US"/>
        </a:p>
      </dgm:t>
    </dgm:pt>
    <dgm:pt modelId="{9ED28DC3-0578-4D14-9F02-903CB59412F9}" type="pres">
      <dgm:prSet presAssocID="{7A75CCBC-B1EC-45CC-A95B-BD003A0CF09A}" presName="Accent3" presStyleCnt="0"/>
      <dgm:spPr/>
    </dgm:pt>
    <dgm:pt modelId="{5F2723F2-E690-4623-B020-374E7EEB3B1E}" type="pres">
      <dgm:prSet presAssocID="{7A75CCBC-B1EC-45CC-A95B-BD003A0CF09A}" presName="Accent" presStyleLbl="node1" presStyleIdx="1" presStyleCnt="4"/>
      <dgm:spPr/>
    </dgm:pt>
    <dgm:pt modelId="{A5CBD292-C966-4D39-BEEA-DBF811B76584}" type="pres">
      <dgm:prSet presAssocID="{7A75CCBC-B1EC-45CC-A95B-BD003A0CF09A}" presName="ParentBackground3" presStyleCnt="0"/>
      <dgm:spPr/>
    </dgm:pt>
    <dgm:pt modelId="{5C5AE759-1AC6-4678-ADB2-E65CC0FDDE2E}" type="pres">
      <dgm:prSet presAssocID="{7A75CCBC-B1EC-45CC-A95B-BD003A0CF09A}" presName="ParentBackground" presStyleLbl="fgAcc1" presStyleIdx="1" presStyleCnt="4"/>
      <dgm:spPr/>
      <dgm:t>
        <a:bodyPr/>
        <a:lstStyle/>
        <a:p>
          <a:endParaRPr lang="en-US"/>
        </a:p>
      </dgm:t>
    </dgm:pt>
    <dgm:pt modelId="{9F4AB59D-2B06-4553-BAEC-5B10735FF8A6}" type="pres">
      <dgm:prSet presAssocID="{7A75CCBC-B1EC-45CC-A95B-BD003A0CF09A}" presName="Parent3" presStyleLbl="revTx" presStyleIdx="0" presStyleCnt="0">
        <dgm:presLayoutVars>
          <dgm:chMax val="1"/>
          <dgm:chPref val="1"/>
          <dgm:bulletEnabled val="1"/>
        </dgm:presLayoutVars>
      </dgm:prSet>
      <dgm:spPr/>
      <dgm:t>
        <a:bodyPr/>
        <a:lstStyle/>
        <a:p>
          <a:endParaRPr lang="en-US"/>
        </a:p>
      </dgm:t>
    </dgm:pt>
    <dgm:pt modelId="{F83B2CE1-BB6B-41B0-8C43-2E5419614208}" type="pres">
      <dgm:prSet presAssocID="{0EA94D64-4735-47D0-AE25-7FF52AC74E8F}" presName="Accent2" presStyleCnt="0"/>
      <dgm:spPr/>
    </dgm:pt>
    <dgm:pt modelId="{AA823A14-DFCB-4053-98DB-3A6645AF69FC}" type="pres">
      <dgm:prSet presAssocID="{0EA94D64-4735-47D0-AE25-7FF52AC74E8F}" presName="Accent" presStyleLbl="node1" presStyleIdx="2" presStyleCnt="4"/>
      <dgm:spPr/>
    </dgm:pt>
    <dgm:pt modelId="{31CFBAEC-A83D-4320-8BC5-BC2523CE52A1}" type="pres">
      <dgm:prSet presAssocID="{0EA94D64-4735-47D0-AE25-7FF52AC74E8F}" presName="ParentBackground2" presStyleCnt="0"/>
      <dgm:spPr/>
    </dgm:pt>
    <dgm:pt modelId="{3DAF9190-A52A-4D55-8F50-09F22DB27C31}" type="pres">
      <dgm:prSet presAssocID="{0EA94D64-4735-47D0-AE25-7FF52AC74E8F}" presName="ParentBackground" presStyleLbl="fgAcc1" presStyleIdx="2" presStyleCnt="4"/>
      <dgm:spPr/>
      <dgm:t>
        <a:bodyPr/>
        <a:lstStyle/>
        <a:p>
          <a:endParaRPr lang="en-US"/>
        </a:p>
      </dgm:t>
    </dgm:pt>
    <dgm:pt modelId="{ED494588-C7BE-44CE-AAEE-F3BCD210E2A7}" type="pres">
      <dgm:prSet presAssocID="{0EA94D64-4735-47D0-AE25-7FF52AC74E8F}" presName="Parent2" presStyleLbl="revTx" presStyleIdx="0" presStyleCnt="0">
        <dgm:presLayoutVars>
          <dgm:chMax val="1"/>
          <dgm:chPref val="1"/>
          <dgm:bulletEnabled val="1"/>
        </dgm:presLayoutVars>
      </dgm:prSet>
      <dgm:spPr/>
      <dgm:t>
        <a:bodyPr/>
        <a:lstStyle/>
        <a:p>
          <a:endParaRPr lang="en-US"/>
        </a:p>
      </dgm:t>
    </dgm:pt>
    <dgm:pt modelId="{EC7FE2B0-9A83-45A2-9012-EEC0B1A0B124}" type="pres">
      <dgm:prSet presAssocID="{DAD9ED2F-61F6-4FC8-821A-55FB1FBDA9DB}" presName="Accent1" presStyleCnt="0"/>
      <dgm:spPr/>
    </dgm:pt>
    <dgm:pt modelId="{318DE8E0-20FB-4EF2-BC1C-6C66990E6D8B}" type="pres">
      <dgm:prSet presAssocID="{DAD9ED2F-61F6-4FC8-821A-55FB1FBDA9DB}" presName="Accent" presStyleLbl="node1" presStyleIdx="3" presStyleCnt="4"/>
      <dgm:spPr/>
    </dgm:pt>
    <dgm:pt modelId="{2AAB8A1E-E90D-4047-BE31-100F25AA8669}" type="pres">
      <dgm:prSet presAssocID="{DAD9ED2F-61F6-4FC8-821A-55FB1FBDA9DB}" presName="ParentBackground1" presStyleCnt="0"/>
      <dgm:spPr/>
    </dgm:pt>
    <dgm:pt modelId="{1CF784D3-9D42-45C9-BA0C-41F676CF17AB}" type="pres">
      <dgm:prSet presAssocID="{DAD9ED2F-61F6-4FC8-821A-55FB1FBDA9DB}" presName="ParentBackground" presStyleLbl="fgAcc1" presStyleIdx="3" presStyleCnt="4"/>
      <dgm:spPr/>
      <dgm:t>
        <a:bodyPr/>
        <a:lstStyle/>
        <a:p>
          <a:endParaRPr lang="en-US"/>
        </a:p>
      </dgm:t>
    </dgm:pt>
    <dgm:pt modelId="{E7ADDE9F-F107-4896-AE92-A5690B1F720A}" type="pres">
      <dgm:prSet presAssocID="{DAD9ED2F-61F6-4FC8-821A-55FB1FBDA9DB}" presName="Parent1" presStyleLbl="revTx" presStyleIdx="0" presStyleCnt="0">
        <dgm:presLayoutVars>
          <dgm:chMax val="1"/>
          <dgm:chPref val="1"/>
          <dgm:bulletEnabled val="1"/>
        </dgm:presLayoutVars>
      </dgm:prSet>
      <dgm:spPr/>
      <dgm:t>
        <a:bodyPr/>
        <a:lstStyle/>
        <a:p>
          <a:endParaRPr lang="en-US"/>
        </a:p>
      </dgm:t>
    </dgm:pt>
  </dgm:ptLst>
  <dgm:cxnLst>
    <dgm:cxn modelId="{949A29E9-650F-4DCF-9B03-32FB3A2E1BE4}" type="presOf" srcId="{DAD9ED2F-61F6-4FC8-821A-55FB1FBDA9DB}" destId="{1CF784D3-9D42-45C9-BA0C-41F676CF17AB}" srcOrd="0" destOrd="0" presId="urn:microsoft.com/office/officeart/2011/layout/CircleProcess"/>
    <dgm:cxn modelId="{7ECF3DB5-14B3-45AE-B0C7-785DCE7900C0}" type="presOf" srcId="{2C3FCD05-A2B2-4B4C-B81A-2B36271F14B0}" destId="{41578B99-E2B7-4C06-9A3A-35EB3AA2A367}" srcOrd="1" destOrd="0" presId="urn:microsoft.com/office/officeart/2011/layout/CircleProcess"/>
    <dgm:cxn modelId="{C16F44C2-054E-40D6-A183-9228149E73F4}" type="presOf" srcId="{DAD9ED2F-61F6-4FC8-821A-55FB1FBDA9DB}" destId="{E7ADDE9F-F107-4896-AE92-A5690B1F720A}" srcOrd="1" destOrd="0" presId="urn:microsoft.com/office/officeart/2011/layout/CircleProcess"/>
    <dgm:cxn modelId="{B4B49B37-4B2F-4547-8E31-A19E5F499AFD}" type="presOf" srcId="{017B6F5A-15CE-4D44-B459-72822B8C518A}" destId="{5E276E11-905E-4D19-9C93-EFA5578FD9D6}" srcOrd="0" destOrd="0" presId="urn:microsoft.com/office/officeart/2011/layout/CircleProcess"/>
    <dgm:cxn modelId="{D7FB11AC-9CC8-4DF4-9FF6-45E8F2A6B2F7}" type="presOf" srcId="{0EA94D64-4735-47D0-AE25-7FF52AC74E8F}" destId="{ED494588-C7BE-44CE-AAEE-F3BCD210E2A7}" srcOrd="1" destOrd="0" presId="urn:microsoft.com/office/officeart/2011/layout/CircleProcess"/>
    <dgm:cxn modelId="{E399F21D-CD82-4FA3-BF19-AEB8B4F2EED8}" type="presOf" srcId="{7A75CCBC-B1EC-45CC-A95B-BD003A0CF09A}" destId="{5C5AE759-1AC6-4678-ADB2-E65CC0FDDE2E}" srcOrd="0" destOrd="0" presId="urn:microsoft.com/office/officeart/2011/layout/CircleProcess"/>
    <dgm:cxn modelId="{581E1FDE-011B-49E6-9F51-5FF8ABCA105B}" type="presOf" srcId="{7A75CCBC-B1EC-45CC-A95B-BD003A0CF09A}" destId="{9F4AB59D-2B06-4553-BAEC-5B10735FF8A6}" srcOrd="1" destOrd="0" presId="urn:microsoft.com/office/officeart/2011/layout/CircleProcess"/>
    <dgm:cxn modelId="{B19A119A-F04A-41A9-97C9-82E055C65048}" srcId="{017B6F5A-15CE-4D44-B459-72822B8C518A}" destId="{7A75CCBC-B1EC-45CC-A95B-BD003A0CF09A}" srcOrd="2" destOrd="0" parTransId="{592ADAC9-3672-4DBE-9729-1134E720EA5C}" sibTransId="{8DB9F0A7-93DA-4E8B-A357-2E911DE4BCCF}"/>
    <dgm:cxn modelId="{A11819AB-AFF1-409E-9275-1DA94FB3A67D}" type="presOf" srcId="{0EA94D64-4735-47D0-AE25-7FF52AC74E8F}" destId="{3DAF9190-A52A-4D55-8F50-09F22DB27C31}" srcOrd="0" destOrd="0" presId="urn:microsoft.com/office/officeart/2011/layout/CircleProcess"/>
    <dgm:cxn modelId="{A02B1D85-8D7C-4D72-B1F4-1F7C8A4D0686}" srcId="{017B6F5A-15CE-4D44-B459-72822B8C518A}" destId="{2C3FCD05-A2B2-4B4C-B81A-2B36271F14B0}" srcOrd="3" destOrd="0" parTransId="{3EB5EC49-303B-4991-84CD-1BF474247AB8}" sibTransId="{2D818595-81FC-4828-9A6A-33AD6C795B46}"/>
    <dgm:cxn modelId="{51094DDA-9EBD-4CD0-9A67-68E8CDD61C88}" srcId="{017B6F5A-15CE-4D44-B459-72822B8C518A}" destId="{0EA94D64-4735-47D0-AE25-7FF52AC74E8F}" srcOrd="1" destOrd="0" parTransId="{0A71C379-4EEB-4E6F-8110-DBB2DD856789}" sibTransId="{FBF8A833-0E47-4224-BE1D-781DA13FD396}"/>
    <dgm:cxn modelId="{95F2D446-C733-48BC-A55D-90FD21A300A2}" srcId="{017B6F5A-15CE-4D44-B459-72822B8C518A}" destId="{DAD9ED2F-61F6-4FC8-821A-55FB1FBDA9DB}" srcOrd="0" destOrd="0" parTransId="{661EE98A-E116-45D1-9BC6-74DC5AA382B9}" sibTransId="{8B6E91B9-7F70-4B9A-BD96-FBB1B4860D83}"/>
    <dgm:cxn modelId="{7B5C46B5-8D1C-467E-A7D5-5F0EC213F606}" type="presOf" srcId="{2C3FCD05-A2B2-4B4C-B81A-2B36271F14B0}" destId="{67483EEF-9102-4A14-82C9-6F145445F3BA}" srcOrd="0" destOrd="0" presId="urn:microsoft.com/office/officeart/2011/layout/CircleProcess"/>
    <dgm:cxn modelId="{BAEEE226-807C-4562-B73D-6E358631A738}" type="presParOf" srcId="{5E276E11-905E-4D19-9C93-EFA5578FD9D6}" destId="{D6B8B2C9-1E19-4225-B1F3-0A4EF2F4FBE1}" srcOrd="0" destOrd="0" presId="urn:microsoft.com/office/officeart/2011/layout/CircleProcess"/>
    <dgm:cxn modelId="{EF16B63D-1EF2-47A7-83C9-3A0DAEDDD758}" type="presParOf" srcId="{D6B8B2C9-1E19-4225-B1F3-0A4EF2F4FBE1}" destId="{D956350B-30B4-4756-A286-D4269462A0CE}" srcOrd="0" destOrd="0" presId="urn:microsoft.com/office/officeart/2011/layout/CircleProcess"/>
    <dgm:cxn modelId="{63B7967B-CE05-46A3-9B40-A059577CDA93}" type="presParOf" srcId="{5E276E11-905E-4D19-9C93-EFA5578FD9D6}" destId="{91723273-CFCB-43A9-8C6F-E61617B69EE5}" srcOrd="1" destOrd="0" presId="urn:microsoft.com/office/officeart/2011/layout/CircleProcess"/>
    <dgm:cxn modelId="{2AF4BA80-9B00-4956-A625-3BAC4C040F6F}" type="presParOf" srcId="{91723273-CFCB-43A9-8C6F-E61617B69EE5}" destId="{67483EEF-9102-4A14-82C9-6F145445F3BA}" srcOrd="0" destOrd="0" presId="urn:microsoft.com/office/officeart/2011/layout/CircleProcess"/>
    <dgm:cxn modelId="{CCC3FD20-A3AF-4929-8EC2-4495B8371FF8}" type="presParOf" srcId="{5E276E11-905E-4D19-9C93-EFA5578FD9D6}" destId="{41578B99-E2B7-4C06-9A3A-35EB3AA2A367}" srcOrd="2" destOrd="0" presId="urn:microsoft.com/office/officeart/2011/layout/CircleProcess"/>
    <dgm:cxn modelId="{5FE4BCC4-81BC-4474-99E6-896B17E9AAF3}" type="presParOf" srcId="{5E276E11-905E-4D19-9C93-EFA5578FD9D6}" destId="{9ED28DC3-0578-4D14-9F02-903CB59412F9}" srcOrd="3" destOrd="0" presId="urn:microsoft.com/office/officeart/2011/layout/CircleProcess"/>
    <dgm:cxn modelId="{BEA593E0-ACD5-42E5-B5D6-09A68FD40E6F}" type="presParOf" srcId="{9ED28DC3-0578-4D14-9F02-903CB59412F9}" destId="{5F2723F2-E690-4623-B020-374E7EEB3B1E}" srcOrd="0" destOrd="0" presId="urn:microsoft.com/office/officeart/2011/layout/CircleProcess"/>
    <dgm:cxn modelId="{C41F7739-101A-4B11-BC89-428C341C7926}" type="presParOf" srcId="{5E276E11-905E-4D19-9C93-EFA5578FD9D6}" destId="{A5CBD292-C966-4D39-BEEA-DBF811B76584}" srcOrd="4" destOrd="0" presId="urn:microsoft.com/office/officeart/2011/layout/CircleProcess"/>
    <dgm:cxn modelId="{60894C06-E2A0-4FF3-9833-E33EFF378A7A}" type="presParOf" srcId="{A5CBD292-C966-4D39-BEEA-DBF811B76584}" destId="{5C5AE759-1AC6-4678-ADB2-E65CC0FDDE2E}" srcOrd="0" destOrd="0" presId="urn:microsoft.com/office/officeart/2011/layout/CircleProcess"/>
    <dgm:cxn modelId="{799845C8-5F95-4393-A89C-D7C61C3EB59C}" type="presParOf" srcId="{5E276E11-905E-4D19-9C93-EFA5578FD9D6}" destId="{9F4AB59D-2B06-4553-BAEC-5B10735FF8A6}" srcOrd="5" destOrd="0" presId="urn:microsoft.com/office/officeart/2011/layout/CircleProcess"/>
    <dgm:cxn modelId="{C4E09BE3-D38B-452B-BC58-BCED8D0FFAA8}" type="presParOf" srcId="{5E276E11-905E-4D19-9C93-EFA5578FD9D6}" destId="{F83B2CE1-BB6B-41B0-8C43-2E5419614208}" srcOrd="6" destOrd="0" presId="urn:microsoft.com/office/officeart/2011/layout/CircleProcess"/>
    <dgm:cxn modelId="{5A8D909E-BB87-4973-9330-5CBF6F5A214F}" type="presParOf" srcId="{F83B2CE1-BB6B-41B0-8C43-2E5419614208}" destId="{AA823A14-DFCB-4053-98DB-3A6645AF69FC}" srcOrd="0" destOrd="0" presId="urn:microsoft.com/office/officeart/2011/layout/CircleProcess"/>
    <dgm:cxn modelId="{A91F151C-EAE8-49D2-A38D-7894695DD58F}" type="presParOf" srcId="{5E276E11-905E-4D19-9C93-EFA5578FD9D6}" destId="{31CFBAEC-A83D-4320-8BC5-BC2523CE52A1}" srcOrd="7" destOrd="0" presId="urn:microsoft.com/office/officeart/2011/layout/CircleProcess"/>
    <dgm:cxn modelId="{6B52ABA7-17EA-4DD5-8D48-38BF90B4D676}" type="presParOf" srcId="{31CFBAEC-A83D-4320-8BC5-BC2523CE52A1}" destId="{3DAF9190-A52A-4D55-8F50-09F22DB27C31}" srcOrd="0" destOrd="0" presId="urn:microsoft.com/office/officeart/2011/layout/CircleProcess"/>
    <dgm:cxn modelId="{2A517126-5EBB-402A-A201-0DFA87E14971}" type="presParOf" srcId="{5E276E11-905E-4D19-9C93-EFA5578FD9D6}" destId="{ED494588-C7BE-44CE-AAEE-F3BCD210E2A7}" srcOrd="8" destOrd="0" presId="urn:microsoft.com/office/officeart/2011/layout/CircleProcess"/>
    <dgm:cxn modelId="{B9078CF2-86D7-464E-B290-83F73F01263E}" type="presParOf" srcId="{5E276E11-905E-4D19-9C93-EFA5578FD9D6}" destId="{EC7FE2B0-9A83-45A2-9012-EEC0B1A0B124}" srcOrd="9" destOrd="0" presId="urn:microsoft.com/office/officeart/2011/layout/CircleProcess"/>
    <dgm:cxn modelId="{C7627121-0333-4009-9C5D-5087AF57BB7B}" type="presParOf" srcId="{EC7FE2B0-9A83-45A2-9012-EEC0B1A0B124}" destId="{318DE8E0-20FB-4EF2-BC1C-6C66990E6D8B}" srcOrd="0" destOrd="0" presId="urn:microsoft.com/office/officeart/2011/layout/CircleProcess"/>
    <dgm:cxn modelId="{7E991959-9BE3-482E-9743-D3D0C129F390}" type="presParOf" srcId="{5E276E11-905E-4D19-9C93-EFA5578FD9D6}" destId="{2AAB8A1E-E90D-4047-BE31-100F25AA8669}" srcOrd="10" destOrd="0" presId="urn:microsoft.com/office/officeart/2011/layout/CircleProcess"/>
    <dgm:cxn modelId="{31E21C28-927B-4C2B-8EC4-D65DB6978300}" type="presParOf" srcId="{2AAB8A1E-E90D-4047-BE31-100F25AA8669}" destId="{1CF784D3-9D42-45C9-BA0C-41F676CF17AB}" srcOrd="0" destOrd="0" presId="urn:microsoft.com/office/officeart/2011/layout/CircleProcess"/>
    <dgm:cxn modelId="{D6187542-EAD5-4ECC-B2A5-90800954415B}" type="presParOf" srcId="{5E276E11-905E-4D19-9C93-EFA5578FD9D6}" destId="{E7ADDE9F-F107-4896-AE92-A5690B1F720A}" srcOrd="11" destOrd="0" presId="urn:microsoft.com/office/officeart/2011/layout/CircleProces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FC0A16-FDC8-4E24-9321-A0CC26DFE912}" type="doc">
      <dgm:prSet loTypeId="urn:microsoft.com/office/officeart/2008/layout/VerticalCurvedList" loCatId="list" qsTypeId="urn:microsoft.com/office/officeart/2005/8/quickstyle/simple1" qsCatId="simple" csTypeId="urn:microsoft.com/office/officeart/2005/8/colors/colorful1#64" csCatId="colorful" phldr="1"/>
      <dgm:spPr/>
      <dgm:t>
        <a:bodyPr/>
        <a:lstStyle/>
        <a:p>
          <a:endParaRPr lang="en-US"/>
        </a:p>
      </dgm:t>
    </dgm:pt>
    <dgm:pt modelId="{CD962A14-E41F-4EF3-8C46-7E1F358FFD33}">
      <dgm:prSet phldrT="[Text]"/>
      <dgm:spPr/>
      <dgm:t>
        <a:bodyPr/>
        <a:lstStyle/>
        <a:p>
          <a:r>
            <a:rPr lang="en-US" dirty="0" err="1" smtClean="0">
              <a:solidFill>
                <a:schemeClr val="tx1"/>
              </a:solidFill>
              <a:latin typeface="Agency FB" pitchFamily="34" charset="0"/>
            </a:rPr>
            <a:t>Awal</a:t>
          </a:r>
          <a:r>
            <a:rPr lang="en-US" dirty="0" smtClean="0">
              <a:solidFill>
                <a:schemeClr val="tx1"/>
              </a:solidFill>
              <a:latin typeface="Agency FB" pitchFamily="34" charset="0"/>
            </a:rPr>
            <a:t> 2015, </a:t>
          </a:r>
          <a:r>
            <a:rPr lang="en-US" dirty="0" err="1" smtClean="0">
              <a:solidFill>
                <a:schemeClr val="tx1"/>
              </a:solidFill>
              <a:latin typeface="Agency FB" pitchFamily="34" charset="0"/>
            </a:rPr>
            <a:t>perubahan</a:t>
          </a:r>
          <a:r>
            <a:rPr lang="en-US" dirty="0" smtClean="0">
              <a:solidFill>
                <a:schemeClr val="tx1"/>
              </a:solidFill>
              <a:latin typeface="Agency FB" pitchFamily="34" charset="0"/>
            </a:rPr>
            <a:t> </a:t>
          </a:r>
          <a:r>
            <a:rPr lang="en-US" dirty="0" err="1" smtClean="0">
              <a:solidFill>
                <a:schemeClr val="tx1"/>
              </a:solidFill>
              <a:latin typeface="Agency FB" pitchFamily="34" charset="0"/>
            </a:rPr>
            <a:t>aturan</a:t>
          </a:r>
          <a:r>
            <a:rPr lang="en-US" dirty="0" smtClean="0">
              <a:solidFill>
                <a:schemeClr val="tx1"/>
              </a:solidFill>
              <a:latin typeface="Agency FB" pitchFamily="34" charset="0"/>
            </a:rPr>
            <a:t> </a:t>
          </a:r>
          <a:r>
            <a:rPr lang="en-US" dirty="0" err="1" smtClean="0">
              <a:solidFill>
                <a:schemeClr val="tx1"/>
              </a:solidFill>
              <a:latin typeface="Agency FB" pitchFamily="34" charset="0"/>
            </a:rPr>
            <a:t>lebih</a:t>
          </a:r>
          <a:r>
            <a:rPr lang="en-US" dirty="0" smtClean="0">
              <a:solidFill>
                <a:schemeClr val="tx1"/>
              </a:solidFill>
              <a:latin typeface="Agency FB" pitchFamily="34" charset="0"/>
            </a:rPr>
            <a:t> </a:t>
          </a:r>
          <a:r>
            <a:rPr lang="en-US" dirty="0" err="1" smtClean="0">
              <a:solidFill>
                <a:schemeClr val="tx1"/>
              </a:solidFill>
              <a:latin typeface="Agency FB" pitchFamily="34" charset="0"/>
            </a:rPr>
            <a:t>ditujukan</a:t>
          </a:r>
          <a:r>
            <a:rPr lang="en-US" dirty="0" smtClean="0">
              <a:solidFill>
                <a:schemeClr val="tx1"/>
              </a:solidFill>
              <a:latin typeface="Agency FB" pitchFamily="34" charset="0"/>
            </a:rPr>
            <a:t> </a:t>
          </a:r>
          <a:r>
            <a:rPr lang="en-US" dirty="0" err="1" smtClean="0">
              <a:solidFill>
                <a:schemeClr val="tx1"/>
              </a:solidFill>
              <a:latin typeface="Agency FB" pitchFamily="34" charset="0"/>
            </a:rPr>
            <a:t>untuk</a:t>
          </a:r>
          <a:r>
            <a:rPr lang="en-US" dirty="0" smtClean="0">
              <a:solidFill>
                <a:schemeClr val="tx1"/>
              </a:solidFill>
              <a:latin typeface="Agency FB" pitchFamily="34" charset="0"/>
            </a:rPr>
            <a:t> </a:t>
          </a:r>
          <a:r>
            <a:rPr lang="en-US" b="1" dirty="0" smtClean="0">
              <a:solidFill>
                <a:schemeClr val="tx1"/>
              </a:solidFill>
              <a:latin typeface="Agency FB" pitchFamily="34" charset="0"/>
            </a:rPr>
            <a:t>revenue, </a:t>
          </a:r>
          <a:r>
            <a:rPr lang="en-US" dirty="0" err="1" smtClean="0">
              <a:solidFill>
                <a:schemeClr val="tx1"/>
              </a:solidFill>
              <a:latin typeface="Agency FB" pitchFamily="34" charset="0"/>
            </a:rPr>
            <a:t>yaitu</a:t>
          </a:r>
          <a:r>
            <a:rPr lang="en-US" dirty="0" smtClean="0">
              <a:solidFill>
                <a:schemeClr val="tx1"/>
              </a:solidFill>
              <a:latin typeface="Agency FB" pitchFamily="34" charset="0"/>
            </a:rPr>
            <a:t> </a:t>
          </a:r>
          <a:r>
            <a:rPr lang="en-US" b="1" dirty="0" err="1" smtClean="0">
              <a:solidFill>
                <a:schemeClr val="tx1"/>
              </a:solidFill>
              <a:latin typeface="Agency FB" pitchFamily="34" charset="0"/>
            </a:rPr>
            <a:t>perluasan</a:t>
          </a:r>
          <a:r>
            <a:rPr lang="en-US" b="1" dirty="0" smtClean="0">
              <a:solidFill>
                <a:schemeClr val="tx1"/>
              </a:solidFill>
              <a:latin typeface="Agency FB" pitchFamily="34" charset="0"/>
            </a:rPr>
            <a:t> tax base</a:t>
          </a:r>
          <a:r>
            <a:rPr lang="en-US" dirty="0" smtClean="0">
              <a:solidFill>
                <a:schemeClr val="tx1"/>
              </a:solidFill>
              <a:latin typeface="Agency FB" pitchFamily="34" charset="0"/>
            </a:rPr>
            <a:t> </a:t>
          </a:r>
          <a:r>
            <a:rPr lang="en-US" dirty="0" err="1" smtClean="0">
              <a:solidFill>
                <a:schemeClr val="tx1"/>
              </a:solidFill>
              <a:latin typeface="Agency FB" pitchFamily="34" charset="0"/>
            </a:rPr>
            <a:t>dan</a:t>
          </a:r>
          <a:r>
            <a:rPr lang="en-US" dirty="0" smtClean="0">
              <a:solidFill>
                <a:schemeClr val="tx1"/>
              </a:solidFill>
              <a:latin typeface="Agency FB" pitchFamily="34" charset="0"/>
            </a:rPr>
            <a:t> </a:t>
          </a:r>
          <a:r>
            <a:rPr lang="en-US" b="1" dirty="0" err="1" smtClean="0">
              <a:solidFill>
                <a:schemeClr val="tx1"/>
              </a:solidFill>
              <a:latin typeface="Agency FB" pitchFamily="34" charset="0"/>
            </a:rPr>
            <a:t>penguatan</a:t>
          </a:r>
          <a:r>
            <a:rPr lang="en-US" b="1" dirty="0" smtClean="0">
              <a:solidFill>
                <a:schemeClr val="tx1"/>
              </a:solidFill>
              <a:latin typeface="Agency FB" pitchFamily="34" charset="0"/>
            </a:rPr>
            <a:t> </a:t>
          </a:r>
          <a:r>
            <a:rPr lang="en-US" b="1" dirty="0" err="1" smtClean="0">
              <a:solidFill>
                <a:schemeClr val="tx1"/>
              </a:solidFill>
              <a:latin typeface="Agency FB" pitchFamily="34" charset="0"/>
            </a:rPr>
            <a:t>kelembagaan</a:t>
          </a:r>
          <a:r>
            <a:rPr lang="en-US" b="1" dirty="0" smtClean="0">
              <a:solidFill>
                <a:schemeClr val="tx1"/>
              </a:solidFill>
              <a:latin typeface="Agency FB" pitchFamily="34" charset="0"/>
            </a:rPr>
            <a:t>.</a:t>
          </a:r>
          <a:endParaRPr lang="en-US" b="1" dirty="0">
            <a:solidFill>
              <a:schemeClr val="tx1"/>
            </a:solidFill>
          </a:endParaRPr>
        </a:p>
      </dgm:t>
    </dgm:pt>
    <dgm:pt modelId="{AA1839DC-9EB6-4CF1-BA41-B2E009D7F0CE}" type="parTrans" cxnId="{AEE7C796-E269-4A11-9ED3-7ADA0F346FBA}">
      <dgm:prSet/>
      <dgm:spPr/>
      <dgm:t>
        <a:bodyPr/>
        <a:lstStyle/>
        <a:p>
          <a:endParaRPr lang="en-US"/>
        </a:p>
      </dgm:t>
    </dgm:pt>
    <dgm:pt modelId="{B9ADC958-9DAB-44BB-A8A0-BA65C26DF62F}" type="sibTrans" cxnId="{AEE7C796-E269-4A11-9ED3-7ADA0F346FBA}">
      <dgm:prSet/>
      <dgm:spPr/>
      <dgm:t>
        <a:bodyPr/>
        <a:lstStyle/>
        <a:p>
          <a:endParaRPr lang="en-US"/>
        </a:p>
      </dgm:t>
    </dgm:pt>
    <dgm:pt modelId="{AEBC4173-A76F-4810-A792-7B0577A94807}">
      <dgm:prSet/>
      <dgm:spPr/>
      <dgm:t>
        <a:bodyPr/>
        <a:lstStyle/>
        <a:p>
          <a:r>
            <a:rPr lang="en-US" dirty="0" smtClean="0">
              <a:solidFill>
                <a:schemeClr val="tx1"/>
              </a:solidFill>
              <a:latin typeface="Agency FB" pitchFamily="34" charset="0"/>
            </a:rPr>
            <a:t>Q2-Q3, </a:t>
          </a:r>
          <a:r>
            <a:rPr lang="en-US" dirty="0" err="1" smtClean="0">
              <a:solidFill>
                <a:schemeClr val="tx1"/>
              </a:solidFill>
              <a:latin typeface="Agency FB" pitchFamily="34" charset="0"/>
            </a:rPr>
            <a:t>kebijakan</a:t>
          </a:r>
          <a:r>
            <a:rPr lang="en-US" dirty="0" smtClean="0">
              <a:solidFill>
                <a:schemeClr val="tx1"/>
              </a:solidFill>
              <a:latin typeface="Agency FB" pitchFamily="34" charset="0"/>
            </a:rPr>
            <a:t> </a:t>
          </a:r>
          <a:r>
            <a:rPr lang="en-US" dirty="0" err="1" smtClean="0">
              <a:solidFill>
                <a:schemeClr val="tx1"/>
              </a:solidFill>
              <a:latin typeface="Agency FB" pitchFamily="34" charset="0"/>
            </a:rPr>
            <a:t>diarahkan</a:t>
          </a:r>
          <a:r>
            <a:rPr lang="en-US" dirty="0" smtClean="0">
              <a:solidFill>
                <a:schemeClr val="tx1"/>
              </a:solidFill>
              <a:latin typeface="Agency FB" pitchFamily="34" charset="0"/>
            </a:rPr>
            <a:t> </a:t>
          </a:r>
          <a:r>
            <a:rPr lang="en-US" dirty="0" err="1" smtClean="0">
              <a:solidFill>
                <a:schemeClr val="tx1"/>
              </a:solidFill>
              <a:latin typeface="Agency FB" pitchFamily="34" charset="0"/>
            </a:rPr>
            <a:t>pada</a:t>
          </a:r>
          <a:r>
            <a:rPr lang="en-US" dirty="0" smtClean="0">
              <a:solidFill>
                <a:schemeClr val="tx1"/>
              </a:solidFill>
              <a:latin typeface="Agency FB" pitchFamily="34" charset="0"/>
            </a:rPr>
            <a:t> </a:t>
          </a:r>
          <a:r>
            <a:rPr lang="en-US" dirty="0" err="1" smtClean="0">
              <a:solidFill>
                <a:schemeClr val="tx1"/>
              </a:solidFill>
              <a:latin typeface="Agency FB" pitchFamily="34" charset="0"/>
            </a:rPr>
            <a:t>pemberian</a:t>
          </a:r>
          <a:r>
            <a:rPr lang="en-US" dirty="0" smtClean="0">
              <a:solidFill>
                <a:schemeClr val="tx1"/>
              </a:solidFill>
              <a:latin typeface="Agency FB" pitchFamily="34" charset="0"/>
            </a:rPr>
            <a:t> </a:t>
          </a:r>
          <a:r>
            <a:rPr lang="en-US" b="1" dirty="0" err="1" smtClean="0">
              <a:solidFill>
                <a:schemeClr val="tx1"/>
              </a:solidFill>
              <a:latin typeface="Agency FB" pitchFamily="34" charset="0"/>
            </a:rPr>
            <a:t>insentif</a:t>
          </a:r>
          <a:r>
            <a:rPr lang="en-US" b="1" dirty="0" smtClean="0">
              <a:solidFill>
                <a:schemeClr val="tx1"/>
              </a:solidFill>
              <a:latin typeface="Agency FB" pitchFamily="34" charset="0"/>
            </a:rPr>
            <a:t> </a:t>
          </a:r>
          <a:r>
            <a:rPr lang="en-US" b="1" dirty="0" err="1" smtClean="0">
              <a:solidFill>
                <a:schemeClr val="tx1"/>
              </a:solidFill>
              <a:latin typeface="Agency FB" pitchFamily="34" charset="0"/>
            </a:rPr>
            <a:t>pajak</a:t>
          </a:r>
          <a:r>
            <a:rPr lang="en-US" b="1" dirty="0" smtClean="0">
              <a:solidFill>
                <a:schemeClr val="tx1"/>
              </a:solidFill>
              <a:latin typeface="Agency FB" pitchFamily="34" charset="0"/>
            </a:rPr>
            <a:t> </a:t>
          </a:r>
          <a:r>
            <a:rPr lang="en-US" dirty="0" err="1" smtClean="0">
              <a:solidFill>
                <a:schemeClr val="tx1"/>
              </a:solidFill>
              <a:latin typeface="Agency FB" pitchFamily="34" charset="0"/>
            </a:rPr>
            <a:t>karena</a:t>
          </a:r>
          <a:r>
            <a:rPr lang="en-US" dirty="0" smtClean="0">
              <a:solidFill>
                <a:schemeClr val="tx1"/>
              </a:solidFill>
              <a:latin typeface="Agency FB" pitchFamily="34" charset="0"/>
            </a:rPr>
            <a:t> </a:t>
          </a:r>
          <a:r>
            <a:rPr lang="en-US" dirty="0" err="1" smtClean="0">
              <a:solidFill>
                <a:schemeClr val="tx1"/>
              </a:solidFill>
              <a:latin typeface="Agency FB" pitchFamily="34" charset="0"/>
            </a:rPr>
            <a:t>perlambatan</a:t>
          </a:r>
          <a:r>
            <a:rPr lang="en-US" dirty="0" smtClean="0">
              <a:solidFill>
                <a:schemeClr val="tx1"/>
              </a:solidFill>
              <a:latin typeface="Agency FB" pitchFamily="34" charset="0"/>
            </a:rPr>
            <a:t> </a:t>
          </a:r>
          <a:r>
            <a:rPr lang="en-US" dirty="0" err="1" smtClean="0">
              <a:solidFill>
                <a:schemeClr val="tx1"/>
              </a:solidFill>
              <a:latin typeface="Agency FB" pitchFamily="34" charset="0"/>
            </a:rPr>
            <a:t>ekonomi</a:t>
          </a:r>
          <a:r>
            <a:rPr lang="en-US" dirty="0" smtClean="0">
              <a:solidFill>
                <a:schemeClr val="tx1"/>
              </a:solidFill>
              <a:latin typeface="Agency FB" pitchFamily="34" charset="0"/>
            </a:rPr>
            <a:t>.</a:t>
          </a:r>
        </a:p>
      </dgm:t>
    </dgm:pt>
    <dgm:pt modelId="{FEB04FA1-1778-41BD-A343-0A78DB7078EF}" type="parTrans" cxnId="{3278A0AD-15A6-4432-9F32-E4700DEBC8DB}">
      <dgm:prSet/>
      <dgm:spPr/>
      <dgm:t>
        <a:bodyPr/>
        <a:lstStyle/>
        <a:p>
          <a:endParaRPr lang="en-US"/>
        </a:p>
      </dgm:t>
    </dgm:pt>
    <dgm:pt modelId="{5C687B1D-3522-4882-9B93-BEF2A328EE17}" type="sibTrans" cxnId="{3278A0AD-15A6-4432-9F32-E4700DEBC8DB}">
      <dgm:prSet/>
      <dgm:spPr/>
      <dgm:t>
        <a:bodyPr/>
        <a:lstStyle/>
        <a:p>
          <a:endParaRPr lang="en-US"/>
        </a:p>
      </dgm:t>
    </dgm:pt>
    <dgm:pt modelId="{A2A273C4-F7A3-4816-B769-A541864E2C3C}">
      <dgm:prSet/>
      <dgm:spPr/>
      <dgm:t>
        <a:bodyPr/>
        <a:lstStyle/>
        <a:p>
          <a:r>
            <a:rPr lang="en-US" dirty="0" err="1" smtClean="0">
              <a:solidFill>
                <a:schemeClr val="tx1"/>
              </a:solidFill>
              <a:latin typeface="Agency FB" pitchFamily="34" charset="0"/>
            </a:rPr>
            <a:t>Belum</a:t>
          </a:r>
          <a:r>
            <a:rPr lang="en-US" dirty="0" smtClean="0">
              <a:solidFill>
                <a:schemeClr val="tx1"/>
              </a:solidFill>
              <a:latin typeface="Agency FB" pitchFamily="34" charset="0"/>
            </a:rPr>
            <a:t> </a:t>
          </a:r>
          <a:r>
            <a:rPr lang="en-US" dirty="0" err="1" smtClean="0">
              <a:solidFill>
                <a:schemeClr val="tx1"/>
              </a:solidFill>
              <a:latin typeface="Agency FB" pitchFamily="34" charset="0"/>
            </a:rPr>
            <a:t>terlihat</a:t>
          </a:r>
          <a:r>
            <a:rPr lang="en-US" dirty="0" smtClean="0">
              <a:solidFill>
                <a:schemeClr val="tx1"/>
              </a:solidFill>
              <a:latin typeface="Agency FB" pitchFamily="34" charset="0"/>
            </a:rPr>
            <a:t> </a:t>
          </a:r>
          <a:r>
            <a:rPr lang="en-US" dirty="0" err="1" smtClean="0">
              <a:solidFill>
                <a:schemeClr val="tx1"/>
              </a:solidFill>
              <a:latin typeface="Agency FB" pitchFamily="34" charset="0"/>
            </a:rPr>
            <a:t>konvergensi</a:t>
          </a:r>
          <a:r>
            <a:rPr lang="en-US" dirty="0" smtClean="0">
              <a:solidFill>
                <a:schemeClr val="tx1"/>
              </a:solidFill>
              <a:latin typeface="Agency FB" pitchFamily="34" charset="0"/>
            </a:rPr>
            <a:t> </a:t>
          </a:r>
          <a:r>
            <a:rPr lang="en-US" dirty="0" err="1" smtClean="0">
              <a:solidFill>
                <a:schemeClr val="tx1"/>
              </a:solidFill>
              <a:latin typeface="Agency FB" pitchFamily="34" charset="0"/>
            </a:rPr>
            <a:t>antara</a:t>
          </a:r>
          <a:r>
            <a:rPr lang="en-US" dirty="0" smtClean="0">
              <a:solidFill>
                <a:schemeClr val="tx1"/>
              </a:solidFill>
              <a:latin typeface="Agency FB" pitchFamily="34" charset="0"/>
            </a:rPr>
            <a:t> revenue-</a:t>
          </a:r>
          <a:r>
            <a:rPr lang="en-US" dirty="0" err="1" smtClean="0">
              <a:solidFill>
                <a:schemeClr val="tx1"/>
              </a:solidFill>
              <a:latin typeface="Agency FB" pitchFamily="34" charset="0"/>
            </a:rPr>
            <a:t>insentif</a:t>
          </a:r>
          <a:r>
            <a:rPr lang="en-US" dirty="0" smtClean="0">
              <a:solidFill>
                <a:schemeClr val="tx1"/>
              </a:solidFill>
              <a:latin typeface="Agency FB" pitchFamily="34" charset="0"/>
            </a:rPr>
            <a:t>. </a:t>
          </a:r>
          <a:r>
            <a:rPr lang="en-US" dirty="0" err="1" smtClean="0">
              <a:solidFill>
                <a:schemeClr val="tx1"/>
              </a:solidFill>
              <a:latin typeface="Agency FB" pitchFamily="34" charset="0"/>
            </a:rPr>
            <a:t>Pemberian</a:t>
          </a:r>
          <a:r>
            <a:rPr lang="en-US" dirty="0" smtClean="0">
              <a:solidFill>
                <a:schemeClr val="tx1"/>
              </a:solidFill>
              <a:latin typeface="Agency FB" pitchFamily="34" charset="0"/>
            </a:rPr>
            <a:t> </a:t>
          </a:r>
          <a:r>
            <a:rPr lang="en-US" dirty="0" err="1" smtClean="0">
              <a:solidFill>
                <a:schemeClr val="tx1"/>
              </a:solidFill>
              <a:latin typeface="Agency FB" pitchFamily="34" charset="0"/>
            </a:rPr>
            <a:t>isentif</a:t>
          </a:r>
          <a:r>
            <a:rPr lang="en-US" dirty="0" smtClean="0">
              <a:solidFill>
                <a:schemeClr val="tx1"/>
              </a:solidFill>
              <a:latin typeface="Agency FB" pitchFamily="34" charset="0"/>
            </a:rPr>
            <a:t> </a:t>
          </a:r>
          <a:r>
            <a:rPr lang="en-US" dirty="0" err="1" smtClean="0">
              <a:solidFill>
                <a:schemeClr val="tx1"/>
              </a:solidFill>
              <a:latin typeface="Agency FB" pitchFamily="34" charset="0"/>
            </a:rPr>
            <a:t>dan</a:t>
          </a:r>
          <a:r>
            <a:rPr lang="en-US" dirty="0" smtClean="0">
              <a:solidFill>
                <a:schemeClr val="tx1"/>
              </a:solidFill>
              <a:latin typeface="Agency FB" pitchFamily="34" charset="0"/>
            </a:rPr>
            <a:t> </a:t>
          </a:r>
          <a:r>
            <a:rPr lang="en-US" dirty="0" err="1" smtClean="0">
              <a:solidFill>
                <a:schemeClr val="tx1"/>
              </a:solidFill>
              <a:latin typeface="Agency FB" pitchFamily="34" charset="0"/>
            </a:rPr>
            <a:t>pencapaian</a:t>
          </a:r>
          <a:r>
            <a:rPr lang="en-US" dirty="0" smtClean="0">
              <a:solidFill>
                <a:schemeClr val="tx1"/>
              </a:solidFill>
              <a:latin typeface="Agency FB" pitchFamily="34" charset="0"/>
            </a:rPr>
            <a:t> target </a:t>
          </a:r>
          <a:r>
            <a:rPr lang="en-US" dirty="0" err="1" smtClean="0">
              <a:solidFill>
                <a:schemeClr val="tx1"/>
              </a:solidFill>
              <a:latin typeface="Agency FB" pitchFamily="34" charset="0"/>
            </a:rPr>
            <a:t>masih</a:t>
          </a:r>
          <a:r>
            <a:rPr lang="en-US" dirty="0" smtClean="0">
              <a:solidFill>
                <a:schemeClr val="tx1"/>
              </a:solidFill>
              <a:latin typeface="Agency FB" pitchFamily="34" charset="0"/>
            </a:rPr>
            <a:t> </a:t>
          </a:r>
          <a:r>
            <a:rPr lang="en-US" dirty="0" err="1" smtClean="0">
              <a:solidFill>
                <a:schemeClr val="tx1"/>
              </a:solidFill>
              <a:latin typeface="Agency FB" pitchFamily="34" charset="0"/>
            </a:rPr>
            <a:t>dipandang</a:t>
          </a:r>
          <a:r>
            <a:rPr lang="en-US" dirty="0" smtClean="0">
              <a:solidFill>
                <a:schemeClr val="tx1"/>
              </a:solidFill>
              <a:latin typeface="Agency FB" pitchFamily="34" charset="0"/>
            </a:rPr>
            <a:t> </a:t>
          </a:r>
          <a:r>
            <a:rPr lang="en-US" dirty="0" err="1" smtClean="0">
              <a:solidFill>
                <a:schemeClr val="tx1"/>
              </a:solidFill>
              <a:latin typeface="Agency FB" pitchFamily="34" charset="0"/>
            </a:rPr>
            <a:t>sebagai</a:t>
          </a:r>
          <a:r>
            <a:rPr lang="en-US" dirty="0" smtClean="0">
              <a:solidFill>
                <a:schemeClr val="tx1"/>
              </a:solidFill>
              <a:latin typeface="Agency FB" pitchFamily="34" charset="0"/>
            </a:rPr>
            <a:t> </a:t>
          </a:r>
          <a:r>
            <a:rPr lang="en-US" dirty="0" err="1" smtClean="0">
              <a:solidFill>
                <a:schemeClr val="tx1"/>
              </a:solidFill>
              <a:latin typeface="Agency FB" pitchFamily="34" charset="0"/>
            </a:rPr>
            <a:t>dua</a:t>
          </a:r>
          <a:r>
            <a:rPr lang="en-US" dirty="0" smtClean="0">
              <a:solidFill>
                <a:schemeClr val="tx1"/>
              </a:solidFill>
              <a:latin typeface="Agency FB" pitchFamily="34" charset="0"/>
            </a:rPr>
            <a:t> </a:t>
          </a:r>
          <a:r>
            <a:rPr lang="en-US" dirty="0" err="1" smtClean="0">
              <a:solidFill>
                <a:schemeClr val="tx1"/>
              </a:solidFill>
              <a:latin typeface="Agency FB" pitchFamily="34" charset="0"/>
            </a:rPr>
            <a:t>hal</a:t>
          </a:r>
          <a:r>
            <a:rPr lang="en-US" dirty="0" smtClean="0">
              <a:solidFill>
                <a:schemeClr val="tx1"/>
              </a:solidFill>
              <a:latin typeface="Agency FB" pitchFamily="34" charset="0"/>
            </a:rPr>
            <a:t> yang </a:t>
          </a:r>
          <a:r>
            <a:rPr lang="en-US" dirty="0" err="1" smtClean="0">
              <a:solidFill>
                <a:schemeClr val="tx1"/>
              </a:solidFill>
              <a:latin typeface="Agency FB" pitchFamily="34" charset="0"/>
            </a:rPr>
            <a:t>bertentangan</a:t>
          </a:r>
          <a:r>
            <a:rPr lang="en-US" dirty="0" smtClean="0">
              <a:solidFill>
                <a:schemeClr val="tx1"/>
              </a:solidFill>
              <a:latin typeface="Agency FB" pitchFamily="34" charset="0"/>
            </a:rPr>
            <a:t> (</a:t>
          </a:r>
          <a:r>
            <a:rPr lang="en-US" dirty="0" err="1" smtClean="0">
              <a:solidFill>
                <a:schemeClr val="tx1"/>
              </a:solidFill>
              <a:latin typeface="Agency FB" pitchFamily="34" charset="0"/>
            </a:rPr>
            <a:t>divergen</a:t>
          </a:r>
          <a:r>
            <a:rPr lang="en-US" dirty="0" smtClean="0">
              <a:solidFill>
                <a:schemeClr val="tx1"/>
              </a:solidFill>
              <a:latin typeface="Agency FB" pitchFamily="34" charset="0"/>
            </a:rPr>
            <a:t>).</a:t>
          </a:r>
        </a:p>
      </dgm:t>
    </dgm:pt>
    <dgm:pt modelId="{6B3FBB81-F45B-4D78-887D-28373BBCEB00}" type="parTrans" cxnId="{96BD9FF8-A3BA-42D1-AE3E-DB00653B6F9D}">
      <dgm:prSet/>
      <dgm:spPr/>
      <dgm:t>
        <a:bodyPr/>
        <a:lstStyle/>
        <a:p>
          <a:endParaRPr lang="en-US"/>
        </a:p>
      </dgm:t>
    </dgm:pt>
    <dgm:pt modelId="{2A0F8984-738B-483F-8138-5AE0B7593176}" type="sibTrans" cxnId="{96BD9FF8-A3BA-42D1-AE3E-DB00653B6F9D}">
      <dgm:prSet/>
      <dgm:spPr/>
      <dgm:t>
        <a:bodyPr/>
        <a:lstStyle/>
        <a:p>
          <a:endParaRPr lang="en-US"/>
        </a:p>
      </dgm:t>
    </dgm:pt>
    <dgm:pt modelId="{DC14C153-B0B0-4A3C-ACB9-9A511FC52558}">
      <dgm:prSet/>
      <dgm:spPr/>
      <dgm:t>
        <a:bodyPr/>
        <a:lstStyle/>
        <a:p>
          <a:r>
            <a:rPr lang="en-US" dirty="0" err="1" smtClean="0">
              <a:solidFill>
                <a:schemeClr val="tx1"/>
              </a:solidFill>
              <a:latin typeface="Agency FB" pitchFamily="34" charset="0"/>
            </a:rPr>
            <a:t>Tahun</a:t>
          </a:r>
          <a:r>
            <a:rPr lang="en-US" dirty="0" smtClean="0">
              <a:solidFill>
                <a:schemeClr val="tx1"/>
              </a:solidFill>
              <a:latin typeface="Agency FB" pitchFamily="34" charset="0"/>
            </a:rPr>
            <a:t> 2016: </a:t>
          </a:r>
          <a:r>
            <a:rPr lang="en-US" dirty="0" err="1" smtClean="0">
              <a:solidFill>
                <a:schemeClr val="tx1"/>
              </a:solidFill>
              <a:latin typeface="Agency FB" pitchFamily="34" charset="0"/>
            </a:rPr>
            <a:t>diperlukan</a:t>
          </a:r>
          <a:r>
            <a:rPr lang="en-US" dirty="0" smtClean="0">
              <a:solidFill>
                <a:schemeClr val="tx1"/>
              </a:solidFill>
              <a:latin typeface="Agency FB" pitchFamily="34" charset="0"/>
            </a:rPr>
            <a:t> </a:t>
          </a:r>
          <a:r>
            <a:rPr lang="en-US" dirty="0" err="1" smtClean="0">
              <a:solidFill>
                <a:schemeClr val="tx1"/>
              </a:solidFill>
              <a:latin typeface="Agency FB" pitchFamily="34" charset="0"/>
            </a:rPr>
            <a:t>arah</a:t>
          </a:r>
          <a:r>
            <a:rPr lang="en-US" dirty="0" smtClean="0">
              <a:solidFill>
                <a:schemeClr val="tx1"/>
              </a:solidFill>
              <a:latin typeface="Agency FB" pitchFamily="34" charset="0"/>
            </a:rPr>
            <a:t> </a:t>
          </a:r>
          <a:r>
            <a:rPr lang="en-US" dirty="0" err="1" smtClean="0">
              <a:solidFill>
                <a:schemeClr val="tx1"/>
              </a:solidFill>
              <a:latin typeface="Agency FB" pitchFamily="34" charset="0"/>
            </a:rPr>
            <a:t>kebijakan</a:t>
          </a:r>
          <a:r>
            <a:rPr lang="en-US" dirty="0" smtClean="0">
              <a:solidFill>
                <a:schemeClr val="tx1"/>
              </a:solidFill>
              <a:latin typeface="Agency FB" pitchFamily="34" charset="0"/>
            </a:rPr>
            <a:t> yang </a:t>
          </a:r>
          <a:r>
            <a:rPr lang="en-US" dirty="0" err="1" smtClean="0">
              <a:solidFill>
                <a:schemeClr val="tx1"/>
              </a:solidFill>
              <a:latin typeface="Agency FB" pitchFamily="34" charset="0"/>
            </a:rPr>
            <a:t>lebih</a:t>
          </a:r>
          <a:r>
            <a:rPr lang="en-US" dirty="0" smtClean="0">
              <a:solidFill>
                <a:schemeClr val="tx1"/>
              </a:solidFill>
              <a:latin typeface="Agency FB" pitchFamily="34" charset="0"/>
            </a:rPr>
            <a:t> </a:t>
          </a:r>
          <a:r>
            <a:rPr lang="en-US" dirty="0" err="1" smtClean="0">
              <a:solidFill>
                <a:schemeClr val="tx1"/>
              </a:solidFill>
              <a:latin typeface="Agency FB" pitchFamily="34" charset="0"/>
            </a:rPr>
            <a:t>jelas</a:t>
          </a:r>
          <a:r>
            <a:rPr lang="en-US" dirty="0" smtClean="0">
              <a:solidFill>
                <a:schemeClr val="tx1"/>
              </a:solidFill>
              <a:latin typeface="Agency FB" pitchFamily="34" charset="0"/>
            </a:rPr>
            <a:t>. </a:t>
          </a:r>
          <a:r>
            <a:rPr lang="en-US" dirty="0" err="1" smtClean="0">
              <a:solidFill>
                <a:schemeClr val="tx1"/>
              </a:solidFill>
              <a:latin typeface="Agency FB" pitchFamily="34" charset="0"/>
            </a:rPr>
            <a:t>Insentif</a:t>
          </a:r>
          <a:r>
            <a:rPr lang="en-US" dirty="0" smtClean="0">
              <a:solidFill>
                <a:schemeClr val="tx1"/>
              </a:solidFill>
              <a:latin typeface="Agency FB" pitchFamily="34" charset="0"/>
            </a:rPr>
            <a:t> </a:t>
          </a:r>
          <a:r>
            <a:rPr lang="en-US" dirty="0" err="1" smtClean="0">
              <a:solidFill>
                <a:schemeClr val="tx1"/>
              </a:solidFill>
              <a:latin typeface="Agency FB" pitchFamily="34" charset="0"/>
            </a:rPr>
            <a:t>pajak</a:t>
          </a:r>
          <a:r>
            <a:rPr lang="en-US" dirty="0" smtClean="0">
              <a:solidFill>
                <a:schemeClr val="tx1"/>
              </a:solidFill>
              <a:latin typeface="Agency FB" pitchFamily="34" charset="0"/>
            </a:rPr>
            <a:t> </a:t>
          </a:r>
          <a:r>
            <a:rPr lang="en-US" dirty="0" err="1" smtClean="0">
              <a:solidFill>
                <a:schemeClr val="tx1"/>
              </a:solidFill>
              <a:latin typeface="Agency FB" pitchFamily="34" charset="0"/>
            </a:rPr>
            <a:t>sebagai</a:t>
          </a:r>
          <a:r>
            <a:rPr lang="en-US" dirty="0" smtClean="0">
              <a:solidFill>
                <a:schemeClr val="tx1"/>
              </a:solidFill>
              <a:latin typeface="Agency FB" pitchFamily="34" charset="0"/>
            </a:rPr>
            <a:t> stimulus </a:t>
          </a:r>
          <a:r>
            <a:rPr lang="en-US" dirty="0" err="1" smtClean="0">
              <a:solidFill>
                <a:schemeClr val="tx1"/>
              </a:solidFill>
              <a:latin typeface="Agency FB" pitchFamily="34" charset="0"/>
            </a:rPr>
            <a:t>fiskal</a:t>
          </a:r>
          <a:r>
            <a:rPr lang="en-US" dirty="0" smtClean="0">
              <a:solidFill>
                <a:schemeClr val="tx1"/>
              </a:solidFill>
              <a:latin typeface="Agency FB" pitchFamily="34" charset="0"/>
            </a:rPr>
            <a:t> yang </a:t>
          </a:r>
          <a:r>
            <a:rPr lang="en-US" dirty="0" err="1" smtClean="0">
              <a:solidFill>
                <a:schemeClr val="tx1"/>
              </a:solidFill>
              <a:latin typeface="Agency FB" pitchFamily="34" charset="0"/>
            </a:rPr>
            <a:t>diarahkan</a:t>
          </a:r>
          <a:r>
            <a:rPr lang="en-US" dirty="0" smtClean="0">
              <a:solidFill>
                <a:schemeClr val="tx1"/>
              </a:solidFill>
              <a:latin typeface="Agency FB" pitchFamily="34" charset="0"/>
            </a:rPr>
            <a:t> </a:t>
          </a:r>
          <a:r>
            <a:rPr lang="en-US" dirty="0" err="1" smtClean="0">
              <a:solidFill>
                <a:schemeClr val="tx1"/>
              </a:solidFill>
              <a:latin typeface="Agency FB" pitchFamily="34" charset="0"/>
            </a:rPr>
            <a:t>pada</a:t>
          </a:r>
          <a:r>
            <a:rPr lang="en-US" dirty="0" smtClean="0">
              <a:solidFill>
                <a:schemeClr val="tx1"/>
              </a:solidFill>
              <a:latin typeface="Agency FB" pitchFamily="34" charset="0"/>
            </a:rPr>
            <a:t> </a:t>
          </a:r>
          <a:r>
            <a:rPr lang="en-US" dirty="0" err="1" smtClean="0">
              <a:solidFill>
                <a:schemeClr val="tx1"/>
              </a:solidFill>
              <a:latin typeface="Agency FB" pitchFamily="34" charset="0"/>
            </a:rPr>
            <a:t>pemulihan</a:t>
          </a:r>
          <a:r>
            <a:rPr lang="en-US" dirty="0" smtClean="0">
              <a:solidFill>
                <a:schemeClr val="tx1"/>
              </a:solidFill>
              <a:latin typeface="Agency FB" pitchFamily="34" charset="0"/>
            </a:rPr>
            <a:t> </a:t>
          </a:r>
          <a:r>
            <a:rPr lang="en-US" dirty="0" err="1" smtClean="0">
              <a:solidFill>
                <a:schemeClr val="tx1"/>
              </a:solidFill>
              <a:latin typeface="Agency FB" pitchFamily="34" charset="0"/>
            </a:rPr>
            <a:t>ekonomi</a:t>
          </a:r>
          <a:r>
            <a:rPr lang="en-US" dirty="0" smtClean="0">
              <a:solidFill>
                <a:schemeClr val="tx1"/>
              </a:solidFill>
              <a:latin typeface="Agency FB" pitchFamily="34" charset="0"/>
            </a:rPr>
            <a:t> </a:t>
          </a:r>
          <a:r>
            <a:rPr lang="en-US" dirty="0" err="1" smtClean="0">
              <a:solidFill>
                <a:schemeClr val="tx1"/>
              </a:solidFill>
              <a:latin typeface="Agency FB" pitchFamily="34" charset="0"/>
            </a:rPr>
            <a:t>dan</a:t>
          </a:r>
          <a:r>
            <a:rPr lang="en-US" dirty="0" smtClean="0">
              <a:solidFill>
                <a:schemeClr val="tx1"/>
              </a:solidFill>
              <a:latin typeface="Agency FB" pitchFamily="34" charset="0"/>
            </a:rPr>
            <a:t> </a:t>
          </a:r>
          <a:r>
            <a:rPr lang="en-US" dirty="0" err="1" smtClean="0">
              <a:solidFill>
                <a:schemeClr val="tx1"/>
              </a:solidFill>
              <a:latin typeface="Agency FB" pitchFamily="34" charset="0"/>
            </a:rPr>
            <a:t>menjaga</a:t>
          </a:r>
          <a:r>
            <a:rPr lang="en-US" dirty="0" smtClean="0">
              <a:solidFill>
                <a:schemeClr val="tx1"/>
              </a:solidFill>
              <a:latin typeface="Agency FB" pitchFamily="34" charset="0"/>
            </a:rPr>
            <a:t> </a:t>
          </a:r>
          <a:r>
            <a:rPr lang="en-US" dirty="0" err="1" smtClean="0">
              <a:solidFill>
                <a:schemeClr val="tx1"/>
              </a:solidFill>
              <a:latin typeface="Agency FB" pitchFamily="34" charset="0"/>
            </a:rPr>
            <a:t>daya</a:t>
          </a:r>
          <a:r>
            <a:rPr lang="en-US" dirty="0" smtClean="0">
              <a:solidFill>
                <a:schemeClr val="tx1"/>
              </a:solidFill>
              <a:latin typeface="Agency FB" pitchFamily="34" charset="0"/>
            </a:rPr>
            <a:t> </a:t>
          </a:r>
          <a:r>
            <a:rPr lang="en-US" dirty="0" err="1" smtClean="0">
              <a:solidFill>
                <a:schemeClr val="tx1"/>
              </a:solidFill>
              <a:latin typeface="Agency FB" pitchFamily="34" charset="0"/>
            </a:rPr>
            <a:t>beli</a:t>
          </a:r>
          <a:r>
            <a:rPr lang="en-US" dirty="0" smtClean="0">
              <a:solidFill>
                <a:schemeClr val="tx1"/>
              </a:solidFill>
              <a:latin typeface="Agency FB" pitchFamily="34" charset="0"/>
            </a:rPr>
            <a:t> </a:t>
          </a:r>
          <a:r>
            <a:rPr lang="en-US" dirty="0" err="1" smtClean="0">
              <a:solidFill>
                <a:schemeClr val="tx1"/>
              </a:solidFill>
              <a:latin typeface="Agency FB" pitchFamily="34" charset="0"/>
            </a:rPr>
            <a:t>masyarakat</a:t>
          </a:r>
          <a:r>
            <a:rPr lang="en-US" dirty="0" smtClean="0">
              <a:solidFill>
                <a:schemeClr val="tx1"/>
              </a:solidFill>
              <a:latin typeface="Agency FB" pitchFamily="34" charset="0"/>
            </a:rPr>
            <a:t>. </a:t>
          </a:r>
          <a:r>
            <a:rPr lang="en-US" dirty="0" err="1" smtClean="0">
              <a:solidFill>
                <a:schemeClr val="tx1"/>
              </a:solidFill>
              <a:latin typeface="Agency FB" pitchFamily="34" charset="0"/>
            </a:rPr>
            <a:t>Pemungutan</a:t>
          </a:r>
          <a:r>
            <a:rPr lang="en-US" dirty="0" smtClean="0">
              <a:solidFill>
                <a:schemeClr val="tx1"/>
              </a:solidFill>
              <a:latin typeface="Agency FB" pitchFamily="34" charset="0"/>
            </a:rPr>
            <a:t> </a:t>
          </a:r>
          <a:r>
            <a:rPr lang="en-US" dirty="0" err="1" smtClean="0">
              <a:solidFill>
                <a:schemeClr val="tx1"/>
              </a:solidFill>
              <a:latin typeface="Agency FB" pitchFamily="34" charset="0"/>
            </a:rPr>
            <a:t>pajak</a:t>
          </a:r>
          <a:r>
            <a:rPr lang="en-US" dirty="0" smtClean="0">
              <a:solidFill>
                <a:schemeClr val="tx1"/>
              </a:solidFill>
              <a:latin typeface="Agency FB" pitchFamily="34" charset="0"/>
            </a:rPr>
            <a:t> “</a:t>
          </a:r>
          <a:r>
            <a:rPr lang="en-US" dirty="0" err="1" smtClean="0">
              <a:solidFill>
                <a:schemeClr val="tx1"/>
              </a:solidFill>
              <a:latin typeface="Agency FB" pitchFamily="34" charset="0"/>
            </a:rPr>
            <a:t>dikorbankan</a:t>
          </a:r>
          <a:r>
            <a:rPr lang="en-US" dirty="0" smtClean="0">
              <a:solidFill>
                <a:schemeClr val="tx1"/>
              </a:solidFill>
              <a:latin typeface="Agency FB" pitchFamily="34" charset="0"/>
            </a:rPr>
            <a:t>” </a:t>
          </a:r>
          <a:r>
            <a:rPr lang="en-US" dirty="0" err="1" smtClean="0">
              <a:solidFill>
                <a:schemeClr val="tx1"/>
              </a:solidFill>
              <a:latin typeface="Agency FB" pitchFamily="34" charset="0"/>
            </a:rPr>
            <a:t>dalam</a:t>
          </a:r>
          <a:r>
            <a:rPr lang="en-US" dirty="0" smtClean="0">
              <a:solidFill>
                <a:schemeClr val="tx1"/>
              </a:solidFill>
              <a:latin typeface="Agency FB" pitchFamily="34" charset="0"/>
            </a:rPr>
            <a:t> </a:t>
          </a:r>
          <a:r>
            <a:rPr lang="en-US" dirty="0" err="1" smtClean="0">
              <a:solidFill>
                <a:schemeClr val="tx1"/>
              </a:solidFill>
              <a:latin typeface="Agency FB" pitchFamily="34" charset="0"/>
            </a:rPr>
            <a:t>jangka</a:t>
          </a:r>
          <a:r>
            <a:rPr lang="en-US" dirty="0" smtClean="0">
              <a:solidFill>
                <a:schemeClr val="tx1"/>
              </a:solidFill>
              <a:latin typeface="Agency FB" pitchFamily="34" charset="0"/>
            </a:rPr>
            <a:t> </a:t>
          </a:r>
          <a:r>
            <a:rPr lang="en-US" dirty="0" err="1" smtClean="0">
              <a:solidFill>
                <a:schemeClr val="tx1"/>
              </a:solidFill>
              <a:latin typeface="Agency FB" pitchFamily="34" charset="0"/>
            </a:rPr>
            <a:t>pendek</a:t>
          </a:r>
          <a:r>
            <a:rPr lang="en-US" dirty="0" smtClean="0">
              <a:solidFill>
                <a:schemeClr val="tx1"/>
              </a:solidFill>
              <a:latin typeface="Agency FB" pitchFamily="34" charset="0"/>
            </a:rPr>
            <a:t>, </a:t>
          </a:r>
          <a:r>
            <a:rPr lang="en-US" dirty="0" err="1" smtClean="0">
              <a:solidFill>
                <a:schemeClr val="tx1"/>
              </a:solidFill>
              <a:latin typeface="Agency FB" pitchFamily="34" charset="0"/>
            </a:rPr>
            <a:t>dan</a:t>
          </a:r>
          <a:r>
            <a:rPr lang="en-US" dirty="0" smtClean="0">
              <a:solidFill>
                <a:schemeClr val="tx1"/>
              </a:solidFill>
              <a:latin typeface="Agency FB" pitchFamily="34" charset="0"/>
            </a:rPr>
            <a:t> </a:t>
          </a:r>
          <a:r>
            <a:rPr lang="en-US" dirty="0" err="1" smtClean="0">
              <a:solidFill>
                <a:schemeClr val="tx1"/>
              </a:solidFill>
              <a:latin typeface="Agency FB" pitchFamily="34" charset="0"/>
            </a:rPr>
            <a:t>diharapkan</a:t>
          </a:r>
          <a:r>
            <a:rPr lang="en-US" dirty="0" smtClean="0">
              <a:solidFill>
                <a:schemeClr val="tx1"/>
              </a:solidFill>
              <a:latin typeface="Agency FB" pitchFamily="34" charset="0"/>
            </a:rPr>
            <a:t> </a:t>
          </a:r>
          <a:r>
            <a:rPr lang="en-US" dirty="0" err="1" smtClean="0">
              <a:solidFill>
                <a:schemeClr val="tx1"/>
              </a:solidFill>
              <a:latin typeface="Agency FB" pitchFamily="34" charset="0"/>
            </a:rPr>
            <a:t>akselerasi</a:t>
          </a:r>
          <a:r>
            <a:rPr lang="en-US" dirty="0" smtClean="0">
              <a:solidFill>
                <a:schemeClr val="tx1"/>
              </a:solidFill>
              <a:latin typeface="Agency FB" pitchFamily="34" charset="0"/>
            </a:rPr>
            <a:t> </a:t>
          </a:r>
          <a:r>
            <a:rPr lang="en-US" dirty="0" err="1" smtClean="0">
              <a:solidFill>
                <a:schemeClr val="tx1"/>
              </a:solidFill>
              <a:latin typeface="Agency FB" pitchFamily="34" charset="0"/>
            </a:rPr>
            <a:t>terjadi</a:t>
          </a:r>
          <a:r>
            <a:rPr lang="en-US" dirty="0" smtClean="0">
              <a:solidFill>
                <a:schemeClr val="tx1"/>
              </a:solidFill>
              <a:latin typeface="Agency FB" pitchFamily="34" charset="0"/>
            </a:rPr>
            <a:t> 2017-2019.</a:t>
          </a:r>
          <a:endParaRPr lang="en-US" dirty="0">
            <a:solidFill>
              <a:schemeClr val="tx1"/>
            </a:solidFill>
            <a:latin typeface="Agency FB" pitchFamily="34" charset="0"/>
          </a:endParaRPr>
        </a:p>
      </dgm:t>
    </dgm:pt>
    <dgm:pt modelId="{E07D16FD-138C-47D2-9225-AE507B79302A}" type="parTrans" cxnId="{94CEBBED-E8AD-4D02-BC17-EDB95A202E75}">
      <dgm:prSet/>
      <dgm:spPr/>
      <dgm:t>
        <a:bodyPr/>
        <a:lstStyle/>
        <a:p>
          <a:endParaRPr lang="en-US"/>
        </a:p>
      </dgm:t>
    </dgm:pt>
    <dgm:pt modelId="{39AC1104-A945-44D8-AC06-B68F2B694AB0}" type="sibTrans" cxnId="{94CEBBED-E8AD-4D02-BC17-EDB95A202E75}">
      <dgm:prSet/>
      <dgm:spPr/>
      <dgm:t>
        <a:bodyPr/>
        <a:lstStyle/>
        <a:p>
          <a:endParaRPr lang="en-US"/>
        </a:p>
      </dgm:t>
    </dgm:pt>
    <dgm:pt modelId="{48E61DE2-4F21-40D4-9C71-0CE13630411E}" type="pres">
      <dgm:prSet presAssocID="{72FC0A16-FDC8-4E24-9321-A0CC26DFE912}" presName="Name0" presStyleCnt="0">
        <dgm:presLayoutVars>
          <dgm:chMax val="7"/>
          <dgm:chPref val="7"/>
          <dgm:dir/>
        </dgm:presLayoutVars>
      </dgm:prSet>
      <dgm:spPr/>
      <dgm:t>
        <a:bodyPr/>
        <a:lstStyle/>
        <a:p>
          <a:endParaRPr lang="en-US"/>
        </a:p>
      </dgm:t>
    </dgm:pt>
    <dgm:pt modelId="{F4D43E6C-20FA-4D7C-AE7E-89D23FC99198}" type="pres">
      <dgm:prSet presAssocID="{72FC0A16-FDC8-4E24-9321-A0CC26DFE912}" presName="Name1" presStyleCnt="0"/>
      <dgm:spPr/>
    </dgm:pt>
    <dgm:pt modelId="{42E51DBC-63B3-4435-8E29-BE44919B7D09}" type="pres">
      <dgm:prSet presAssocID="{72FC0A16-FDC8-4E24-9321-A0CC26DFE912}" presName="cycle" presStyleCnt="0"/>
      <dgm:spPr/>
    </dgm:pt>
    <dgm:pt modelId="{18ACF1A3-9BA6-4AF6-90CE-E45B9DB50A8C}" type="pres">
      <dgm:prSet presAssocID="{72FC0A16-FDC8-4E24-9321-A0CC26DFE912}" presName="srcNode" presStyleLbl="node1" presStyleIdx="0" presStyleCnt="4"/>
      <dgm:spPr/>
    </dgm:pt>
    <dgm:pt modelId="{274F8083-48A4-4858-B013-D5E9E22E5F64}" type="pres">
      <dgm:prSet presAssocID="{72FC0A16-FDC8-4E24-9321-A0CC26DFE912}" presName="conn" presStyleLbl="parChTrans1D2" presStyleIdx="0" presStyleCnt="1"/>
      <dgm:spPr/>
      <dgm:t>
        <a:bodyPr/>
        <a:lstStyle/>
        <a:p>
          <a:endParaRPr lang="en-US"/>
        </a:p>
      </dgm:t>
    </dgm:pt>
    <dgm:pt modelId="{CBB58131-2D30-4227-82E6-A5785EE1A3C2}" type="pres">
      <dgm:prSet presAssocID="{72FC0A16-FDC8-4E24-9321-A0CC26DFE912}" presName="extraNode" presStyleLbl="node1" presStyleIdx="0" presStyleCnt="4"/>
      <dgm:spPr/>
    </dgm:pt>
    <dgm:pt modelId="{FF9E8486-3E38-4D14-923E-66A18E710765}" type="pres">
      <dgm:prSet presAssocID="{72FC0A16-FDC8-4E24-9321-A0CC26DFE912}" presName="dstNode" presStyleLbl="node1" presStyleIdx="0" presStyleCnt="4"/>
      <dgm:spPr/>
    </dgm:pt>
    <dgm:pt modelId="{6B495350-7633-4087-81C2-67AD96FF04F3}" type="pres">
      <dgm:prSet presAssocID="{CD962A14-E41F-4EF3-8C46-7E1F358FFD33}" presName="text_1" presStyleLbl="node1" presStyleIdx="0" presStyleCnt="4">
        <dgm:presLayoutVars>
          <dgm:bulletEnabled val="1"/>
        </dgm:presLayoutVars>
      </dgm:prSet>
      <dgm:spPr/>
      <dgm:t>
        <a:bodyPr/>
        <a:lstStyle/>
        <a:p>
          <a:endParaRPr lang="en-US"/>
        </a:p>
      </dgm:t>
    </dgm:pt>
    <dgm:pt modelId="{26D958E7-0121-4434-B2BB-77CEFF16E0D7}" type="pres">
      <dgm:prSet presAssocID="{CD962A14-E41F-4EF3-8C46-7E1F358FFD33}" presName="accent_1" presStyleCnt="0"/>
      <dgm:spPr/>
    </dgm:pt>
    <dgm:pt modelId="{324BBC23-E488-4F6B-ACF9-D524259CBCA7}" type="pres">
      <dgm:prSet presAssocID="{CD962A14-E41F-4EF3-8C46-7E1F358FFD33}" presName="accentRepeatNode" presStyleLbl="solidFgAcc1" presStyleIdx="0" presStyleCnt="4"/>
      <dgm:spPr>
        <a:solidFill>
          <a:schemeClr val="bg2">
            <a:lumMod val="90000"/>
          </a:schemeClr>
        </a:solidFill>
        <a:ln>
          <a:solidFill>
            <a:schemeClr val="accent6">
              <a:lumMod val="20000"/>
              <a:lumOff val="80000"/>
            </a:schemeClr>
          </a:solidFill>
        </a:ln>
      </dgm:spPr>
      <dgm:t>
        <a:bodyPr/>
        <a:lstStyle/>
        <a:p>
          <a:endParaRPr lang="en-US"/>
        </a:p>
      </dgm:t>
    </dgm:pt>
    <dgm:pt modelId="{D6B1766C-1E89-46DB-A6F3-6BBB79DDE6D4}" type="pres">
      <dgm:prSet presAssocID="{AEBC4173-A76F-4810-A792-7B0577A94807}" presName="text_2" presStyleLbl="node1" presStyleIdx="1" presStyleCnt="4">
        <dgm:presLayoutVars>
          <dgm:bulletEnabled val="1"/>
        </dgm:presLayoutVars>
      </dgm:prSet>
      <dgm:spPr/>
      <dgm:t>
        <a:bodyPr/>
        <a:lstStyle/>
        <a:p>
          <a:endParaRPr lang="en-US"/>
        </a:p>
      </dgm:t>
    </dgm:pt>
    <dgm:pt modelId="{F70C0FE4-2189-46B0-98ED-3A64791F01FC}" type="pres">
      <dgm:prSet presAssocID="{AEBC4173-A76F-4810-A792-7B0577A94807}" presName="accent_2" presStyleCnt="0"/>
      <dgm:spPr/>
    </dgm:pt>
    <dgm:pt modelId="{B92AA50E-29CB-4F7B-9CD7-2CE501C79D59}" type="pres">
      <dgm:prSet presAssocID="{AEBC4173-A76F-4810-A792-7B0577A94807}" presName="accentRepeatNode" presStyleLbl="solidFgAcc1" presStyleIdx="1" presStyleCnt="4"/>
      <dgm:spPr>
        <a:solidFill>
          <a:schemeClr val="accent4">
            <a:lumMod val="60000"/>
            <a:lumOff val="40000"/>
          </a:schemeClr>
        </a:solidFill>
        <a:ln>
          <a:solidFill>
            <a:schemeClr val="accent6">
              <a:lumMod val="20000"/>
              <a:lumOff val="80000"/>
            </a:schemeClr>
          </a:solidFill>
        </a:ln>
      </dgm:spPr>
      <dgm:t>
        <a:bodyPr/>
        <a:lstStyle/>
        <a:p>
          <a:endParaRPr lang="en-US"/>
        </a:p>
      </dgm:t>
    </dgm:pt>
    <dgm:pt modelId="{99974642-2526-4456-96CD-0A5443C9A3AB}" type="pres">
      <dgm:prSet presAssocID="{A2A273C4-F7A3-4816-B769-A541864E2C3C}" presName="text_3" presStyleLbl="node1" presStyleIdx="2" presStyleCnt="4">
        <dgm:presLayoutVars>
          <dgm:bulletEnabled val="1"/>
        </dgm:presLayoutVars>
      </dgm:prSet>
      <dgm:spPr/>
      <dgm:t>
        <a:bodyPr/>
        <a:lstStyle/>
        <a:p>
          <a:endParaRPr lang="en-US"/>
        </a:p>
      </dgm:t>
    </dgm:pt>
    <dgm:pt modelId="{81522EE2-9490-41B6-8437-500E37C00F4A}" type="pres">
      <dgm:prSet presAssocID="{A2A273C4-F7A3-4816-B769-A541864E2C3C}" presName="accent_3" presStyleCnt="0"/>
      <dgm:spPr/>
    </dgm:pt>
    <dgm:pt modelId="{32A98D49-B770-47CC-9767-81BCD2169DBB}" type="pres">
      <dgm:prSet presAssocID="{A2A273C4-F7A3-4816-B769-A541864E2C3C}" presName="accentRepeatNode" presStyleLbl="solidFgAcc1" presStyleIdx="2" presStyleCnt="4"/>
      <dgm:spPr>
        <a:solidFill>
          <a:schemeClr val="accent2">
            <a:lumMod val="40000"/>
            <a:lumOff val="60000"/>
          </a:schemeClr>
        </a:solidFill>
        <a:ln>
          <a:solidFill>
            <a:schemeClr val="accent6">
              <a:lumMod val="20000"/>
              <a:lumOff val="80000"/>
            </a:schemeClr>
          </a:solidFill>
        </a:ln>
      </dgm:spPr>
      <dgm:t>
        <a:bodyPr/>
        <a:lstStyle/>
        <a:p>
          <a:endParaRPr lang="en-US"/>
        </a:p>
      </dgm:t>
    </dgm:pt>
    <dgm:pt modelId="{D6D3EC73-E67B-480F-B910-7EA717C3CC22}" type="pres">
      <dgm:prSet presAssocID="{DC14C153-B0B0-4A3C-ACB9-9A511FC52558}" presName="text_4" presStyleLbl="node1" presStyleIdx="3" presStyleCnt="4">
        <dgm:presLayoutVars>
          <dgm:bulletEnabled val="1"/>
        </dgm:presLayoutVars>
      </dgm:prSet>
      <dgm:spPr/>
      <dgm:t>
        <a:bodyPr/>
        <a:lstStyle/>
        <a:p>
          <a:endParaRPr lang="en-US"/>
        </a:p>
      </dgm:t>
    </dgm:pt>
    <dgm:pt modelId="{AB1A4523-A5BF-4301-97A6-E3EC20BD52E5}" type="pres">
      <dgm:prSet presAssocID="{DC14C153-B0B0-4A3C-ACB9-9A511FC52558}" presName="accent_4" presStyleCnt="0"/>
      <dgm:spPr/>
    </dgm:pt>
    <dgm:pt modelId="{93A493EF-E729-4F9D-AED8-FB806874E83C}" type="pres">
      <dgm:prSet presAssocID="{DC14C153-B0B0-4A3C-ACB9-9A511FC52558}" presName="accentRepeatNode" presStyleLbl="solidFgAcc1" presStyleIdx="3" presStyleCnt="4"/>
      <dgm:spPr>
        <a:solidFill>
          <a:schemeClr val="accent1">
            <a:lumMod val="40000"/>
            <a:lumOff val="60000"/>
          </a:schemeClr>
        </a:solidFill>
        <a:ln>
          <a:solidFill>
            <a:schemeClr val="accent6">
              <a:lumMod val="20000"/>
              <a:lumOff val="80000"/>
            </a:schemeClr>
          </a:solidFill>
        </a:ln>
      </dgm:spPr>
      <dgm:t>
        <a:bodyPr/>
        <a:lstStyle/>
        <a:p>
          <a:endParaRPr lang="en-US"/>
        </a:p>
      </dgm:t>
    </dgm:pt>
  </dgm:ptLst>
  <dgm:cxnLst>
    <dgm:cxn modelId="{1EBA2786-A7CB-454D-9B42-FF54593A3AAF}" type="presOf" srcId="{DC14C153-B0B0-4A3C-ACB9-9A511FC52558}" destId="{D6D3EC73-E67B-480F-B910-7EA717C3CC22}" srcOrd="0" destOrd="0" presId="urn:microsoft.com/office/officeart/2008/layout/VerticalCurvedList"/>
    <dgm:cxn modelId="{3EA168CD-22FC-4850-9D4D-20531285912C}" type="presOf" srcId="{72FC0A16-FDC8-4E24-9321-A0CC26DFE912}" destId="{48E61DE2-4F21-40D4-9C71-0CE13630411E}" srcOrd="0" destOrd="0" presId="urn:microsoft.com/office/officeart/2008/layout/VerticalCurvedList"/>
    <dgm:cxn modelId="{07ABFF89-8767-43C6-913E-574A575A9663}" type="presOf" srcId="{A2A273C4-F7A3-4816-B769-A541864E2C3C}" destId="{99974642-2526-4456-96CD-0A5443C9A3AB}" srcOrd="0" destOrd="0" presId="urn:microsoft.com/office/officeart/2008/layout/VerticalCurvedList"/>
    <dgm:cxn modelId="{96BD9FF8-A3BA-42D1-AE3E-DB00653B6F9D}" srcId="{72FC0A16-FDC8-4E24-9321-A0CC26DFE912}" destId="{A2A273C4-F7A3-4816-B769-A541864E2C3C}" srcOrd="2" destOrd="0" parTransId="{6B3FBB81-F45B-4D78-887D-28373BBCEB00}" sibTransId="{2A0F8984-738B-483F-8138-5AE0B7593176}"/>
    <dgm:cxn modelId="{3278A0AD-15A6-4432-9F32-E4700DEBC8DB}" srcId="{72FC0A16-FDC8-4E24-9321-A0CC26DFE912}" destId="{AEBC4173-A76F-4810-A792-7B0577A94807}" srcOrd="1" destOrd="0" parTransId="{FEB04FA1-1778-41BD-A343-0A78DB7078EF}" sibTransId="{5C687B1D-3522-4882-9B93-BEF2A328EE17}"/>
    <dgm:cxn modelId="{5E13015B-8C0C-4E89-A6A3-D505F42C9582}" type="presOf" srcId="{AEBC4173-A76F-4810-A792-7B0577A94807}" destId="{D6B1766C-1E89-46DB-A6F3-6BBB79DDE6D4}" srcOrd="0" destOrd="0" presId="urn:microsoft.com/office/officeart/2008/layout/VerticalCurvedList"/>
    <dgm:cxn modelId="{AEE7C796-E269-4A11-9ED3-7ADA0F346FBA}" srcId="{72FC0A16-FDC8-4E24-9321-A0CC26DFE912}" destId="{CD962A14-E41F-4EF3-8C46-7E1F358FFD33}" srcOrd="0" destOrd="0" parTransId="{AA1839DC-9EB6-4CF1-BA41-B2E009D7F0CE}" sibTransId="{B9ADC958-9DAB-44BB-A8A0-BA65C26DF62F}"/>
    <dgm:cxn modelId="{94CEBBED-E8AD-4D02-BC17-EDB95A202E75}" srcId="{72FC0A16-FDC8-4E24-9321-A0CC26DFE912}" destId="{DC14C153-B0B0-4A3C-ACB9-9A511FC52558}" srcOrd="3" destOrd="0" parTransId="{E07D16FD-138C-47D2-9225-AE507B79302A}" sibTransId="{39AC1104-A945-44D8-AC06-B68F2B694AB0}"/>
    <dgm:cxn modelId="{3782F606-D708-430E-88AB-A196897B3299}" type="presOf" srcId="{CD962A14-E41F-4EF3-8C46-7E1F358FFD33}" destId="{6B495350-7633-4087-81C2-67AD96FF04F3}" srcOrd="0" destOrd="0" presId="urn:microsoft.com/office/officeart/2008/layout/VerticalCurvedList"/>
    <dgm:cxn modelId="{8A490E3C-E08B-4862-8C5E-52A0318B1D22}" type="presOf" srcId="{B9ADC958-9DAB-44BB-A8A0-BA65C26DF62F}" destId="{274F8083-48A4-4858-B013-D5E9E22E5F64}" srcOrd="0" destOrd="0" presId="urn:microsoft.com/office/officeart/2008/layout/VerticalCurvedList"/>
    <dgm:cxn modelId="{2F49D410-2D2F-4F86-A27E-3BC00CD2D3AF}" type="presParOf" srcId="{48E61DE2-4F21-40D4-9C71-0CE13630411E}" destId="{F4D43E6C-20FA-4D7C-AE7E-89D23FC99198}" srcOrd="0" destOrd="0" presId="urn:microsoft.com/office/officeart/2008/layout/VerticalCurvedList"/>
    <dgm:cxn modelId="{9CF96D9E-7FF8-4122-AF89-F1AE83FE3516}" type="presParOf" srcId="{F4D43E6C-20FA-4D7C-AE7E-89D23FC99198}" destId="{42E51DBC-63B3-4435-8E29-BE44919B7D09}" srcOrd="0" destOrd="0" presId="urn:microsoft.com/office/officeart/2008/layout/VerticalCurvedList"/>
    <dgm:cxn modelId="{6F56D7F4-3E34-49C9-BDD1-9CBB2DC80172}" type="presParOf" srcId="{42E51DBC-63B3-4435-8E29-BE44919B7D09}" destId="{18ACF1A3-9BA6-4AF6-90CE-E45B9DB50A8C}" srcOrd="0" destOrd="0" presId="urn:microsoft.com/office/officeart/2008/layout/VerticalCurvedList"/>
    <dgm:cxn modelId="{4C0E4BBA-8291-4560-B870-8BFD9B19C217}" type="presParOf" srcId="{42E51DBC-63B3-4435-8E29-BE44919B7D09}" destId="{274F8083-48A4-4858-B013-D5E9E22E5F64}" srcOrd="1" destOrd="0" presId="urn:microsoft.com/office/officeart/2008/layout/VerticalCurvedList"/>
    <dgm:cxn modelId="{4E2BB573-A0C2-4C48-9527-E4AA7CF6F0B9}" type="presParOf" srcId="{42E51DBC-63B3-4435-8E29-BE44919B7D09}" destId="{CBB58131-2D30-4227-82E6-A5785EE1A3C2}" srcOrd="2" destOrd="0" presId="urn:microsoft.com/office/officeart/2008/layout/VerticalCurvedList"/>
    <dgm:cxn modelId="{418700CE-119F-4DA6-9625-D9E3962F6319}" type="presParOf" srcId="{42E51DBC-63B3-4435-8E29-BE44919B7D09}" destId="{FF9E8486-3E38-4D14-923E-66A18E710765}" srcOrd="3" destOrd="0" presId="urn:microsoft.com/office/officeart/2008/layout/VerticalCurvedList"/>
    <dgm:cxn modelId="{2EF20079-0F0E-447F-92C9-517AEF382335}" type="presParOf" srcId="{F4D43E6C-20FA-4D7C-AE7E-89D23FC99198}" destId="{6B495350-7633-4087-81C2-67AD96FF04F3}" srcOrd="1" destOrd="0" presId="urn:microsoft.com/office/officeart/2008/layout/VerticalCurvedList"/>
    <dgm:cxn modelId="{9B444DBC-327E-4726-8A0A-1503BD8E926F}" type="presParOf" srcId="{F4D43E6C-20FA-4D7C-AE7E-89D23FC99198}" destId="{26D958E7-0121-4434-B2BB-77CEFF16E0D7}" srcOrd="2" destOrd="0" presId="urn:microsoft.com/office/officeart/2008/layout/VerticalCurvedList"/>
    <dgm:cxn modelId="{E377DCD8-8751-4E0E-9A9B-4C1879FDA502}" type="presParOf" srcId="{26D958E7-0121-4434-B2BB-77CEFF16E0D7}" destId="{324BBC23-E488-4F6B-ACF9-D524259CBCA7}" srcOrd="0" destOrd="0" presId="urn:microsoft.com/office/officeart/2008/layout/VerticalCurvedList"/>
    <dgm:cxn modelId="{C9B027E3-2AB7-4574-8823-F88808758D88}" type="presParOf" srcId="{F4D43E6C-20FA-4D7C-AE7E-89D23FC99198}" destId="{D6B1766C-1E89-46DB-A6F3-6BBB79DDE6D4}" srcOrd="3" destOrd="0" presId="urn:microsoft.com/office/officeart/2008/layout/VerticalCurvedList"/>
    <dgm:cxn modelId="{E3082414-C857-4BDB-B8B1-16F7DC1013FC}" type="presParOf" srcId="{F4D43E6C-20FA-4D7C-AE7E-89D23FC99198}" destId="{F70C0FE4-2189-46B0-98ED-3A64791F01FC}" srcOrd="4" destOrd="0" presId="urn:microsoft.com/office/officeart/2008/layout/VerticalCurvedList"/>
    <dgm:cxn modelId="{8781092B-78BE-4173-8801-90F5BC912D42}" type="presParOf" srcId="{F70C0FE4-2189-46B0-98ED-3A64791F01FC}" destId="{B92AA50E-29CB-4F7B-9CD7-2CE501C79D59}" srcOrd="0" destOrd="0" presId="urn:microsoft.com/office/officeart/2008/layout/VerticalCurvedList"/>
    <dgm:cxn modelId="{CC00346B-03B5-47C7-B683-4194A17B789A}" type="presParOf" srcId="{F4D43E6C-20FA-4D7C-AE7E-89D23FC99198}" destId="{99974642-2526-4456-96CD-0A5443C9A3AB}" srcOrd="5" destOrd="0" presId="urn:microsoft.com/office/officeart/2008/layout/VerticalCurvedList"/>
    <dgm:cxn modelId="{DAE40D43-2164-479E-A184-80F7D08043B4}" type="presParOf" srcId="{F4D43E6C-20FA-4D7C-AE7E-89D23FC99198}" destId="{81522EE2-9490-41B6-8437-500E37C00F4A}" srcOrd="6" destOrd="0" presId="urn:microsoft.com/office/officeart/2008/layout/VerticalCurvedList"/>
    <dgm:cxn modelId="{F7A8A9B6-317D-445E-9B9A-9E1178B716E9}" type="presParOf" srcId="{81522EE2-9490-41B6-8437-500E37C00F4A}" destId="{32A98D49-B770-47CC-9767-81BCD2169DBB}" srcOrd="0" destOrd="0" presId="urn:microsoft.com/office/officeart/2008/layout/VerticalCurvedList"/>
    <dgm:cxn modelId="{48B29C28-C4A4-4C34-8FF0-81E0D8760EE3}" type="presParOf" srcId="{F4D43E6C-20FA-4D7C-AE7E-89D23FC99198}" destId="{D6D3EC73-E67B-480F-B910-7EA717C3CC22}" srcOrd="7" destOrd="0" presId="urn:microsoft.com/office/officeart/2008/layout/VerticalCurvedList"/>
    <dgm:cxn modelId="{E4ACBC85-4E90-4574-A3E7-B0A4A3347130}" type="presParOf" srcId="{F4D43E6C-20FA-4D7C-AE7E-89D23FC99198}" destId="{AB1A4523-A5BF-4301-97A6-E3EC20BD52E5}" srcOrd="8" destOrd="0" presId="urn:microsoft.com/office/officeart/2008/layout/VerticalCurvedList"/>
    <dgm:cxn modelId="{2DCC496F-8366-4B8D-8657-7D13890398D2}" type="presParOf" srcId="{AB1A4523-A5BF-4301-97A6-E3EC20BD52E5}" destId="{93A493EF-E729-4F9D-AED8-FB806874E83C}"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1E988D-2B6E-4AB0-A3D8-75863600C156}" type="doc">
      <dgm:prSet loTypeId="urn:microsoft.com/office/officeart/2005/8/layout/default#7" loCatId="list" qsTypeId="urn:microsoft.com/office/officeart/2005/8/quickstyle/simple5" qsCatId="simple" csTypeId="urn:microsoft.com/office/officeart/2005/8/colors/colorful1#65" csCatId="colorful" phldr="1"/>
      <dgm:spPr/>
      <dgm:t>
        <a:bodyPr/>
        <a:lstStyle/>
        <a:p>
          <a:endParaRPr lang="en-US"/>
        </a:p>
      </dgm:t>
    </dgm:pt>
    <dgm:pt modelId="{70DBB2E8-9024-4790-89B7-78CAB687B502}">
      <dgm:prSet phldrT="[Text]"/>
      <dgm:spPr/>
      <dgm:t>
        <a:bodyPr/>
        <a:lstStyle/>
        <a:p>
          <a:r>
            <a:rPr lang="en-US" spc="-30" dirty="0" err="1" smtClean="0">
              <a:cs typeface="Calibri"/>
            </a:rPr>
            <a:t>Penelitian</a:t>
          </a:r>
          <a:r>
            <a:rPr lang="en-US" spc="-30" dirty="0" smtClean="0">
              <a:cs typeface="Calibri"/>
            </a:rPr>
            <a:t>  </a:t>
          </a:r>
          <a:r>
            <a:rPr lang="en-US" spc="-5" dirty="0" smtClean="0">
              <a:cs typeface="Calibri"/>
            </a:rPr>
            <a:t>IMF </a:t>
          </a:r>
          <a:r>
            <a:rPr lang="en-US" spc="25" dirty="0" smtClean="0">
              <a:cs typeface="Calibri"/>
            </a:rPr>
            <a:t>(2008)</a:t>
          </a:r>
          <a:r>
            <a:rPr lang="en-US" spc="-245" dirty="0" smtClean="0">
              <a:cs typeface="Calibri"/>
            </a:rPr>
            <a:t> : </a:t>
          </a:r>
          <a:r>
            <a:rPr lang="en-US" spc="-15" dirty="0" smtClean="0">
              <a:latin typeface="Calibri"/>
              <a:cs typeface="Calibri"/>
            </a:rPr>
            <a:t>tax amnesty yang </a:t>
          </a:r>
          <a:r>
            <a:rPr lang="en-US" spc="-15" dirty="0" err="1" smtClean="0">
              <a:latin typeface="Calibri"/>
              <a:cs typeface="Calibri"/>
            </a:rPr>
            <a:t>berhasil</a:t>
          </a:r>
          <a:r>
            <a:rPr lang="en-US" spc="-15" dirty="0" smtClean="0">
              <a:latin typeface="Calibri"/>
              <a:cs typeface="Calibri"/>
            </a:rPr>
            <a:t> </a:t>
          </a:r>
          <a:r>
            <a:rPr lang="en-US" spc="-15" dirty="0" err="1" smtClean="0">
              <a:latin typeface="Calibri"/>
              <a:cs typeface="Calibri"/>
            </a:rPr>
            <a:t>adalah</a:t>
          </a:r>
          <a:r>
            <a:rPr lang="en-US" spc="-15" dirty="0" smtClean="0">
              <a:latin typeface="Calibri"/>
              <a:cs typeface="Calibri"/>
            </a:rPr>
            <a:t> </a:t>
          </a:r>
          <a:r>
            <a:rPr lang="en-US" spc="-15" dirty="0" err="1" smtClean="0">
              <a:latin typeface="Calibri"/>
              <a:cs typeface="Calibri"/>
            </a:rPr>
            <a:t>anomali</a:t>
          </a:r>
          <a:r>
            <a:rPr lang="en-US" spc="-15" dirty="0" smtClean="0">
              <a:latin typeface="Calibri"/>
              <a:cs typeface="Calibri"/>
            </a:rPr>
            <a:t>, </a:t>
          </a:r>
          <a:r>
            <a:rPr lang="en-US" spc="-15" dirty="0" err="1" smtClean="0">
              <a:latin typeface="Calibri"/>
              <a:cs typeface="Calibri"/>
            </a:rPr>
            <a:t>bukan</a:t>
          </a:r>
          <a:r>
            <a:rPr lang="en-US" spc="-15" dirty="0" smtClean="0">
              <a:latin typeface="Calibri"/>
              <a:cs typeface="Calibri"/>
            </a:rPr>
            <a:t> </a:t>
          </a:r>
          <a:r>
            <a:rPr lang="en-US" spc="-15" dirty="0" err="1" smtClean="0">
              <a:latin typeface="Calibri"/>
              <a:cs typeface="Calibri"/>
            </a:rPr>
            <a:t>norma</a:t>
          </a:r>
          <a:r>
            <a:rPr lang="en-US" spc="-15" dirty="0" smtClean="0">
              <a:latin typeface="Calibri"/>
              <a:cs typeface="Calibri"/>
            </a:rPr>
            <a:t>.</a:t>
          </a:r>
          <a:endParaRPr lang="en-US" dirty="0"/>
        </a:p>
      </dgm:t>
    </dgm:pt>
    <dgm:pt modelId="{8B4DD52E-B12E-43BB-B98F-2F52D1F2CDBE}" type="parTrans" cxnId="{0D081C0E-FB18-450C-AA97-2C99116CEF17}">
      <dgm:prSet/>
      <dgm:spPr/>
      <dgm:t>
        <a:bodyPr/>
        <a:lstStyle/>
        <a:p>
          <a:endParaRPr lang="en-US"/>
        </a:p>
      </dgm:t>
    </dgm:pt>
    <dgm:pt modelId="{7CA8EEFE-5AAE-4FB4-A241-A98D28EC92E0}" type="sibTrans" cxnId="{0D081C0E-FB18-450C-AA97-2C99116CEF17}">
      <dgm:prSet/>
      <dgm:spPr/>
      <dgm:t>
        <a:bodyPr/>
        <a:lstStyle/>
        <a:p>
          <a:endParaRPr lang="en-US"/>
        </a:p>
      </dgm:t>
    </dgm:pt>
    <dgm:pt modelId="{41F9FAAB-6F2F-4CF0-907C-C3BB79976C74}">
      <dgm:prSet/>
      <dgm:spPr/>
      <dgm:t>
        <a:bodyPr/>
        <a:lstStyle/>
        <a:p>
          <a:r>
            <a:rPr lang="en-US" spc="15" smtClean="0">
              <a:latin typeface="Calibri"/>
              <a:cs typeface="Calibri"/>
            </a:rPr>
            <a:t>Di </a:t>
          </a:r>
          <a:r>
            <a:rPr lang="en-US" b="1" spc="-5" smtClean="0">
              <a:latin typeface="Calibri"/>
              <a:cs typeface="Calibri"/>
            </a:rPr>
            <a:t>negara </a:t>
          </a:r>
          <a:r>
            <a:rPr lang="en-US" b="1" spc="-20" smtClean="0">
              <a:latin typeface="Calibri"/>
              <a:cs typeface="Calibri"/>
            </a:rPr>
            <a:t>maju</a:t>
          </a:r>
          <a:r>
            <a:rPr lang="en-US" spc="-20" smtClean="0">
              <a:latin typeface="Calibri"/>
              <a:cs typeface="Calibri"/>
            </a:rPr>
            <a:t>, tax </a:t>
          </a:r>
          <a:r>
            <a:rPr lang="en-US" spc="-25" smtClean="0">
              <a:latin typeface="Calibri"/>
              <a:cs typeface="Calibri"/>
            </a:rPr>
            <a:t>amnesty </a:t>
          </a:r>
          <a:r>
            <a:rPr lang="en-US" spc="5" smtClean="0">
              <a:latin typeface="Calibri"/>
              <a:cs typeface="Calibri"/>
            </a:rPr>
            <a:t>cukup </a:t>
          </a:r>
          <a:r>
            <a:rPr lang="en-US" spc="-20" smtClean="0">
              <a:latin typeface="Calibri"/>
              <a:cs typeface="Calibri"/>
            </a:rPr>
            <a:t>efektif </a:t>
          </a:r>
          <a:r>
            <a:rPr lang="en-US" spc="-5" smtClean="0">
              <a:latin typeface="Calibri"/>
              <a:cs typeface="Calibri"/>
            </a:rPr>
            <a:t>mendongkrak </a:t>
          </a:r>
          <a:r>
            <a:rPr lang="en-US" spc="-20" smtClean="0">
              <a:latin typeface="Calibri"/>
              <a:cs typeface="Calibri"/>
            </a:rPr>
            <a:t>penerimaan </a:t>
          </a:r>
          <a:r>
            <a:rPr lang="en-US" spc="5" smtClean="0">
              <a:latin typeface="Calibri"/>
              <a:cs typeface="Calibri"/>
            </a:rPr>
            <a:t>pajak,  </a:t>
          </a:r>
          <a:r>
            <a:rPr lang="en-US" spc="-15" smtClean="0">
              <a:latin typeface="Calibri"/>
              <a:cs typeface="Calibri"/>
            </a:rPr>
            <a:t>disebabkan </a:t>
          </a:r>
          <a:r>
            <a:rPr lang="en-US" spc="-20" smtClean="0">
              <a:latin typeface="Calibri"/>
              <a:cs typeface="Calibri"/>
            </a:rPr>
            <a:t>administrasi </a:t>
          </a:r>
          <a:r>
            <a:rPr lang="en-US" spc="5" smtClean="0">
              <a:latin typeface="Calibri"/>
              <a:cs typeface="Calibri"/>
            </a:rPr>
            <a:t>yang </a:t>
          </a:r>
          <a:r>
            <a:rPr lang="en-US" spc="-15" smtClean="0">
              <a:latin typeface="Calibri"/>
              <a:cs typeface="Calibri"/>
            </a:rPr>
            <a:t>sudah baik </a:t>
          </a:r>
          <a:r>
            <a:rPr lang="en-US" spc="-5" smtClean="0">
              <a:latin typeface="Calibri"/>
              <a:cs typeface="Calibri"/>
            </a:rPr>
            <a:t>dan </a:t>
          </a:r>
          <a:r>
            <a:rPr lang="en-US" spc="-10" smtClean="0">
              <a:latin typeface="Calibri"/>
              <a:cs typeface="Calibri"/>
            </a:rPr>
            <a:t>tingkat </a:t>
          </a:r>
          <a:r>
            <a:rPr lang="en-US" spc="-5" smtClean="0">
              <a:latin typeface="Calibri"/>
              <a:cs typeface="Calibri"/>
            </a:rPr>
            <a:t>kepercayaan </a:t>
          </a:r>
          <a:r>
            <a:rPr lang="en-US" spc="5" smtClean="0">
              <a:latin typeface="Calibri"/>
              <a:cs typeface="Calibri"/>
            </a:rPr>
            <a:t>yang </a:t>
          </a:r>
          <a:r>
            <a:rPr lang="en-US" spc="-25" smtClean="0">
              <a:latin typeface="Calibri"/>
              <a:cs typeface="Calibri"/>
            </a:rPr>
            <a:t>relatif  </a:t>
          </a:r>
          <a:r>
            <a:rPr lang="en-US" spc="-20" smtClean="0">
              <a:latin typeface="Calibri"/>
              <a:cs typeface="Calibri"/>
            </a:rPr>
            <a:t>tinggi.</a:t>
          </a:r>
          <a:endParaRPr lang="en-US" dirty="0">
            <a:latin typeface="Calibri"/>
            <a:cs typeface="Calibri"/>
          </a:endParaRPr>
        </a:p>
      </dgm:t>
    </dgm:pt>
    <dgm:pt modelId="{B029256F-E114-49F1-9669-4C42C7209AEF}" type="parTrans" cxnId="{9F02C5A3-9811-4A54-90C0-4614347DE89B}">
      <dgm:prSet/>
      <dgm:spPr/>
      <dgm:t>
        <a:bodyPr/>
        <a:lstStyle/>
        <a:p>
          <a:endParaRPr lang="en-US"/>
        </a:p>
      </dgm:t>
    </dgm:pt>
    <dgm:pt modelId="{D7D9C928-5A75-4F92-851D-0E700125CF43}" type="sibTrans" cxnId="{9F02C5A3-9811-4A54-90C0-4614347DE89B}">
      <dgm:prSet/>
      <dgm:spPr/>
      <dgm:t>
        <a:bodyPr/>
        <a:lstStyle/>
        <a:p>
          <a:endParaRPr lang="en-US"/>
        </a:p>
      </dgm:t>
    </dgm:pt>
    <dgm:pt modelId="{328DEFA9-5C8C-4E28-8E38-CBB02F5E33F8}">
      <dgm:prSet/>
      <dgm:spPr/>
      <dgm:t>
        <a:bodyPr/>
        <a:lstStyle/>
        <a:p>
          <a:r>
            <a:rPr lang="en-US" spc="15" dirty="0" smtClean="0">
              <a:latin typeface="Calibri"/>
              <a:cs typeface="Calibri"/>
            </a:rPr>
            <a:t>Di </a:t>
          </a:r>
          <a:r>
            <a:rPr lang="en-US" b="1" spc="-5" dirty="0" err="1" smtClean="0">
              <a:latin typeface="Calibri"/>
              <a:cs typeface="Calibri"/>
            </a:rPr>
            <a:t>negara</a:t>
          </a:r>
          <a:r>
            <a:rPr lang="en-US" b="1" spc="-5" dirty="0" smtClean="0">
              <a:latin typeface="Calibri"/>
              <a:cs typeface="Calibri"/>
            </a:rPr>
            <a:t> </a:t>
          </a:r>
          <a:r>
            <a:rPr lang="en-US" b="1" spc="-10" dirty="0" err="1" smtClean="0">
              <a:latin typeface="Calibri"/>
              <a:cs typeface="Calibri"/>
            </a:rPr>
            <a:t>berkembang</a:t>
          </a:r>
          <a:r>
            <a:rPr lang="en-US" spc="-10" dirty="0" smtClean="0">
              <a:latin typeface="Calibri"/>
              <a:cs typeface="Calibri"/>
            </a:rPr>
            <a:t>, </a:t>
          </a:r>
          <a:r>
            <a:rPr lang="en-US" spc="-20" dirty="0" err="1" smtClean="0">
              <a:latin typeface="Calibri"/>
              <a:cs typeface="Calibri"/>
            </a:rPr>
            <a:t>meski</a:t>
          </a:r>
          <a:r>
            <a:rPr lang="en-US" spc="-20" dirty="0" smtClean="0">
              <a:latin typeface="Calibri"/>
              <a:cs typeface="Calibri"/>
            </a:rPr>
            <a:t> </a:t>
          </a:r>
          <a:r>
            <a:rPr lang="en-US" spc="-10" dirty="0" err="1" smtClean="0">
              <a:latin typeface="Calibri"/>
              <a:cs typeface="Calibri"/>
            </a:rPr>
            <a:t>berkontribusi</a:t>
          </a:r>
          <a:r>
            <a:rPr lang="en-US" spc="-10" dirty="0" smtClean="0">
              <a:latin typeface="Calibri"/>
              <a:cs typeface="Calibri"/>
            </a:rPr>
            <a:t> </a:t>
          </a:r>
          <a:r>
            <a:rPr lang="en-US" spc="-10" dirty="0" err="1" smtClean="0">
              <a:latin typeface="Calibri"/>
              <a:cs typeface="Calibri"/>
            </a:rPr>
            <a:t>meningkatkan</a:t>
          </a:r>
          <a:r>
            <a:rPr lang="en-US" spc="-10" dirty="0" smtClean="0">
              <a:latin typeface="Calibri"/>
              <a:cs typeface="Calibri"/>
            </a:rPr>
            <a:t> </a:t>
          </a:r>
          <a:r>
            <a:rPr lang="en-US" spc="-20" dirty="0" err="1" smtClean="0">
              <a:latin typeface="Calibri"/>
              <a:cs typeface="Calibri"/>
            </a:rPr>
            <a:t>penerimaan</a:t>
          </a:r>
          <a:r>
            <a:rPr lang="en-US" spc="-20" dirty="0" smtClean="0">
              <a:latin typeface="Calibri"/>
              <a:cs typeface="Calibri"/>
            </a:rPr>
            <a:t>  </a:t>
          </a:r>
          <a:r>
            <a:rPr lang="en-US" spc="-15" dirty="0" err="1" smtClean="0">
              <a:latin typeface="Calibri"/>
              <a:cs typeface="Calibri"/>
            </a:rPr>
            <a:t>dalam</a:t>
          </a:r>
          <a:r>
            <a:rPr lang="en-US" spc="-15" dirty="0" smtClean="0">
              <a:latin typeface="Calibri"/>
              <a:cs typeface="Calibri"/>
            </a:rPr>
            <a:t> </a:t>
          </a:r>
          <a:r>
            <a:rPr lang="en-US" spc="10" dirty="0" err="1" smtClean="0">
              <a:latin typeface="Calibri"/>
              <a:cs typeface="Calibri"/>
            </a:rPr>
            <a:t>jangka</a:t>
          </a:r>
          <a:r>
            <a:rPr lang="en-US" spc="10" dirty="0" smtClean="0">
              <a:latin typeface="Calibri"/>
              <a:cs typeface="Calibri"/>
            </a:rPr>
            <a:t> </a:t>
          </a:r>
          <a:r>
            <a:rPr lang="en-US" spc="-20" dirty="0" err="1" smtClean="0">
              <a:latin typeface="Calibri"/>
              <a:cs typeface="Calibri"/>
            </a:rPr>
            <a:t>pendek</a:t>
          </a:r>
          <a:r>
            <a:rPr lang="en-US" spc="-20" dirty="0" smtClean="0">
              <a:latin typeface="Calibri"/>
              <a:cs typeface="Calibri"/>
            </a:rPr>
            <a:t> </a:t>
          </a:r>
          <a:r>
            <a:rPr lang="en-US" spc="-10" dirty="0" err="1" smtClean="0">
              <a:latin typeface="Calibri"/>
              <a:cs typeface="Calibri"/>
            </a:rPr>
            <a:t>namun</a:t>
          </a:r>
          <a:r>
            <a:rPr lang="en-US" spc="-10" dirty="0" smtClean="0">
              <a:latin typeface="Calibri"/>
              <a:cs typeface="Calibri"/>
            </a:rPr>
            <a:t> </a:t>
          </a:r>
          <a:r>
            <a:rPr lang="en-US" spc="-15" dirty="0" err="1" smtClean="0">
              <a:latin typeface="Calibri"/>
              <a:cs typeface="Calibri"/>
            </a:rPr>
            <a:t>dalam</a:t>
          </a:r>
          <a:r>
            <a:rPr lang="en-US" spc="-15" dirty="0" smtClean="0">
              <a:latin typeface="Calibri"/>
              <a:cs typeface="Calibri"/>
            </a:rPr>
            <a:t> </a:t>
          </a:r>
          <a:r>
            <a:rPr lang="en-US" spc="10" dirty="0" err="1" smtClean="0">
              <a:latin typeface="Calibri"/>
              <a:cs typeface="Calibri"/>
            </a:rPr>
            <a:t>jangka</a:t>
          </a:r>
          <a:r>
            <a:rPr lang="en-US" spc="10" dirty="0" smtClean="0">
              <a:latin typeface="Calibri"/>
              <a:cs typeface="Calibri"/>
            </a:rPr>
            <a:t> </a:t>
          </a:r>
          <a:r>
            <a:rPr lang="en-US" dirty="0" err="1" smtClean="0">
              <a:latin typeface="Calibri"/>
              <a:cs typeface="Calibri"/>
            </a:rPr>
            <a:t>panjang</a:t>
          </a:r>
          <a:r>
            <a:rPr lang="en-US" dirty="0" smtClean="0">
              <a:latin typeface="Calibri"/>
              <a:cs typeface="Calibri"/>
            </a:rPr>
            <a:t> </a:t>
          </a:r>
          <a:r>
            <a:rPr lang="en-US" spc="-20" dirty="0" err="1" smtClean="0">
              <a:latin typeface="Calibri"/>
              <a:cs typeface="Calibri"/>
            </a:rPr>
            <a:t>penerimaan</a:t>
          </a:r>
          <a:r>
            <a:rPr lang="en-US" spc="-20" dirty="0" smtClean="0">
              <a:latin typeface="Calibri"/>
              <a:cs typeface="Calibri"/>
            </a:rPr>
            <a:t> </a:t>
          </a:r>
          <a:r>
            <a:rPr lang="en-US" spc="-5" dirty="0" err="1" smtClean="0">
              <a:latin typeface="Calibri"/>
              <a:cs typeface="Calibri"/>
            </a:rPr>
            <a:t>menurun</a:t>
          </a:r>
          <a:r>
            <a:rPr lang="en-US" spc="-5" dirty="0" smtClean="0">
              <a:latin typeface="Calibri"/>
              <a:cs typeface="Calibri"/>
            </a:rPr>
            <a:t>. </a:t>
          </a:r>
          <a:endParaRPr lang="en-US" spc="150" dirty="0" smtClean="0">
            <a:latin typeface="Calibri"/>
            <a:cs typeface="Calibri"/>
          </a:endParaRPr>
        </a:p>
      </dgm:t>
    </dgm:pt>
    <dgm:pt modelId="{192A1A61-9B68-41AA-80D7-7176E10BA0DA}" type="parTrans" cxnId="{DE40D131-A83A-4535-A01F-B9E33D41E150}">
      <dgm:prSet/>
      <dgm:spPr/>
      <dgm:t>
        <a:bodyPr/>
        <a:lstStyle/>
        <a:p>
          <a:endParaRPr lang="en-US"/>
        </a:p>
      </dgm:t>
    </dgm:pt>
    <dgm:pt modelId="{2B012768-8751-48E4-9665-7ACFD75A841D}" type="sibTrans" cxnId="{DE40D131-A83A-4535-A01F-B9E33D41E150}">
      <dgm:prSet/>
      <dgm:spPr/>
      <dgm:t>
        <a:bodyPr/>
        <a:lstStyle/>
        <a:p>
          <a:endParaRPr lang="en-US"/>
        </a:p>
      </dgm:t>
    </dgm:pt>
    <dgm:pt modelId="{18594B70-C5AC-441D-A13B-857517A982A4}">
      <dgm:prSet/>
      <dgm:spPr/>
      <dgm:t>
        <a:bodyPr/>
        <a:lstStyle/>
        <a:p>
          <a:r>
            <a:rPr lang="nn-NO" spc="-15" smtClean="0">
              <a:latin typeface="Calibri"/>
              <a:cs typeface="Calibri"/>
            </a:rPr>
            <a:t>Tax </a:t>
          </a:r>
          <a:r>
            <a:rPr lang="nn-NO" spc="-25" smtClean="0">
              <a:latin typeface="Calibri"/>
              <a:cs typeface="Calibri"/>
            </a:rPr>
            <a:t>Amnesty </a:t>
          </a:r>
          <a:r>
            <a:rPr lang="nn-NO" spc="-15" smtClean="0">
              <a:latin typeface="Calibri"/>
              <a:cs typeface="Calibri"/>
            </a:rPr>
            <a:t>bersifat </a:t>
          </a:r>
          <a:r>
            <a:rPr lang="nn-NO" b="1" spc="10" smtClean="0">
              <a:latin typeface="Calibri"/>
              <a:cs typeface="Calibri"/>
            </a:rPr>
            <a:t>netral</a:t>
          </a:r>
          <a:r>
            <a:rPr lang="nn-NO" spc="10" smtClean="0">
              <a:latin typeface="Calibri"/>
              <a:cs typeface="Calibri"/>
            </a:rPr>
            <a:t>, </a:t>
          </a:r>
          <a:r>
            <a:rPr lang="nn-NO" spc="-20" smtClean="0">
              <a:latin typeface="Calibri"/>
              <a:cs typeface="Calibri"/>
            </a:rPr>
            <a:t>tidak </a:t>
          </a:r>
          <a:r>
            <a:rPr lang="nn-NO" spc="-10" smtClean="0">
              <a:latin typeface="Calibri"/>
              <a:cs typeface="Calibri"/>
            </a:rPr>
            <a:t>menjamin peningkatan kepatuhan </a:t>
          </a:r>
          <a:r>
            <a:rPr lang="nn-NO" smtClean="0">
              <a:latin typeface="Calibri"/>
              <a:cs typeface="Calibri"/>
            </a:rPr>
            <a:t>perpajakan.</a:t>
          </a:r>
          <a:endParaRPr lang="nn-NO" dirty="0">
            <a:latin typeface="Calibri"/>
            <a:cs typeface="Calibri"/>
          </a:endParaRPr>
        </a:p>
      </dgm:t>
    </dgm:pt>
    <dgm:pt modelId="{105D5BA2-B491-4856-8A39-4A6F0E8A45E9}" type="parTrans" cxnId="{1F909520-DE07-4B81-9276-1C231A1F4741}">
      <dgm:prSet/>
      <dgm:spPr/>
      <dgm:t>
        <a:bodyPr/>
        <a:lstStyle/>
        <a:p>
          <a:endParaRPr lang="en-US"/>
        </a:p>
      </dgm:t>
    </dgm:pt>
    <dgm:pt modelId="{E1E53B16-AAD1-44FB-A9FE-2CFBDB68A61E}" type="sibTrans" cxnId="{1F909520-DE07-4B81-9276-1C231A1F4741}">
      <dgm:prSet/>
      <dgm:spPr/>
      <dgm:t>
        <a:bodyPr/>
        <a:lstStyle/>
        <a:p>
          <a:endParaRPr lang="en-US"/>
        </a:p>
      </dgm:t>
    </dgm:pt>
    <dgm:pt modelId="{D2152D13-69DD-4F2F-95CD-6DAE07D50E10}">
      <dgm:prSet/>
      <dgm:spPr/>
      <dgm:t>
        <a:bodyPr/>
        <a:lstStyle/>
        <a:p>
          <a:r>
            <a:rPr lang="en-US" spc="-15" smtClean="0">
              <a:latin typeface="Calibri"/>
              <a:cs typeface="Calibri"/>
            </a:rPr>
            <a:t>Untuk </a:t>
          </a:r>
          <a:r>
            <a:rPr lang="en-US" spc="-5" smtClean="0">
              <a:latin typeface="Calibri"/>
              <a:cs typeface="Calibri"/>
            </a:rPr>
            <a:t>negara </a:t>
          </a:r>
          <a:r>
            <a:rPr lang="en-US" spc="-10" smtClean="0">
              <a:latin typeface="Calibri"/>
              <a:cs typeface="Calibri"/>
            </a:rPr>
            <a:t>berkembang, </a:t>
          </a:r>
          <a:r>
            <a:rPr lang="en-US" spc="-20" smtClean="0">
              <a:latin typeface="Calibri"/>
              <a:cs typeface="Calibri"/>
            </a:rPr>
            <a:t>tax </a:t>
          </a:r>
          <a:r>
            <a:rPr lang="en-US" spc="-25" smtClean="0">
              <a:latin typeface="Calibri"/>
              <a:cs typeface="Calibri"/>
            </a:rPr>
            <a:t>amnesty </a:t>
          </a:r>
          <a:r>
            <a:rPr lang="en-US" spc="-10" smtClean="0">
              <a:latin typeface="Calibri"/>
              <a:cs typeface="Calibri"/>
            </a:rPr>
            <a:t>sebaiknya </a:t>
          </a:r>
          <a:r>
            <a:rPr lang="en-US" spc="-5" smtClean="0">
              <a:latin typeface="Calibri"/>
              <a:cs typeface="Calibri"/>
            </a:rPr>
            <a:t>dirancang </a:t>
          </a:r>
          <a:r>
            <a:rPr lang="en-US" spc="-10" smtClean="0">
              <a:latin typeface="Calibri"/>
              <a:cs typeface="Calibri"/>
            </a:rPr>
            <a:t>untuk menjadi  </a:t>
          </a:r>
          <a:r>
            <a:rPr lang="en-US" spc="-35" smtClean="0">
              <a:latin typeface="Calibri"/>
              <a:cs typeface="Calibri"/>
            </a:rPr>
            <a:t>titik </a:t>
          </a:r>
          <a:r>
            <a:rPr lang="en-US" spc="-20" smtClean="0">
              <a:latin typeface="Calibri"/>
              <a:cs typeface="Calibri"/>
            </a:rPr>
            <a:t>tolak </a:t>
          </a:r>
          <a:r>
            <a:rPr lang="en-US" spc="5" smtClean="0">
              <a:latin typeface="Calibri"/>
              <a:cs typeface="Calibri"/>
            </a:rPr>
            <a:t>baru </a:t>
          </a:r>
          <a:r>
            <a:rPr lang="en-US" spc="-5" smtClean="0">
              <a:latin typeface="Calibri"/>
              <a:cs typeface="Calibri"/>
            </a:rPr>
            <a:t>bagi </a:t>
          </a:r>
          <a:r>
            <a:rPr lang="en-US" spc="-40" smtClean="0">
              <a:latin typeface="Calibri"/>
              <a:cs typeface="Calibri"/>
            </a:rPr>
            <a:t>sistem  </a:t>
          </a:r>
          <a:r>
            <a:rPr lang="en-US" smtClean="0">
              <a:latin typeface="Calibri"/>
              <a:cs typeface="Calibri"/>
            </a:rPr>
            <a:t>perpajakan </a:t>
          </a:r>
          <a:r>
            <a:rPr lang="en-US" spc="5" smtClean="0">
              <a:latin typeface="Calibri"/>
              <a:cs typeface="Calibri"/>
            </a:rPr>
            <a:t>yang baru </a:t>
          </a:r>
          <a:r>
            <a:rPr lang="en-US" spc="-25" smtClean="0">
              <a:latin typeface="Calibri"/>
              <a:cs typeface="Calibri"/>
            </a:rPr>
            <a:t>melalui </a:t>
          </a:r>
          <a:r>
            <a:rPr lang="en-US" spc="-20" smtClean="0">
              <a:latin typeface="Calibri"/>
              <a:cs typeface="Calibri"/>
            </a:rPr>
            <a:t>rekonsiliasi </a:t>
          </a:r>
          <a:r>
            <a:rPr lang="en-US" spc="25" smtClean="0">
              <a:latin typeface="Calibri"/>
              <a:cs typeface="Calibri"/>
            </a:rPr>
            <a:t> </a:t>
          </a:r>
          <a:r>
            <a:rPr lang="en-US" spc="-15" smtClean="0">
              <a:latin typeface="Calibri"/>
              <a:cs typeface="Calibri"/>
            </a:rPr>
            <a:t>data.</a:t>
          </a:r>
          <a:endParaRPr lang="en-US" dirty="0">
            <a:latin typeface="Calibri"/>
            <a:cs typeface="Calibri"/>
          </a:endParaRPr>
        </a:p>
      </dgm:t>
    </dgm:pt>
    <dgm:pt modelId="{6CEB57BA-477E-4A13-BE0D-0E1C1C8877B4}" type="parTrans" cxnId="{CBD2DE2A-4678-400E-B318-DE43AC79FACC}">
      <dgm:prSet/>
      <dgm:spPr/>
      <dgm:t>
        <a:bodyPr/>
        <a:lstStyle/>
        <a:p>
          <a:endParaRPr lang="en-US"/>
        </a:p>
      </dgm:t>
    </dgm:pt>
    <dgm:pt modelId="{618BFA24-8455-42D9-BD2C-CDCE27454F41}" type="sibTrans" cxnId="{CBD2DE2A-4678-400E-B318-DE43AC79FACC}">
      <dgm:prSet/>
      <dgm:spPr/>
      <dgm:t>
        <a:bodyPr/>
        <a:lstStyle/>
        <a:p>
          <a:endParaRPr lang="en-US"/>
        </a:p>
      </dgm:t>
    </dgm:pt>
    <dgm:pt modelId="{B64EF603-1658-436F-8AC1-7B9F2C8B34B5}">
      <dgm:prSet/>
      <dgm:spPr/>
      <dgm:t>
        <a:bodyPr/>
        <a:lstStyle/>
        <a:p>
          <a:r>
            <a:rPr lang="en-US" spc="-20" smtClean="0">
              <a:latin typeface="Calibri"/>
              <a:cs typeface="Calibri"/>
            </a:rPr>
            <a:t>Sebelum </a:t>
          </a:r>
          <a:r>
            <a:rPr lang="en-US" spc="-25" smtClean="0">
              <a:latin typeface="Calibri"/>
              <a:cs typeface="Calibri"/>
            </a:rPr>
            <a:t>amnesty </a:t>
          </a:r>
          <a:r>
            <a:rPr lang="en-US" spc="-10" smtClean="0">
              <a:latin typeface="Calibri"/>
              <a:cs typeface="Calibri"/>
            </a:rPr>
            <a:t>diberikan, </a:t>
          </a:r>
          <a:r>
            <a:rPr lang="en-US" spc="-15" smtClean="0">
              <a:latin typeface="Calibri"/>
              <a:cs typeface="Calibri"/>
            </a:rPr>
            <a:t>otoritas </a:t>
          </a:r>
          <a:r>
            <a:rPr lang="en-US" spc="5" smtClean="0">
              <a:latin typeface="Calibri"/>
              <a:cs typeface="Calibri"/>
            </a:rPr>
            <a:t>pajak harus </a:t>
          </a:r>
          <a:r>
            <a:rPr lang="en-US" spc="-25" smtClean="0">
              <a:latin typeface="Calibri"/>
              <a:cs typeface="Calibri"/>
            </a:rPr>
            <a:t>memiliki </a:t>
          </a:r>
          <a:r>
            <a:rPr lang="en-US" spc="-15" smtClean="0">
              <a:latin typeface="Calibri"/>
              <a:cs typeface="Calibri"/>
            </a:rPr>
            <a:t>data </a:t>
          </a:r>
          <a:r>
            <a:rPr lang="en-US" spc="5" smtClean="0">
              <a:latin typeface="Calibri"/>
              <a:cs typeface="Calibri"/>
            </a:rPr>
            <a:t>akurat </a:t>
          </a:r>
          <a:r>
            <a:rPr lang="en-US" spc="-5" smtClean="0">
              <a:latin typeface="Calibri"/>
              <a:cs typeface="Calibri"/>
            </a:rPr>
            <a:t>dan  </a:t>
          </a:r>
          <a:r>
            <a:rPr lang="en-US" spc="-10" smtClean="0">
              <a:latin typeface="Calibri"/>
              <a:cs typeface="Calibri"/>
            </a:rPr>
            <a:t>menyiapkan </a:t>
          </a:r>
          <a:r>
            <a:rPr lang="en-US" spc="-20" smtClean="0">
              <a:latin typeface="Calibri"/>
              <a:cs typeface="Calibri"/>
            </a:rPr>
            <a:t>administrasi</a:t>
          </a:r>
          <a:r>
            <a:rPr lang="en-US" spc="160" smtClean="0">
              <a:latin typeface="Calibri"/>
              <a:cs typeface="Calibri"/>
            </a:rPr>
            <a:t> </a:t>
          </a:r>
          <a:r>
            <a:rPr lang="en-US" spc="-85" smtClean="0">
              <a:latin typeface="Calibri"/>
              <a:cs typeface="Calibri"/>
            </a:rPr>
            <a:t>pasca-­‐amnesty.</a:t>
          </a:r>
          <a:endParaRPr lang="en-US" dirty="0">
            <a:latin typeface="Calibri"/>
            <a:cs typeface="Calibri"/>
          </a:endParaRPr>
        </a:p>
      </dgm:t>
    </dgm:pt>
    <dgm:pt modelId="{A42E25A8-C24D-4087-8D4C-D326A9D32771}" type="parTrans" cxnId="{BF2B7979-BD18-40F5-A0F7-35C635B1570C}">
      <dgm:prSet/>
      <dgm:spPr/>
      <dgm:t>
        <a:bodyPr/>
        <a:lstStyle/>
        <a:p>
          <a:endParaRPr lang="en-US"/>
        </a:p>
      </dgm:t>
    </dgm:pt>
    <dgm:pt modelId="{66E990D8-9D64-42E9-B20E-7F32C7EBA37B}" type="sibTrans" cxnId="{BF2B7979-BD18-40F5-A0F7-35C635B1570C}">
      <dgm:prSet/>
      <dgm:spPr/>
      <dgm:t>
        <a:bodyPr/>
        <a:lstStyle/>
        <a:p>
          <a:endParaRPr lang="en-US"/>
        </a:p>
      </dgm:t>
    </dgm:pt>
    <dgm:pt modelId="{7E224957-2F3B-43AC-80E8-543AF981CFCE}" type="pres">
      <dgm:prSet presAssocID="{041E988D-2B6E-4AB0-A3D8-75863600C156}" presName="diagram" presStyleCnt="0">
        <dgm:presLayoutVars>
          <dgm:dir/>
          <dgm:resizeHandles val="exact"/>
        </dgm:presLayoutVars>
      </dgm:prSet>
      <dgm:spPr/>
      <dgm:t>
        <a:bodyPr/>
        <a:lstStyle/>
        <a:p>
          <a:endParaRPr lang="en-US"/>
        </a:p>
      </dgm:t>
    </dgm:pt>
    <dgm:pt modelId="{C2FA719C-273F-4F2B-A19C-E7F86EA8BE7E}" type="pres">
      <dgm:prSet presAssocID="{70DBB2E8-9024-4790-89B7-78CAB687B502}" presName="node" presStyleLbl="node1" presStyleIdx="0" presStyleCnt="6">
        <dgm:presLayoutVars>
          <dgm:bulletEnabled val="1"/>
        </dgm:presLayoutVars>
      </dgm:prSet>
      <dgm:spPr/>
      <dgm:t>
        <a:bodyPr/>
        <a:lstStyle/>
        <a:p>
          <a:endParaRPr lang="en-US"/>
        </a:p>
      </dgm:t>
    </dgm:pt>
    <dgm:pt modelId="{73DBD444-6C70-4DAD-9218-F29320BE3AF3}" type="pres">
      <dgm:prSet presAssocID="{7CA8EEFE-5AAE-4FB4-A241-A98D28EC92E0}" presName="sibTrans" presStyleCnt="0"/>
      <dgm:spPr/>
    </dgm:pt>
    <dgm:pt modelId="{2205C91C-A80C-498A-A070-9C20B5F028D5}" type="pres">
      <dgm:prSet presAssocID="{41F9FAAB-6F2F-4CF0-907C-C3BB79976C74}" presName="node" presStyleLbl="node1" presStyleIdx="1" presStyleCnt="6">
        <dgm:presLayoutVars>
          <dgm:bulletEnabled val="1"/>
        </dgm:presLayoutVars>
      </dgm:prSet>
      <dgm:spPr/>
      <dgm:t>
        <a:bodyPr/>
        <a:lstStyle/>
        <a:p>
          <a:endParaRPr lang="en-US"/>
        </a:p>
      </dgm:t>
    </dgm:pt>
    <dgm:pt modelId="{CF1084A4-2749-4878-B028-4B434924FAAA}" type="pres">
      <dgm:prSet presAssocID="{D7D9C928-5A75-4F92-851D-0E700125CF43}" presName="sibTrans" presStyleCnt="0"/>
      <dgm:spPr/>
    </dgm:pt>
    <dgm:pt modelId="{1C472495-2233-4305-A4D5-534716C45DEE}" type="pres">
      <dgm:prSet presAssocID="{328DEFA9-5C8C-4E28-8E38-CBB02F5E33F8}" presName="node" presStyleLbl="node1" presStyleIdx="2" presStyleCnt="6">
        <dgm:presLayoutVars>
          <dgm:bulletEnabled val="1"/>
        </dgm:presLayoutVars>
      </dgm:prSet>
      <dgm:spPr/>
      <dgm:t>
        <a:bodyPr/>
        <a:lstStyle/>
        <a:p>
          <a:endParaRPr lang="en-US"/>
        </a:p>
      </dgm:t>
    </dgm:pt>
    <dgm:pt modelId="{03DAF398-1FD8-4FE8-9B47-2F64606C7F21}" type="pres">
      <dgm:prSet presAssocID="{2B012768-8751-48E4-9665-7ACFD75A841D}" presName="sibTrans" presStyleCnt="0"/>
      <dgm:spPr/>
    </dgm:pt>
    <dgm:pt modelId="{BBBA91B3-1486-4C83-9783-3B6FE1F21CE8}" type="pres">
      <dgm:prSet presAssocID="{18594B70-C5AC-441D-A13B-857517A982A4}" presName="node" presStyleLbl="node1" presStyleIdx="3" presStyleCnt="6">
        <dgm:presLayoutVars>
          <dgm:bulletEnabled val="1"/>
        </dgm:presLayoutVars>
      </dgm:prSet>
      <dgm:spPr/>
      <dgm:t>
        <a:bodyPr/>
        <a:lstStyle/>
        <a:p>
          <a:endParaRPr lang="en-US"/>
        </a:p>
      </dgm:t>
    </dgm:pt>
    <dgm:pt modelId="{3B2FCF72-CBC6-41AE-ACAD-92FA231C238A}" type="pres">
      <dgm:prSet presAssocID="{E1E53B16-AAD1-44FB-A9FE-2CFBDB68A61E}" presName="sibTrans" presStyleCnt="0"/>
      <dgm:spPr/>
    </dgm:pt>
    <dgm:pt modelId="{CFC274DA-223F-451E-BE1E-42C3DFFD7F35}" type="pres">
      <dgm:prSet presAssocID="{D2152D13-69DD-4F2F-95CD-6DAE07D50E10}" presName="node" presStyleLbl="node1" presStyleIdx="4" presStyleCnt="6">
        <dgm:presLayoutVars>
          <dgm:bulletEnabled val="1"/>
        </dgm:presLayoutVars>
      </dgm:prSet>
      <dgm:spPr/>
      <dgm:t>
        <a:bodyPr/>
        <a:lstStyle/>
        <a:p>
          <a:endParaRPr lang="en-US"/>
        </a:p>
      </dgm:t>
    </dgm:pt>
    <dgm:pt modelId="{521623FD-4A87-4759-A829-158BEECEA068}" type="pres">
      <dgm:prSet presAssocID="{618BFA24-8455-42D9-BD2C-CDCE27454F41}" presName="sibTrans" presStyleCnt="0"/>
      <dgm:spPr/>
    </dgm:pt>
    <dgm:pt modelId="{B8196BE2-A4D8-403D-8F23-4A51363A6EBE}" type="pres">
      <dgm:prSet presAssocID="{B64EF603-1658-436F-8AC1-7B9F2C8B34B5}" presName="node" presStyleLbl="node1" presStyleIdx="5" presStyleCnt="6">
        <dgm:presLayoutVars>
          <dgm:bulletEnabled val="1"/>
        </dgm:presLayoutVars>
      </dgm:prSet>
      <dgm:spPr/>
      <dgm:t>
        <a:bodyPr/>
        <a:lstStyle/>
        <a:p>
          <a:endParaRPr lang="en-US"/>
        </a:p>
      </dgm:t>
    </dgm:pt>
  </dgm:ptLst>
  <dgm:cxnLst>
    <dgm:cxn modelId="{DE40D131-A83A-4535-A01F-B9E33D41E150}" srcId="{041E988D-2B6E-4AB0-A3D8-75863600C156}" destId="{328DEFA9-5C8C-4E28-8E38-CBB02F5E33F8}" srcOrd="2" destOrd="0" parTransId="{192A1A61-9B68-41AA-80D7-7176E10BA0DA}" sibTransId="{2B012768-8751-48E4-9665-7ACFD75A841D}"/>
    <dgm:cxn modelId="{BF2B7979-BD18-40F5-A0F7-35C635B1570C}" srcId="{041E988D-2B6E-4AB0-A3D8-75863600C156}" destId="{B64EF603-1658-436F-8AC1-7B9F2C8B34B5}" srcOrd="5" destOrd="0" parTransId="{A42E25A8-C24D-4087-8D4C-D326A9D32771}" sibTransId="{66E990D8-9D64-42E9-B20E-7F32C7EBA37B}"/>
    <dgm:cxn modelId="{7804CF57-A121-4044-8436-1C1E0063616E}" type="presOf" srcId="{328DEFA9-5C8C-4E28-8E38-CBB02F5E33F8}" destId="{1C472495-2233-4305-A4D5-534716C45DEE}" srcOrd="0" destOrd="0" presId="urn:microsoft.com/office/officeart/2005/8/layout/default#7"/>
    <dgm:cxn modelId="{9F02C5A3-9811-4A54-90C0-4614347DE89B}" srcId="{041E988D-2B6E-4AB0-A3D8-75863600C156}" destId="{41F9FAAB-6F2F-4CF0-907C-C3BB79976C74}" srcOrd="1" destOrd="0" parTransId="{B029256F-E114-49F1-9669-4C42C7209AEF}" sibTransId="{D7D9C928-5A75-4F92-851D-0E700125CF43}"/>
    <dgm:cxn modelId="{74C719E5-F544-452A-92FF-D6DB85265D9D}" type="presOf" srcId="{70DBB2E8-9024-4790-89B7-78CAB687B502}" destId="{C2FA719C-273F-4F2B-A19C-E7F86EA8BE7E}" srcOrd="0" destOrd="0" presId="urn:microsoft.com/office/officeart/2005/8/layout/default#7"/>
    <dgm:cxn modelId="{CBD2DE2A-4678-400E-B318-DE43AC79FACC}" srcId="{041E988D-2B6E-4AB0-A3D8-75863600C156}" destId="{D2152D13-69DD-4F2F-95CD-6DAE07D50E10}" srcOrd="4" destOrd="0" parTransId="{6CEB57BA-477E-4A13-BE0D-0E1C1C8877B4}" sibTransId="{618BFA24-8455-42D9-BD2C-CDCE27454F41}"/>
    <dgm:cxn modelId="{88D7DB76-E244-40F6-8FF3-B2C0A93828E1}" type="presOf" srcId="{B64EF603-1658-436F-8AC1-7B9F2C8B34B5}" destId="{B8196BE2-A4D8-403D-8F23-4A51363A6EBE}" srcOrd="0" destOrd="0" presId="urn:microsoft.com/office/officeart/2005/8/layout/default#7"/>
    <dgm:cxn modelId="{1F909520-DE07-4B81-9276-1C231A1F4741}" srcId="{041E988D-2B6E-4AB0-A3D8-75863600C156}" destId="{18594B70-C5AC-441D-A13B-857517A982A4}" srcOrd="3" destOrd="0" parTransId="{105D5BA2-B491-4856-8A39-4A6F0E8A45E9}" sibTransId="{E1E53B16-AAD1-44FB-A9FE-2CFBDB68A61E}"/>
    <dgm:cxn modelId="{0D081C0E-FB18-450C-AA97-2C99116CEF17}" srcId="{041E988D-2B6E-4AB0-A3D8-75863600C156}" destId="{70DBB2E8-9024-4790-89B7-78CAB687B502}" srcOrd="0" destOrd="0" parTransId="{8B4DD52E-B12E-43BB-B98F-2F52D1F2CDBE}" sibTransId="{7CA8EEFE-5AAE-4FB4-A241-A98D28EC92E0}"/>
    <dgm:cxn modelId="{CE06BABF-A659-46C4-9E7D-8D8ECBD3AA8F}" type="presOf" srcId="{041E988D-2B6E-4AB0-A3D8-75863600C156}" destId="{7E224957-2F3B-43AC-80E8-543AF981CFCE}" srcOrd="0" destOrd="0" presId="urn:microsoft.com/office/officeart/2005/8/layout/default#7"/>
    <dgm:cxn modelId="{5F098538-7C2B-40D6-9713-BB154A05B6C7}" type="presOf" srcId="{18594B70-C5AC-441D-A13B-857517A982A4}" destId="{BBBA91B3-1486-4C83-9783-3B6FE1F21CE8}" srcOrd="0" destOrd="0" presId="urn:microsoft.com/office/officeart/2005/8/layout/default#7"/>
    <dgm:cxn modelId="{9FB6DFE3-8C58-4C83-8EDC-3651D7C1C05F}" type="presOf" srcId="{41F9FAAB-6F2F-4CF0-907C-C3BB79976C74}" destId="{2205C91C-A80C-498A-A070-9C20B5F028D5}" srcOrd="0" destOrd="0" presId="urn:microsoft.com/office/officeart/2005/8/layout/default#7"/>
    <dgm:cxn modelId="{8289AFCD-80A3-4ADF-8095-54EE32529B89}" type="presOf" srcId="{D2152D13-69DD-4F2F-95CD-6DAE07D50E10}" destId="{CFC274DA-223F-451E-BE1E-42C3DFFD7F35}" srcOrd="0" destOrd="0" presId="urn:microsoft.com/office/officeart/2005/8/layout/default#7"/>
    <dgm:cxn modelId="{FB93032E-6DAE-4143-8EAF-C4B7D8C3273D}" type="presParOf" srcId="{7E224957-2F3B-43AC-80E8-543AF981CFCE}" destId="{C2FA719C-273F-4F2B-A19C-E7F86EA8BE7E}" srcOrd="0" destOrd="0" presId="urn:microsoft.com/office/officeart/2005/8/layout/default#7"/>
    <dgm:cxn modelId="{34DB82BD-8ACF-4DFC-A610-BE4322A18D4D}" type="presParOf" srcId="{7E224957-2F3B-43AC-80E8-543AF981CFCE}" destId="{73DBD444-6C70-4DAD-9218-F29320BE3AF3}" srcOrd="1" destOrd="0" presId="urn:microsoft.com/office/officeart/2005/8/layout/default#7"/>
    <dgm:cxn modelId="{A706A3B6-8DDC-4C2C-BB74-12DE7C94653D}" type="presParOf" srcId="{7E224957-2F3B-43AC-80E8-543AF981CFCE}" destId="{2205C91C-A80C-498A-A070-9C20B5F028D5}" srcOrd="2" destOrd="0" presId="urn:microsoft.com/office/officeart/2005/8/layout/default#7"/>
    <dgm:cxn modelId="{6C4237B1-1763-4B67-BC85-DDB027797C29}" type="presParOf" srcId="{7E224957-2F3B-43AC-80E8-543AF981CFCE}" destId="{CF1084A4-2749-4878-B028-4B434924FAAA}" srcOrd="3" destOrd="0" presId="urn:microsoft.com/office/officeart/2005/8/layout/default#7"/>
    <dgm:cxn modelId="{F32F856C-A77E-492C-8BE8-4605528D02BF}" type="presParOf" srcId="{7E224957-2F3B-43AC-80E8-543AF981CFCE}" destId="{1C472495-2233-4305-A4D5-534716C45DEE}" srcOrd="4" destOrd="0" presId="urn:microsoft.com/office/officeart/2005/8/layout/default#7"/>
    <dgm:cxn modelId="{A4E5343B-7B13-4E84-83F1-216C57FA8039}" type="presParOf" srcId="{7E224957-2F3B-43AC-80E8-543AF981CFCE}" destId="{03DAF398-1FD8-4FE8-9B47-2F64606C7F21}" srcOrd="5" destOrd="0" presId="urn:microsoft.com/office/officeart/2005/8/layout/default#7"/>
    <dgm:cxn modelId="{5437C972-1B9F-49BA-93E2-15A12CE2F7A5}" type="presParOf" srcId="{7E224957-2F3B-43AC-80E8-543AF981CFCE}" destId="{BBBA91B3-1486-4C83-9783-3B6FE1F21CE8}" srcOrd="6" destOrd="0" presId="urn:microsoft.com/office/officeart/2005/8/layout/default#7"/>
    <dgm:cxn modelId="{ADFCB2A7-DAA3-43E7-B145-9E77844414BC}" type="presParOf" srcId="{7E224957-2F3B-43AC-80E8-543AF981CFCE}" destId="{3B2FCF72-CBC6-41AE-ACAD-92FA231C238A}" srcOrd="7" destOrd="0" presId="urn:microsoft.com/office/officeart/2005/8/layout/default#7"/>
    <dgm:cxn modelId="{1FB08776-F12B-48E3-81D1-6D4045279B15}" type="presParOf" srcId="{7E224957-2F3B-43AC-80E8-543AF981CFCE}" destId="{CFC274DA-223F-451E-BE1E-42C3DFFD7F35}" srcOrd="8" destOrd="0" presId="urn:microsoft.com/office/officeart/2005/8/layout/default#7"/>
    <dgm:cxn modelId="{C9C1CDB4-C3EB-4431-B2A9-38578982BED9}" type="presParOf" srcId="{7E224957-2F3B-43AC-80E8-543AF981CFCE}" destId="{521623FD-4A87-4759-A829-158BEECEA068}" srcOrd="9" destOrd="0" presId="urn:microsoft.com/office/officeart/2005/8/layout/default#7"/>
    <dgm:cxn modelId="{DF052481-C141-40D4-B4FD-4B822C2AC521}" type="presParOf" srcId="{7E224957-2F3B-43AC-80E8-543AF981CFCE}" destId="{B8196BE2-A4D8-403D-8F23-4A51363A6EBE}" srcOrd="10" destOrd="0" presId="urn:microsoft.com/office/officeart/2005/8/layout/defaul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E29014-DE68-409A-A73E-59E7303952FC}" type="doc">
      <dgm:prSet loTypeId="urn:microsoft.com/office/officeart/2005/8/layout/hList6" loCatId="list" qsTypeId="urn:microsoft.com/office/officeart/2005/8/quickstyle/simple4" qsCatId="simple" csTypeId="urn:microsoft.com/office/officeart/2005/8/colors/colorful3" csCatId="colorful" phldr="1"/>
      <dgm:spPr/>
    </dgm:pt>
    <dgm:pt modelId="{53796EC3-E64B-4ECD-A897-2CF9B025A68E}">
      <dgm:prSet phldrT="[Text]"/>
      <dgm:spPr/>
      <dgm:t>
        <a:bodyPr/>
        <a:lstStyle/>
        <a:p>
          <a:r>
            <a:rPr lang="en-US" dirty="0" err="1" smtClean="0"/>
            <a:t>Tarif</a:t>
          </a:r>
          <a:r>
            <a:rPr lang="en-US" dirty="0" smtClean="0"/>
            <a:t> </a:t>
          </a:r>
          <a:r>
            <a:rPr lang="en-US" dirty="0" err="1" smtClean="0"/>
            <a:t>s</a:t>
          </a:r>
          <a:r>
            <a:rPr lang="en-US" b="1" dirty="0" err="1" smtClean="0"/>
            <a:t>angat</a:t>
          </a:r>
          <a:r>
            <a:rPr lang="en-US" b="1" dirty="0" smtClean="0"/>
            <a:t> </a:t>
          </a:r>
          <a:r>
            <a:rPr lang="en-US" b="1" dirty="0" err="1" smtClean="0"/>
            <a:t>rendah</a:t>
          </a:r>
          <a:r>
            <a:rPr lang="en-US" b="1" dirty="0" smtClean="0"/>
            <a:t> </a:t>
          </a:r>
          <a:r>
            <a:rPr lang="en-US" dirty="0" smtClean="0"/>
            <a:t>(2%, 4%, </a:t>
          </a:r>
          <a:r>
            <a:rPr lang="en-US" dirty="0" err="1" smtClean="0"/>
            <a:t>dan</a:t>
          </a:r>
          <a:r>
            <a:rPr lang="en-US" dirty="0" smtClean="0"/>
            <a:t> 6%) </a:t>
          </a:r>
          <a:r>
            <a:rPr lang="en-US" dirty="0" err="1" smtClean="0"/>
            <a:t>dibandingkan</a:t>
          </a:r>
          <a:r>
            <a:rPr lang="en-US" dirty="0" smtClean="0"/>
            <a:t> </a:t>
          </a:r>
          <a:r>
            <a:rPr lang="en-US" dirty="0" err="1" smtClean="0"/>
            <a:t>tarif</a:t>
          </a:r>
          <a:r>
            <a:rPr lang="en-US" dirty="0" smtClean="0"/>
            <a:t> </a:t>
          </a:r>
          <a:r>
            <a:rPr lang="en-US" dirty="0" err="1" smtClean="0"/>
            <a:t>PPh</a:t>
          </a:r>
          <a:r>
            <a:rPr lang="en-US" dirty="0" smtClean="0"/>
            <a:t> </a:t>
          </a:r>
          <a:r>
            <a:rPr lang="en-US" dirty="0" err="1" smtClean="0"/>
            <a:t>badan</a:t>
          </a:r>
          <a:r>
            <a:rPr lang="en-US" dirty="0" smtClean="0"/>
            <a:t> (25%) </a:t>
          </a:r>
          <a:r>
            <a:rPr lang="en-US" dirty="0" err="1" smtClean="0"/>
            <a:t>dan</a:t>
          </a:r>
          <a:r>
            <a:rPr lang="en-US" dirty="0" smtClean="0"/>
            <a:t> OP (30%).</a:t>
          </a:r>
          <a:endParaRPr lang="en-US" dirty="0"/>
        </a:p>
      </dgm:t>
    </dgm:pt>
    <dgm:pt modelId="{8278298C-7EBD-4523-A506-6B79DD975E16}" type="parTrans" cxnId="{5704CAC9-449F-4890-B6A6-71720F841261}">
      <dgm:prSet/>
      <dgm:spPr/>
      <dgm:t>
        <a:bodyPr/>
        <a:lstStyle/>
        <a:p>
          <a:endParaRPr lang="en-US"/>
        </a:p>
      </dgm:t>
    </dgm:pt>
    <dgm:pt modelId="{8D2AD694-56DC-4D32-A995-98F217B151F0}" type="sibTrans" cxnId="{5704CAC9-449F-4890-B6A6-71720F841261}">
      <dgm:prSet/>
      <dgm:spPr/>
      <dgm:t>
        <a:bodyPr/>
        <a:lstStyle/>
        <a:p>
          <a:endParaRPr lang="en-US"/>
        </a:p>
      </dgm:t>
    </dgm:pt>
    <dgm:pt modelId="{0820FCB5-048E-4E03-A81A-B9DFDF58626D}">
      <dgm:prSet/>
      <dgm:spPr/>
      <dgm:t>
        <a:bodyPr/>
        <a:lstStyle/>
        <a:p>
          <a:r>
            <a:rPr lang="en-US" dirty="0" err="1" smtClean="0"/>
            <a:t>Mencakup</a:t>
          </a:r>
          <a:r>
            <a:rPr lang="en-US" dirty="0" smtClean="0"/>
            <a:t> </a:t>
          </a:r>
          <a:r>
            <a:rPr lang="en-US" dirty="0" err="1" smtClean="0"/>
            <a:t>pengampunan</a:t>
          </a:r>
          <a:r>
            <a:rPr lang="en-US" dirty="0" smtClean="0"/>
            <a:t> </a:t>
          </a:r>
          <a:r>
            <a:rPr lang="en-US" dirty="0" err="1" smtClean="0"/>
            <a:t>sanksi</a:t>
          </a:r>
          <a:r>
            <a:rPr lang="en-US" baseline="0" dirty="0" smtClean="0"/>
            <a:t> </a:t>
          </a:r>
          <a:r>
            <a:rPr lang="en-US" baseline="0" dirty="0" err="1" smtClean="0"/>
            <a:t>administrasi</a:t>
          </a:r>
          <a:r>
            <a:rPr lang="en-US" baseline="0" dirty="0" smtClean="0"/>
            <a:t> </a:t>
          </a:r>
          <a:r>
            <a:rPr lang="en-US" baseline="0" dirty="0" err="1" smtClean="0"/>
            <a:t>dan</a:t>
          </a:r>
          <a:r>
            <a:rPr lang="en-US" baseline="0" dirty="0" smtClean="0"/>
            <a:t> </a:t>
          </a:r>
          <a:r>
            <a:rPr lang="en-US" baseline="0" dirty="0" err="1" smtClean="0"/>
            <a:t>sanksi</a:t>
          </a:r>
          <a:r>
            <a:rPr lang="en-US" baseline="0" dirty="0" smtClean="0"/>
            <a:t> </a:t>
          </a:r>
          <a:r>
            <a:rPr lang="en-US" baseline="0" dirty="0" err="1" smtClean="0"/>
            <a:t>pidana</a:t>
          </a:r>
          <a:r>
            <a:rPr lang="en-US" baseline="0" dirty="0" smtClean="0"/>
            <a:t> </a:t>
          </a:r>
          <a:r>
            <a:rPr lang="en-US" baseline="0" dirty="0" err="1" smtClean="0"/>
            <a:t>pajak</a:t>
          </a:r>
          <a:endParaRPr lang="en-US" dirty="0" smtClean="0"/>
        </a:p>
      </dgm:t>
    </dgm:pt>
    <dgm:pt modelId="{929924F6-2113-4627-9FA5-7F5CDE2A8A7E}" type="parTrans" cxnId="{7BCA72F0-D6FA-4BEF-83E5-4002C42D0627}">
      <dgm:prSet/>
      <dgm:spPr/>
      <dgm:t>
        <a:bodyPr/>
        <a:lstStyle/>
        <a:p>
          <a:endParaRPr lang="en-US"/>
        </a:p>
      </dgm:t>
    </dgm:pt>
    <dgm:pt modelId="{36C2B817-BFC6-4191-9B50-9E63BBCF365F}" type="sibTrans" cxnId="{7BCA72F0-D6FA-4BEF-83E5-4002C42D0627}">
      <dgm:prSet/>
      <dgm:spPr/>
      <dgm:t>
        <a:bodyPr/>
        <a:lstStyle/>
        <a:p>
          <a:endParaRPr lang="en-US"/>
        </a:p>
      </dgm:t>
    </dgm:pt>
    <dgm:pt modelId="{09901067-8B0E-4B10-BE1D-3C585C3D582B}">
      <dgm:prSet/>
      <dgm:spPr/>
      <dgm:t>
        <a:bodyPr/>
        <a:lstStyle/>
        <a:p>
          <a:r>
            <a:rPr lang="en-US" dirty="0" err="1" smtClean="0"/>
            <a:t>Tidak</a:t>
          </a:r>
          <a:r>
            <a:rPr lang="en-US" dirty="0" smtClean="0"/>
            <a:t> </a:t>
          </a:r>
          <a:r>
            <a:rPr lang="en-US" dirty="0" err="1" smtClean="0"/>
            <a:t>ada</a:t>
          </a:r>
          <a:r>
            <a:rPr lang="en-US" dirty="0" smtClean="0"/>
            <a:t> </a:t>
          </a:r>
          <a:r>
            <a:rPr lang="en-US" dirty="0" err="1" smtClean="0"/>
            <a:t>skema</a:t>
          </a:r>
          <a:r>
            <a:rPr lang="en-US" dirty="0" smtClean="0"/>
            <a:t> </a:t>
          </a:r>
          <a:r>
            <a:rPr lang="en-US" dirty="0" err="1" smtClean="0"/>
            <a:t>repatriasi</a:t>
          </a:r>
          <a:endParaRPr lang="en-US" dirty="0" smtClean="0"/>
        </a:p>
      </dgm:t>
    </dgm:pt>
    <dgm:pt modelId="{D6CB4F0B-E524-4605-880F-0C4F7A0B2A09}" type="parTrans" cxnId="{89E69421-8AAD-4AA2-A11C-4095DA9984D1}">
      <dgm:prSet/>
      <dgm:spPr/>
      <dgm:t>
        <a:bodyPr/>
        <a:lstStyle/>
        <a:p>
          <a:endParaRPr lang="en-US"/>
        </a:p>
      </dgm:t>
    </dgm:pt>
    <dgm:pt modelId="{7A4A89CC-4750-4A4E-9C63-35CD195C7C92}" type="sibTrans" cxnId="{89E69421-8AAD-4AA2-A11C-4095DA9984D1}">
      <dgm:prSet/>
      <dgm:spPr/>
      <dgm:t>
        <a:bodyPr/>
        <a:lstStyle/>
        <a:p>
          <a:endParaRPr lang="en-US"/>
        </a:p>
      </dgm:t>
    </dgm:pt>
    <dgm:pt modelId="{7499F708-D448-4632-9A17-907B4EE3F987}">
      <dgm:prSet/>
      <dgm:spPr/>
      <dgm:t>
        <a:bodyPr/>
        <a:lstStyle/>
        <a:p>
          <a:r>
            <a:rPr lang="en-US" dirty="0" err="1" smtClean="0"/>
            <a:t>Tidak</a:t>
          </a:r>
          <a:r>
            <a:rPr lang="en-US" dirty="0" smtClean="0"/>
            <a:t> </a:t>
          </a:r>
          <a:r>
            <a:rPr lang="en-US" dirty="0" err="1" smtClean="0"/>
            <a:t>ada</a:t>
          </a:r>
          <a:r>
            <a:rPr lang="en-US" dirty="0" smtClean="0"/>
            <a:t> </a:t>
          </a:r>
          <a:r>
            <a:rPr lang="en-US" dirty="0" err="1" smtClean="0"/>
            <a:t>mandat</a:t>
          </a:r>
          <a:r>
            <a:rPr lang="en-US" dirty="0" smtClean="0"/>
            <a:t> </a:t>
          </a:r>
          <a:r>
            <a:rPr lang="en-US" dirty="0" err="1" smtClean="0"/>
            <a:t>membangun</a:t>
          </a:r>
          <a:r>
            <a:rPr lang="en-US" dirty="0" smtClean="0"/>
            <a:t> </a:t>
          </a:r>
          <a:r>
            <a:rPr lang="en-US" dirty="0" err="1" smtClean="0"/>
            <a:t>administrasi</a:t>
          </a:r>
          <a:r>
            <a:rPr lang="en-US" dirty="0" smtClean="0"/>
            <a:t> </a:t>
          </a:r>
          <a:r>
            <a:rPr lang="en-US" dirty="0" err="1" smtClean="0"/>
            <a:t>pasca</a:t>
          </a:r>
          <a:r>
            <a:rPr lang="en-US" dirty="0" smtClean="0"/>
            <a:t> </a:t>
          </a:r>
          <a:r>
            <a:rPr lang="en-US" dirty="0" err="1" smtClean="0"/>
            <a:t>pengampunan</a:t>
          </a:r>
          <a:r>
            <a:rPr lang="en-US" dirty="0" smtClean="0"/>
            <a:t> yang </a:t>
          </a:r>
          <a:r>
            <a:rPr lang="en-US" dirty="0" err="1" smtClean="0"/>
            <a:t>menjamin</a:t>
          </a:r>
          <a:r>
            <a:rPr lang="en-US" dirty="0" smtClean="0"/>
            <a:t> </a:t>
          </a:r>
          <a:r>
            <a:rPr lang="en-US" dirty="0" err="1" smtClean="0"/>
            <a:t>pengawasan</a:t>
          </a:r>
          <a:r>
            <a:rPr lang="en-US" dirty="0" smtClean="0"/>
            <a:t> </a:t>
          </a:r>
          <a:r>
            <a:rPr lang="en-US" dirty="0" err="1" smtClean="0"/>
            <a:t>dan</a:t>
          </a:r>
          <a:r>
            <a:rPr lang="en-US" dirty="0" smtClean="0"/>
            <a:t> </a:t>
          </a:r>
          <a:r>
            <a:rPr lang="en-US" dirty="0" err="1" smtClean="0"/>
            <a:t>penegakan</a:t>
          </a:r>
          <a:r>
            <a:rPr lang="en-US" dirty="0" smtClean="0"/>
            <a:t> </a:t>
          </a:r>
          <a:r>
            <a:rPr lang="en-US" dirty="0" err="1" smtClean="0"/>
            <a:t>hukum</a:t>
          </a:r>
          <a:r>
            <a:rPr lang="en-US" dirty="0" smtClean="0"/>
            <a:t> di masa </a:t>
          </a:r>
          <a:r>
            <a:rPr lang="en-US" dirty="0" err="1" smtClean="0"/>
            <a:t>mendatang</a:t>
          </a:r>
          <a:r>
            <a:rPr lang="en-US" dirty="0" smtClean="0"/>
            <a:t>. </a:t>
          </a:r>
        </a:p>
      </dgm:t>
    </dgm:pt>
    <dgm:pt modelId="{14972500-EC20-4E85-A6E4-AAA1465A1E1B}" type="parTrans" cxnId="{EA6B959A-7328-4AFB-A199-C71EBCDE4568}">
      <dgm:prSet/>
      <dgm:spPr/>
      <dgm:t>
        <a:bodyPr/>
        <a:lstStyle/>
        <a:p>
          <a:endParaRPr lang="en-US"/>
        </a:p>
      </dgm:t>
    </dgm:pt>
    <dgm:pt modelId="{B6614B9D-31EA-4476-833B-29B6B232D67D}" type="sibTrans" cxnId="{EA6B959A-7328-4AFB-A199-C71EBCDE4568}">
      <dgm:prSet/>
      <dgm:spPr/>
      <dgm:t>
        <a:bodyPr/>
        <a:lstStyle/>
        <a:p>
          <a:endParaRPr lang="en-US"/>
        </a:p>
      </dgm:t>
    </dgm:pt>
    <dgm:pt modelId="{A504D47D-530C-41E2-99BB-44FB95766708}">
      <dgm:prSet/>
      <dgm:spPr/>
      <dgm:t>
        <a:bodyPr/>
        <a:lstStyle/>
        <a:p>
          <a:r>
            <a:rPr lang="en-US" smtClean="0"/>
            <a:t>Tidak diikuti revisi UU Perbankan, implementasi SIN, dan koordinasi penegakan hukum perpajakan.</a:t>
          </a:r>
          <a:endParaRPr lang="en-US" dirty="0" smtClean="0"/>
        </a:p>
      </dgm:t>
    </dgm:pt>
    <dgm:pt modelId="{8C001787-42A8-42F0-92C0-089EE82082C7}" type="parTrans" cxnId="{A174E312-5CE4-4555-A034-178F917B8AA2}">
      <dgm:prSet/>
      <dgm:spPr/>
      <dgm:t>
        <a:bodyPr/>
        <a:lstStyle/>
        <a:p>
          <a:endParaRPr lang="en-US"/>
        </a:p>
      </dgm:t>
    </dgm:pt>
    <dgm:pt modelId="{3D27D9A2-973D-4E6C-9BDB-642ACC4FC4FE}" type="sibTrans" cxnId="{A174E312-5CE4-4555-A034-178F917B8AA2}">
      <dgm:prSet/>
      <dgm:spPr/>
      <dgm:t>
        <a:bodyPr/>
        <a:lstStyle/>
        <a:p>
          <a:endParaRPr lang="en-US"/>
        </a:p>
      </dgm:t>
    </dgm:pt>
    <dgm:pt modelId="{3B6E8DB9-F319-48BE-902F-D5D7C5AB1CEF}" type="pres">
      <dgm:prSet presAssocID="{55E29014-DE68-409A-A73E-59E7303952FC}" presName="Name0" presStyleCnt="0">
        <dgm:presLayoutVars>
          <dgm:dir/>
          <dgm:resizeHandles val="exact"/>
        </dgm:presLayoutVars>
      </dgm:prSet>
      <dgm:spPr/>
    </dgm:pt>
    <dgm:pt modelId="{EE846569-646A-403B-A86E-22269567112A}" type="pres">
      <dgm:prSet presAssocID="{53796EC3-E64B-4ECD-A897-2CF9B025A68E}" presName="node" presStyleLbl="node1" presStyleIdx="0" presStyleCnt="5">
        <dgm:presLayoutVars>
          <dgm:bulletEnabled val="1"/>
        </dgm:presLayoutVars>
      </dgm:prSet>
      <dgm:spPr/>
      <dgm:t>
        <a:bodyPr/>
        <a:lstStyle/>
        <a:p>
          <a:endParaRPr lang="en-US"/>
        </a:p>
      </dgm:t>
    </dgm:pt>
    <dgm:pt modelId="{5C3364CA-D397-47E1-9912-B8873CDD09A6}" type="pres">
      <dgm:prSet presAssocID="{8D2AD694-56DC-4D32-A995-98F217B151F0}" presName="sibTrans" presStyleCnt="0"/>
      <dgm:spPr/>
    </dgm:pt>
    <dgm:pt modelId="{DB0406F3-567B-4F71-BB00-581786BFC519}" type="pres">
      <dgm:prSet presAssocID="{0820FCB5-048E-4E03-A81A-B9DFDF58626D}" presName="node" presStyleLbl="node1" presStyleIdx="1" presStyleCnt="5">
        <dgm:presLayoutVars>
          <dgm:bulletEnabled val="1"/>
        </dgm:presLayoutVars>
      </dgm:prSet>
      <dgm:spPr/>
      <dgm:t>
        <a:bodyPr/>
        <a:lstStyle/>
        <a:p>
          <a:endParaRPr lang="en-US"/>
        </a:p>
      </dgm:t>
    </dgm:pt>
    <dgm:pt modelId="{5FFC0682-9F3F-4481-AC37-9A38744912CB}" type="pres">
      <dgm:prSet presAssocID="{36C2B817-BFC6-4191-9B50-9E63BBCF365F}" presName="sibTrans" presStyleCnt="0"/>
      <dgm:spPr/>
    </dgm:pt>
    <dgm:pt modelId="{C050FC2D-639A-47B1-B0F7-3774703D015C}" type="pres">
      <dgm:prSet presAssocID="{09901067-8B0E-4B10-BE1D-3C585C3D582B}" presName="node" presStyleLbl="node1" presStyleIdx="2" presStyleCnt="5">
        <dgm:presLayoutVars>
          <dgm:bulletEnabled val="1"/>
        </dgm:presLayoutVars>
      </dgm:prSet>
      <dgm:spPr/>
      <dgm:t>
        <a:bodyPr/>
        <a:lstStyle/>
        <a:p>
          <a:endParaRPr lang="en-US"/>
        </a:p>
      </dgm:t>
    </dgm:pt>
    <dgm:pt modelId="{9F4CF343-AD1A-48A1-99E6-FB886DD8E4F7}" type="pres">
      <dgm:prSet presAssocID="{7A4A89CC-4750-4A4E-9C63-35CD195C7C92}" presName="sibTrans" presStyleCnt="0"/>
      <dgm:spPr/>
    </dgm:pt>
    <dgm:pt modelId="{029EBFB2-7A76-4EE4-BCD9-EB9A06CEEE44}" type="pres">
      <dgm:prSet presAssocID="{7499F708-D448-4632-9A17-907B4EE3F987}" presName="node" presStyleLbl="node1" presStyleIdx="3" presStyleCnt="5">
        <dgm:presLayoutVars>
          <dgm:bulletEnabled val="1"/>
        </dgm:presLayoutVars>
      </dgm:prSet>
      <dgm:spPr/>
      <dgm:t>
        <a:bodyPr/>
        <a:lstStyle/>
        <a:p>
          <a:endParaRPr lang="en-US"/>
        </a:p>
      </dgm:t>
    </dgm:pt>
    <dgm:pt modelId="{3BEC92D2-687C-4EF3-84FF-888958CB2CC1}" type="pres">
      <dgm:prSet presAssocID="{B6614B9D-31EA-4476-833B-29B6B232D67D}" presName="sibTrans" presStyleCnt="0"/>
      <dgm:spPr/>
    </dgm:pt>
    <dgm:pt modelId="{3B27E627-2107-40E5-84BE-5ED253842748}" type="pres">
      <dgm:prSet presAssocID="{A504D47D-530C-41E2-99BB-44FB95766708}" presName="node" presStyleLbl="node1" presStyleIdx="4" presStyleCnt="5">
        <dgm:presLayoutVars>
          <dgm:bulletEnabled val="1"/>
        </dgm:presLayoutVars>
      </dgm:prSet>
      <dgm:spPr/>
      <dgm:t>
        <a:bodyPr/>
        <a:lstStyle/>
        <a:p>
          <a:endParaRPr lang="en-US"/>
        </a:p>
      </dgm:t>
    </dgm:pt>
  </dgm:ptLst>
  <dgm:cxnLst>
    <dgm:cxn modelId="{5D8571EA-B8C7-49AA-9B3E-1CA236CAF4A5}" type="presOf" srcId="{7499F708-D448-4632-9A17-907B4EE3F987}" destId="{029EBFB2-7A76-4EE4-BCD9-EB9A06CEEE44}" srcOrd="0" destOrd="0" presId="urn:microsoft.com/office/officeart/2005/8/layout/hList6"/>
    <dgm:cxn modelId="{B65B2B64-4D80-4D8F-8CBC-17506EB521AF}" type="presOf" srcId="{A504D47D-530C-41E2-99BB-44FB95766708}" destId="{3B27E627-2107-40E5-84BE-5ED253842748}" srcOrd="0" destOrd="0" presId="urn:microsoft.com/office/officeart/2005/8/layout/hList6"/>
    <dgm:cxn modelId="{AB948972-0D73-4293-9EB3-0FFDBDC5884F}" type="presOf" srcId="{0820FCB5-048E-4E03-A81A-B9DFDF58626D}" destId="{DB0406F3-567B-4F71-BB00-581786BFC519}" srcOrd="0" destOrd="0" presId="urn:microsoft.com/office/officeart/2005/8/layout/hList6"/>
    <dgm:cxn modelId="{89E69421-8AAD-4AA2-A11C-4095DA9984D1}" srcId="{55E29014-DE68-409A-A73E-59E7303952FC}" destId="{09901067-8B0E-4B10-BE1D-3C585C3D582B}" srcOrd="2" destOrd="0" parTransId="{D6CB4F0B-E524-4605-880F-0C4F7A0B2A09}" sibTransId="{7A4A89CC-4750-4A4E-9C63-35CD195C7C92}"/>
    <dgm:cxn modelId="{061A1441-E252-4C08-933A-537F03FC38C1}" type="presOf" srcId="{55E29014-DE68-409A-A73E-59E7303952FC}" destId="{3B6E8DB9-F319-48BE-902F-D5D7C5AB1CEF}" srcOrd="0" destOrd="0" presId="urn:microsoft.com/office/officeart/2005/8/layout/hList6"/>
    <dgm:cxn modelId="{514C0DEA-4617-4631-8CA2-061D397787AD}" type="presOf" srcId="{09901067-8B0E-4B10-BE1D-3C585C3D582B}" destId="{C050FC2D-639A-47B1-B0F7-3774703D015C}" srcOrd="0" destOrd="0" presId="urn:microsoft.com/office/officeart/2005/8/layout/hList6"/>
    <dgm:cxn modelId="{EA6B959A-7328-4AFB-A199-C71EBCDE4568}" srcId="{55E29014-DE68-409A-A73E-59E7303952FC}" destId="{7499F708-D448-4632-9A17-907B4EE3F987}" srcOrd="3" destOrd="0" parTransId="{14972500-EC20-4E85-A6E4-AAA1465A1E1B}" sibTransId="{B6614B9D-31EA-4476-833B-29B6B232D67D}"/>
    <dgm:cxn modelId="{7BCA72F0-D6FA-4BEF-83E5-4002C42D0627}" srcId="{55E29014-DE68-409A-A73E-59E7303952FC}" destId="{0820FCB5-048E-4E03-A81A-B9DFDF58626D}" srcOrd="1" destOrd="0" parTransId="{929924F6-2113-4627-9FA5-7F5CDE2A8A7E}" sibTransId="{36C2B817-BFC6-4191-9B50-9E63BBCF365F}"/>
    <dgm:cxn modelId="{A174E312-5CE4-4555-A034-178F917B8AA2}" srcId="{55E29014-DE68-409A-A73E-59E7303952FC}" destId="{A504D47D-530C-41E2-99BB-44FB95766708}" srcOrd="4" destOrd="0" parTransId="{8C001787-42A8-42F0-92C0-089EE82082C7}" sibTransId="{3D27D9A2-973D-4E6C-9BDB-642ACC4FC4FE}"/>
    <dgm:cxn modelId="{5704CAC9-449F-4890-B6A6-71720F841261}" srcId="{55E29014-DE68-409A-A73E-59E7303952FC}" destId="{53796EC3-E64B-4ECD-A897-2CF9B025A68E}" srcOrd="0" destOrd="0" parTransId="{8278298C-7EBD-4523-A506-6B79DD975E16}" sibTransId="{8D2AD694-56DC-4D32-A995-98F217B151F0}"/>
    <dgm:cxn modelId="{F1A22F09-886E-4BB5-B416-EBBC9FCDAB28}" type="presOf" srcId="{53796EC3-E64B-4ECD-A897-2CF9B025A68E}" destId="{EE846569-646A-403B-A86E-22269567112A}" srcOrd="0" destOrd="0" presId="urn:microsoft.com/office/officeart/2005/8/layout/hList6"/>
    <dgm:cxn modelId="{81AA46F9-0214-4D1D-8065-54BAD2751EF2}" type="presParOf" srcId="{3B6E8DB9-F319-48BE-902F-D5D7C5AB1CEF}" destId="{EE846569-646A-403B-A86E-22269567112A}" srcOrd="0" destOrd="0" presId="urn:microsoft.com/office/officeart/2005/8/layout/hList6"/>
    <dgm:cxn modelId="{8F46522C-D557-4802-A3B8-54D842D88079}" type="presParOf" srcId="{3B6E8DB9-F319-48BE-902F-D5D7C5AB1CEF}" destId="{5C3364CA-D397-47E1-9912-B8873CDD09A6}" srcOrd="1" destOrd="0" presId="urn:microsoft.com/office/officeart/2005/8/layout/hList6"/>
    <dgm:cxn modelId="{1F92450A-66FE-4E86-BD26-BCEDF787D37B}" type="presParOf" srcId="{3B6E8DB9-F319-48BE-902F-D5D7C5AB1CEF}" destId="{DB0406F3-567B-4F71-BB00-581786BFC519}" srcOrd="2" destOrd="0" presId="urn:microsoft.com/office/officeart/2005/8/layout/hList6"/>
    <dgm:cxn modelId="{51F255D8-DE28-428C-827B-34347F4C1B10}" type="presParOf" srcId="{3B6E8DB9-F319-48BE-902F-D5D7C5AB1CEF}" destId="{5FFC0682-9F3F-4481-AC37-9A38744912CB}" srcOrd="3" destOrd="0" presId="urn:microsoft.com/office/officeart/2005/8/layout/hList6"/>
    <dgm:cxn modelId="{9731C7F3-171B-43E2-A211-C338D8ACC651}" type="presParOf" srcId="{3B6E8DB9-F319-48BE-902F-D5D7C5AB1CEF}" destId="{C050FC2D-639A-47B1-B0F7-3774703D015C}" srcOrd="4" destOrd="0" presId="urn:microsoft.com/office/officeart/2005/8/layout/hList6"/>
    <dgm:cxn modelId="{34E73496-898E-4F25-ADDA-40C48568E8F9}" type="presParOf" srcId="{3B6E8DB9-F319-48BE-902F-D5D7C5AB1CEF}" destId="{9F4CF343-AD1A-48A1-99E6-FB886DD8E4F7}" srcOrd="5" destOrd="0" presId="urn:microsoft.com/office/officeart/2005/8/layout/hList6"/>
    <dgm:cxn modelId="{A69DD5B9-E37F-4A3F-B808-C8F696522A3A}" type="presParOf" srcId="{3B6E8DB9-F319-48BE-902F-D5D7C5AB1CEF}" destId="{029EBFB2-7A76-4EE4-BCD9-EB9A06CEEE44}" srcOrd="6" destOrd="0" presId="urn:microsoft.com/office/officeart/2005/8/layout/hList6"/>
    <dgm:cxn modelId="{4C1E07EB-8E35-42F7-ADFC-8511A7940D41}" type="presParOf" srcId="{3B6E8DB9-F319-48BE-902F-D5D7C5AB1CEF}" destId="{3BEC92D2-687C-4EF3-84FF-888958CB2CC1}" srcOrd="7" destOrd="0" presId="urn:microsoft.com/office/officeart/2005/8/layout/hList6"/>
    <dgm:cxn modelId="{AD04802A-2D85-4EE1-B306-194EAE2F5D6B}" type="presParOf" srcId="{3B6E8DB9-F319-48BE-902F-D5D7C5AB1CEF}" destId="{3B27E627-2107-40E5-84BE-5ED253842748}" srcOrd="8"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C096B8-8E0A-43F1-AA30-E397E17123A8}" type="doc">
      <dgm:prSet loTypeId="urn:microsoft.com/office/officeart/2005/8/layout/target3" loCatId="list" qsTypeId="urn:microsoft.com/office/officeart/2005/8/quickstyle/simple5" qsCatId="simple" csTypeId="urn:microsoft.com/office/officeart/2005/8/colors/colorful2" csCatId="colorful" phldr="1"/>
      <dgm:spPr/>
      <dgm:t>
        <a:bodyPr/>
        <a:lstStyle/>
        <a:p>
          <a:endParaRPr lang="en-US"/>
        </a:p>
      </dgm:t>
    </dgm:pt>
    <dgm:pt modelId="{A05FF2F0-E684-4993-A6F8-6DB2B804473A}">
      <dgm:prSet phldrT="[Text]" custT="1"/>
      <dgm:spPr/>
      <dgm:t>
        <a:bodyPr/>
        <a:lstStyle/>
        <a:p>
          <a:pPr algn="l"/>
          <a:r>
            <a:rPr lang="en-US" sz="1600" spc="25" dirty="0" err="1" smtClean="0">
              <a:cs typeface="Calibri"/>
            </a:rPr>
            <a:t>kepatuhan</a:t>
          </a:r>
          <a:r>
            <a:rPr lang="en-US" sz="1600" spc="25" dirty="0" smtClean="0">
              <a:cs typeface="Calibri"/>
            </a:rPr>
            <a:t> </a:t>
          </a:r>
          <a:r>
            <a:rPr lang="en-US" sz="1600" spc="10" dirty="0" smtClean="0">
              <a:cs typeface="Calibri"/>
            </a:rPr>
            <a:t>WP </a:t>
          </a:r>
          <a:r>
            <a:rPr lang="en-US" sz="1600" spc="30" dirty="0" err="1" smtClean="0">
              <a:cs typeface="Calibri"/>
            </a:rPr>
            <a:t>berbanding</a:t>
          </a:r>
          <a:r>
            <a:rPr lang="en-US" sz="1600" spc="-190" dirty="0" smtClean="0">
              <a:cs typeface="Calibri"/>
            </a:rPr>
            <a:t> </a:t>
          </a:r>
          <a:r>
            <a:rPr lang="en-US" sz="1600" spc="25" dirty="0" err="1" smtClean="0">
              <a:cs typeface="Calibri"/>
            </a:rPr>
            <a:t>lurus</a:t>
          </a:r>
          <a:r>
            <a:rPr lang="en-US" sz="1600" spc="-130" dirty="0" smtClean="0">
              <a:cs typeface="Calibri"/>
            </a:rPr>
            <a:t> </a:t>
          </a:r>
          <a:r>
            <a:rPr lang="en-US" sz="1600" spc="10" dirty="0" err="1" smtClean="0">
              <a:cs typeface="Calibri"/>
            </a:rPr>
            <a:t>dengan</a:t>
          </a:r>
          <a:r>
            <a:rPr lang="en-US" sz="1600" spc="-100" dirty="0" smtClean="0">
              <a:cs typeface="Calibri"/>
            </a:rPr>
            <a:t> </a:t>
          </a:r>
          <a:r>
            <a:rPr lang="en-US" sz="1600" spc="15" dirty="0" err="1" smtClean="0">
              <a:cs typeface="Calibri"/>
            </a:rPr>
            <a:t>ketersediaan</a:t>
          </a:r>
          <a:r>
            <a:rPr lang="en-US" sz="1600" spc="-204" dirty="0" smtClean="0">
              <a:cs typeface="Calibri"/>
            </a:rPr>
            <a:t> </a:t>
          </a:r>
          <a:r>
            <a:rPr lang="en-US" sz="1600" spc="25" dirty="0" smtClean="0">
              <a:cs typeface="Calibri"/>
            </a:rPr>
            <a:t>data</a:t>
          </a:r>
          <a:r>
            <a:rPr lang="en-US" sz="1600" spc="-110" dirty="0" smtClean="0">
              <a:cs typeface="Calibri"/>
            </a:rPr>
            <a:t> </a:t>
          </a:r>
          <a:r>
            <a:rPr lang="en-US" sz="1600" spc="15" dirty="0" err="1" smtClean="0">
              <a:cs typeface="Calibri"/>
            </a:rPr>
            <a:t>akurat</a:t>
          </a:r>
          <a:r>
            <a:rPr lang="en-US" sz="1600" spc="-120" dirty="0" smtClean="0">
              <a:cs typeface="Calibri"/>
            </a:rPr>
            <a:t> </a:t>
          </a:r>
          <a:r>
            <a:rPr lang="en-US" sz="1600" spc="20" dirty="0" smtClean="0">
              <a:cs typeface="Calibri"/>
            </a:rPr>
            <a:t>di</a:t>
          </a:r>
          <a:r>
            <a:rPr lang="en-US" sz="1600" spc="-110" dirty="0" smtClean="0">
              <a:cs typeface="Calibri"/>
            </a:rPr>
            <a:t> </a:t>
          </a:r>
          <a:r>
            <a:rPr lang="en-US" sz="1600" spc="5" dirty="0" err="1" smtClean="0">
              <a:cs typeface="Calibri"/>
            </a:rPr>
            <a:t>Ditjen</a:t>
          </a:r>
          <a:r>
            <a:rPr lang="en-US" sz="1600" spc="-100" dirty="0" smtClean="0">
              <a:cs typeface="Calibri"/>
            </a:rPr>
            <a:t> </a:t>
          </a:r>
          <a:r>
            <a:rPr lang="en-US" sz="1600" spc="5" dirty="0" err="1" smtClean="0">
              <a:cs typeface="Calibri"/>
            </a:rPr>
            <a:t>Pajak</a:t>
          </a:r>
          <a:r>
            <a:rPr lang="en-US" sz="1600" spc="5" dirty="0" smtClean="0">
              <a:cs typeface="Calibri"/>
            </a:rPr>
            <a:t>.</a:t>
          </a:r>
          <a:endParaRPr lang="en-US" sz="1600" dirty="0"/>
        </a:p>
      </dgm:t>
    </dgm:pt>
    <dgm:pt modelId="{56D596C0-99BB-42A2-8340-13E6FB1CCBC7}" type="parTrans" cxnId="{47FC61A0-30F7-4F2C-91EB-640AAF1387C9}">
      <dgm:prSet/>
      <dgm:spPr/>
      <dgm:t>
        <a:bodyPr/>
        <a:lstStyle/>
        <a:p>
          <a:endParaRPr lang="en-US" sz="1400"/>
        </a:p>
      </dgm:t>
    </dgm:pt>
    <dgm:pt modelId="{A157A4CD-ADE7-46AC-ADE0-F974A5DDFA18}" type="sibTrans" cxnId="{47FC61A0-30F7-4F2C-91EB-640AAF1387C9}">
      <dgm:prSet/>
      <dgm:spPr/>
      <dgm:t>
        <a:bodyPr/>
        <a:lstStyle/>
        <a:p>
          <a:endParaRPr lang="en-US" sz="1400"/>
        </a:p>
      </dgm:t>
    </dgm:pt>
    <dgm:pt modelId="{BFD0E3CC-301B-43FB-B6A5-B249CE8B01AE}">
      <dgm:prSet custT="1"/>
      <dgm:spPr/>
      <dgm:t>
        <a:bodyPr/>
        <a:lstStyle/>
        <a:p>
          <a:pPr algn="l"/>
          <a:r>
            <a:rPr lang="en-US" sz="1600" spc="20" dirty="0" err="1" smtClean="0">
              <a:cs typeface="Calibri"/>
            </a:rPr>
            <a:t>dibutuhkan</a:t>
          </a:r>
          <a:r>
            <a:rPr lang="en-US" sz="1600" spc="-204" dirty="0" smtClean="0">
              <a:cs typeface="Calibri"/>
            </a:rPr>
            <a:t> </a:t>
          </a:r>
          <a:r>
            <a:rPr lang="en-US" sz="1600" i="1" spc="30" dirty="0" smtClean="0">
              <a:cs typeface="Calibri"/>
            </a:rPr>
            <a:t>mapping</a:t>
          </a:r>
          <a:r>
            <a:rPr lang="en-US" sz="1600" spc="-195" dirty="0" smtClean="0">
              <a:cs typeface="Calibri"/>
            </a:rPr>
            <a:t> </a:t>
          </a:r>
          <a:r>
            <a:rPr lang="en-US" sz="1600" spc="20" dirty="0" err="1" smtClean="0">
              <a:cs typeface="Calibri"/>
            </a:rPr>
            <a:t>harta</a:t>
          </a:r>
          <a:r>
            <a:rPr lang="en-US" sz="1600" spc="-110" dirty="0" smtClean="0">
              <a:cs typeface="Calibri"/>
            </a:rPr>
            <a:t> </a:t>
          </a:r>
          <a:r>
            <a:rPr lang="en-US" sz="1600" spc="20" dirty="0" smtClean="0">
              <a:cs typeface="Calibri"/>
            </a:rPr>
            <a:t>di</a:t>
          </a:r>
          <a:r>
            <a:rPr lang="en-US" sz="1600" spc="-110" dirty="0" smtClean="0">
              <a:cs typeface="Calibri"/>
            </a:rPr>
            <a:t> </a:t>
          </a:r>
          <a:r>
            <a:rPr lang="en-US" sz="1600" spc="-25" dirty="0" smtClean="0">
              <a:cs typeface="Calibri"/>
            </a:rPr>
            <a:t>LN</a:t>
          </a:r>
          <a:r>
            <a:rPr lang="en-US" sz="1600" spc="-40" dirty="0" smtClean="0">
              <a:cs typeface="Calibri"/>
            </a:rPr>
            <a:t> </a:t>
          </a:r>
          <a:r>
            <a:rPr lang="en-US" sz="1600" spc="15" dirty="0" err="1" smtClean="0">
              <a:cs typeface="Calibri"/>
            </a:rPr>
            <a:t>berikut</a:t>
          </a:r>
          <a:r>
            <a:rPr lang="en-US" sz="1600" spc="-120" dirty="0" smtClean="0">
              <a:cs typeface="Calibri"/>
            </a:rPr>
            <a:t> </a:t>
          </a:r>
          <a:r>
            <a:rPr lang="en-US" sz="1600" spc="15" dirty="0" err="1" smtClean="0">
              <a:cs typeface="Calibri"/>
            </a:rPr>
            <a:t>profil</a:t>
          </a:r>
          <a:r>
            <a:rPr lang="en-US" sz="1600" spc="-110" dirty="0" smtClean="0">
              <a:cs typeface="Calibri"/>
            </a:rPr>
            <a:t> </a:t>
          </a:r>
          <a:r>
            <a:rPr lang="en-US" sz="1600" spc="10" dirty="0" err="1" smtClean="0">
              <a:cs typeface="Calibri"/>
            </a:rPr>
            <a:t>wajib</a:t>
          </a:r>
          <a:r>
            <a:rPr lang="en-US" sz="1600" spc="10" dirty="0" smtClean="0">
              <a:cs typeface="Calibri"/>
            </a:rPr>
            <a:t>  </a:t>
          </a:r>
          <a:r>
            <a:rPr lang="en-US" sz="1600" spc="25" dirty="0" err="1" smtClean="0">
              <a:cs typeface="Calibri"/>
            </a:rPr>
            <a:t>pajak</a:t>
          </a:r>
          <a:r>
            <a:rPr lang="en-US" sz="1600" spc="-165" dirty="0" smtClean="0">
              <a:cs typeface="Calibri"/>
            </a:rPr>
            <a:t> </a:t>
          </a:r>
          <a:r>
            <a:rPr lang="en-US" sz="1600" spc="20" dirty="0" err="1" smtClean="0">
              <a:cs typeface="Calibri"/>
            </a:rPr>
            <a:t>sebelum</a:t>
          </a:r>
          <a:r>
            <a:rPr lang="en-US" sz="1600" spc="-150" dirty="0" smtClean="0">
              <a:cs typeface="Calibri"/>
            </a:rPr>
            <a:t> </a:t>
          </a:r>
          <a:r>
            <a:rPr lang="en-US" sz="1600" i="1" spc="5" dirty="0" smtClean="0">
              <a:cs typeface="Calibri"/>
            </a:rPr>
            <a:t>amnesty</a:t>
          </a:r>
          <a:r>
            <a:rPr lang="en-US" sz="1600" i="1" spc="-50" dirty="0" smtClean="0">
              <a:cs typeface="Calibri"/>
            </a:rPr>
            <a:t> </a:t>
          </a:r>
          <a:r>
            <a:rPr lang="en-US" sz="1600" spc="25" dirty="0" err="1" smtClean="0">
              <a:cs typeface="Calibri"/>
            </a:rPr>
            <a:t>dilakukan</a:t>
          </a:r>
          <a:r>
            <a:rPr lang="en-US" sz="1600" spc="10" dirty="0" smtClean="0">
              <a:cs typeface="Calibri"/>
            </a:rPr>
            <a:t>. </a:t>
          </a:r>
          <a:r>
            <a:rPr lang="en-US" sz="1600" spc="30" dirty="0" err="1" smtClean="0">
              <a:cs typeface="Calibri"/>
            </a:rPr>
            <a:t>Tanpa</a:t>
          </a:r>
          <a:r>
            <a:rPr lang="en-US" sz="1600" spc="-114" dirty="0" smtClean="0">
              <a:cs typeface="Calibri"/>
            </a:rPr>
            <a:t> </a:t>
          </a:r>
          <a:r>
            <a:rPr lang="en-US" sz="1600" spc="20" dirty="0" err="1" smtClean="0">
              <a:cs typeface="Calibri"/>
            </a:rPr>
            <a:t>kalkulasi</a:t>
          </a:r>
          <a:r>
            <a:rPr lang="en-US" sz="1600" spc="-114" dirty="0" smtClean="0">
              <a:cs typeface="Calibri"/>
            </a:rPr>
            <a:t> </a:t>
          </a:r>
          <a:r>
            <a:rPr lang="en-US" sz="1600" spc="15" dirty="0" smtClean="0">
              <a:cs typeface="Calibri"/>
            </a:rPr>
            <a:t>yang</a:t>
          </a:r>
          <a:r>
            <a:rPr lang="en-US" sz="1600" spc="-195" dirty="0" smtClean="0">
              <a:cs typeface="Calibri"/>
            </a:rPr>
            <a:t> </a:t>
          </a:r>
          <a:r>
            <a:rPr lang="en-US" sz="1600" spc="20" dirty="0" err="1" smtClean="0">
              <a:cs typeface="Calibri"/>
            </a:rPr>
            <a:t>akurat</a:t>
          </a:r>
          <a:r>
            <a:rPr lang="en-US" sz="1600" spc="20" dirty="0" smtClean="0">
              <a:cs typeface="Calibri"/>
            </a:rPr>
            <a:t>,</a:t>
          </a:r>
          <a:r>
            <a:rPr lang="en-US" sz="1600" spc="-155" dirty="0" smtClean="0">
              <a:cs typeface="Calibri"/>
            </a:rPr>
            <a:t> </a:t>
          </a:r>
          <a:r>
            <a:rPr lang="en-US" sz="1600" i="1" dirty="0" smtClean="0">
              <a:cs typeface="Calibri"/>
            </a:rPr>
            <a:t>tax</a:t>
          </a:r>
          <a:r>
            <a:rPr lang="en-US" sz="1600" i="1" spc="-20" dirty="0" smtClean="0">
              <a:cs typeface="Calibri"/>
            </a:rPr>
            <a:t> </a:t>
          </a:r>
          <a:r>
            <a:rPr lang="en-US" sz="1600" i="1" spc="5" dirty="0" smtClean="0">
              <a:cs typeface="Calibri"/>
            </a:rPr>
            <a:t>amnesty</a:t>
          </a:r>
          <a:r>
            <a:rPr lang="en-US" sz="1600" i="1" spc="-50" dirty="0" smtClean="0">
              <a:cs typeface="Calibri"/>
            </a:rPr>
            <a:t> </a:t>
          </a:r>
          <a:r>
            <a:rPr lang="en-US" sz="1600" spc="30" dirty="0" err="1" smtClean="0">
              <a:cs typeface="Calibri"/>
            </a:rPr>
            <a:t>adalah</a:t>
          </a:r>
          <a:r>
            <a:rPr lang="en-US" sz="1600" spc="-105" dirty="0" smtClean="0">
              <a:cs typeface="Calibri"/>
            </a:rPr>
            <a:t> </a:t>
          </a:r>
          <a:r>
            <a:rPr lang="en-US" sz="1600" spc="-20" dirty="0" err="1" smtClean="0">
              <a:cs typeface="Calibri"/>
            </a:rPr>
            <a:t>cek</a:t>
          </a:r>
          <a:r>
            <a:rPr lang="en-US" sz="1600" spc="-65" dirty="0" smtClean="0">
              <a:cs typeface="Calibri"/>
            </a:rPr>
            <a:t> </a:t>
          </a:r>
          <a:r>
            <a:rPr lang="en-US" sz="1600" spc="20" dirty="0" err="1" smtClean="0">
              <a:cs typeface="Calibri"/>
            </a:rPr>
            <a:t>kosong</a:t>
          </a:r>
          <a:r>
            <a:rPr lang="en-US" sz="1600" spc="20" dirty="0" smtClean="0">
              <a:cs typeface="Calibri"/>
            </a:rPr>
            <a:t>  </a:t>
          </a:r>
          <a:r>
            <a:rPr lang="en-US" sz="1600" spc="20" dirty="0" err="1" smtClean="0">
              <a:cs typeface="Calibri"/>
            </a:rPr>
            <a:t>pengampunan</a:t>
          </a:r>
          <a:r>
            <a:rPr lang="en-US" sz="1600" spc="20" dirty="0" smtClean="0">
              <a:cs typeface="Calibri"/>
            </a:rPr>
            <a:t> </a:t>
          </a:r>
          <a:r>
            <a:rPr lang="en-US" sz="1600" spc="50" dirty="0" err="1" smtClean="0">
              <a:cs typeface="Calibri"/>
            </a:rPr>
            <a:t>tanpa</a:t>
          </a:r>
          <a:r>
            <a:rPr lang="en-US" sz="1600" spc="50" dirty="0" smtClean="0">
              <a:cs typeface="Calibri"/>
            </a:rPr>
            <a:t> </a:t>
          </a:r>
          <a:r>
            <a:rPr lang="en-US" sz="1600" spc="50" dirty="0" err="1" smtClean="0">
              <a:cs typeface="Calibri"/>
            </a:rPr>
            <a:t>hasil</a:t>
          </a:r>
          <a:r>
            <a:rPr lang="en-US" sz="1600" spc="-245" dirty="0" smtClean="0">
              <a:cs typeface="Calibri"/>
            </a:rPr>
            <a:t> </a:t>
          </a:r>
          <a:r>
            <a:rPr lang="en-US" sz="1600" spc="15" dirty="0" smtClean="0">
              <a:cs typeface="Calibri"/>
            </a:rPr>
            <a:t>optimal.</a:t>
          </a:r>
          <a:endParaRPr lang="en-US" sz="1600" spc="10" dirty="0">
            <a:cs typeface="Calibri"/>
          </a:endParaRPr>
        </a:p>
      </dgm:t>
    </dgm:pt>
    <dgm:pt modelId="{20BFCA85-79E3-4999-9BDB-D3D214AA3004}" type="parTrans" cxnId="{B608BE73-BEAF-4F07-B5BE-BE2F3A924EFE}">
      <dgm:prSet/>
      <dgm:spPr/>
      <dgm:t>
        <a:bodyPr/>
        <a:lstStyle/>
        <a:p>
          <a:endParaRPr lang="en-US" sz="1400"/>
        </a:p>
      </dgm:t>
    </dgm:pt>
    <dgm:pt modelId="{48F77B4B-2DA7-4016-953C-BA1BF4252144}" type="sibTrans" cxnId="{B608BE73-BEAF-4F07-B5BE-BE2F3A924EFE}">
      <dgm:prSet/>
      <dgm:spPr/>
      <dgm:t>
        <a:bodyPr/>
        <a:lstStyle/>
        <a:p>
          <a:endParaRPr lang="en-US" sz="1400"/>
        </a:p>
      </dgm:t>
    </dgm:pt>
    <dgm:pt modelId="{E02AA647-2BCB-40A4-A055-1892E3AFA717}" type="pres">
      <dgm:prSet presAssocID="{DBC096B8-8E0A-43F1-AA30-E397E17123A8}" presName="Name0" presStyleCnt="0">
        <dgm:presLayoutVars>
          <dgm:chMax val="7"/>
          <dgm:dir/>
          <dgm:animLvl val="lvl"/>
          <dgm:resizeHandles val="exact"/>
        </dgm:presLayoutVars>
      </dgm:prSet>
      <dgm:spPr/>
      <dgm:t>
        <a:bodyPr/>
        <a:lstStyle/>
        <a:p>
          <a:endParaRPr lang="en-US"/>
        </a:p>
      </dgm:t>
    </dgm:pt>
    <dgm:pt modelId="{99444E5D-DC40-474B-9B0B-096F9049D4E0}" type="pres">
      <dgm:prSet presAssocID="{A05FF2F0-E684-4993-A6F8-6DB2B804473A}" presName="circle1" presStyleLbl="node1" presStyleIdx="0" presStyleCnt="2"/>
      <dgm:spPr/>
      <dgm:t>
        <a:bodyPr/>
        <a:lstStyle/>
        <a:p>
          <a:endParaRPr lang="en-US"/>
        </a:p>
      </dgm:t>
    </dgm:pt>
    <dgm:pt modelId="{BBEF4E68-FEBD-4D03-AED2-16E859F3B1EC}" type="pres">
      <dgm:prSet presAssocID="{A05FF2F0-E684-4993-A6F8-6DB2B804473A}" presName="space" presStyleCnt="0"/>
      <dgm:spPr/>
      <dgm:t>
        <a:bodyPr/>
        <a:lstStyle/>
        <a:p>
          <a:endParaRPr lang="en-US"/>
        </a:p>
      </dgm:t>
    </dgm:pt>
    <dgm:pt modelId="{4452DBC2-C25E-47B9-9BB1-C925300DF3FE}" type="pres">
      <dgm:prSet presAssocID="{A05FF2F0-E684-4993-A6F8-6DB2B804473A}" presName="rect1" presStyleLbl="alignAcc1" presStyleIdx="0" presStyleCnt="2"/>
      <dgm:spPr/>
      <dgm:t>
        <a:bodyPr/>
        <a:lstStyle/>
        <a:p>
          <a:endParaRPr lang="en-US"/>
        </a:p>
      </dgm:t>
    </dgm:pt>
    <dgm:pt modelId="{8DF7FE49-3BD1-4036-B71F-13C895F1D045}" type="pres">
      <dgm:prSet presAssocID="{BFD0E3CC-301B-43FB-B6A5-B249CE8B01AE}" presName="vertSpace2" presStyleLbl="node1" presStyleIdx="0" presStyleCnt="2"/>
      <dgm:spPr/>
      <dgm:t>
        <a:bodyPr/>
        <a:lstStyle/>
        <a:p>
          <a:endParaRPr lang="en-US"/>
        </a:p>
      </dgm:t>
    </dgm:pt>
    <dgm:pt modelId="{CA0BA002-C820-4E68-83C9-149FAE67F2DF}" type="pres">
      <dgm:prSet presAssocID="{BFD0E3CC-301B-43FB-B6A5-B249CE8B01AE}" presName="circle2" presStyleLbl="node1" presStyleIdx="1" presStyleCnt="2"/>
      <dgm:spPr/>
      <dgm:t>
        <a:bodyPr/>
        <a:lstStyle/>
        <a:p>
          <a:endParaRPr lang="en-US"/>
        </a:p>
      </dgm:t>
    </dgm:pt>
    <dgm:pt modelId="{CC6D0D8A-B8FC-4A75-8DF8-6636BA65E699}" type="pres">
      <dgm:prSet presAssocID="{BFD0E3CC-301B-43FB-B6A5-B249CE8B01AE}" presName="rect2" presStyleLbl="alignAcc1" presStyleIdx="1" presStyleCnt="2"/>
      <dgm:spPr/>
      <dgm:t>
        <a:bodyPr/>
        <a:lstStyle/>
        <a:p>
          <a:endParaRPr lang="en-US"/>
        </a:p>
      </dgm:t>
    </dgm:pt>
    <dgm:pt modelId="{D441B417-70C2-44AB-B020-74C04114CE6D}" type="pres">
      <dgm:prSet presAssocID="{A05FF2F0-E684-4993-A6F8-6DB2B804473A}" presName="rect1ParTxNoCh" presStyleLbl="alignAcc1" presStyleIdx="1" presStyleCnt="2">
        <dgm:presLayoutVars>
          <dgm:chMax val="1"/>
          <dgm:bulletEnabled val="1"/>
        </dgm:presLayoutVars>
      </dgm:prSet>
      <dgm:spPr/>
      <dgm:t>
        <a:bodyPr/>
        <a:lstStyle/>
        <a:p>
          <a:endParaRPr lang="en-US"/>
        </a:p>
      </dgm:t>
    </dgm:pt>
    <dgm:pt modelId="{140B1059-9D4C-49A1-B611-146DA1074F0F}" type="pres">
      <dgm:prSet presAssocID="{BFD0E3CC-301B-43FB-B6A5-B249CE8B01AE}" presName="rect2ParTxNoCh" presStyleLbl="alignAcc1" presStyleIdx="1" presStyleCnt="2">
        <dgm:presLayoutVars>
          <dgm:chMax val="1"/>
          <dgm:bulletEnabled val="1"/>
        </dgm:presLayoutVars>
      </dgm:prSet>
      <dgm:spPr/>
      <dgm:t>
        <a:bodyPr/>
        <a:lstStyle/>
        <a:p>
          <a:endParaRPr lang="en-US"/>
        </a:p>
      </dgm:t>
    </dgm:pt>
  </dgm:ptLst>
  <dgm:cxnLst>
    <dgm:cxn modelId="{2B344282-9070-472D-9E0A-592DC88E5776}" type="presOf" srcId="{DBC096B8-8E0A-43F1-AA30-E397E17123A8}" destId="{E02AA647-2BCB-40A4-A055-1892E3AFA717}" srcOrd="0" destOrd="0" presId="urn:microsoft.com/office/officeart/2005/8/layout/target3"/>
    <dgm:cxn modelId="{C4478BBD-EA8D-43DD-8EE6-C7A4287DE86A}" type="presOf" srcId="{A05FF2F0-E684-4993-A6F8-6DB2B804473A}" destId="{D441B417-70C2-44AB-B020-74C04114CE6D}" srcOrd="1" destOrd="0" presId="urn:microsoft.com/office/officeart/2005/8/layout/target3"/>
    <dgm:cxn modelId="{1DF0F456-B65B-42C6-9A18-397FD0B68966}" type="presOf" srcId="{BFD0E3CC-301B-43FB-B6A5-B249CE8B01AE}" destId="{CC6D0D8A-B8FC-4A75-8DF8-6636BA65E699}" srcOrd="0" destOrd="0" presId="urn:microsoft.com/office/officeart/2005/8/layout/target3"/>
    <dgm:cxn modelId="{B608BE73-BEAF-4F07-B5BE-BE2F3A924EFE}" srcId="{DBC096B8-8E0A-43F1-AA30-E397E17123A8}" destId="{BFD0E3CC-301B-43FB-B6A5-B249CE8B01AE}" srcOrd="1" destOrd="0" parTransId="{20BFCA85-79E3-4999-9BDB-D3D214AA3004}" sibTransId="{48F77B4B-2DA7-4016-953C-BA1BF4252144}"/>
    <dgm:cxn modelId="{47FC61A0-30F7-4F2C-91EB-640AAF1387C9}" srcId="{DBC096B8-8E0A-43F1-AA30-E397E17123A8}" destId="{A05FF2F0-E684-4993-A6F8-6DB2B804473A}" srcOrd="0" destOrd="0" parTransId="{56D596C0-99BB-42A2-8340-13E6FB1CCBC7}" sibTransId="{A157A4CD-ADE7-46AC-ADE0-F974A5DDFA18}"/>
    <dgm:cxn modelId="{2535B9C4-1748-4F64-94F0-AA7972B45CF8}" type="presOf" srcId="{BFD0E3CC-301B-43FB-B6A5-B249CE8B01AE}" destId="{140B1059-9D4C-49A1-B611-146DA1074F0F}" srcOrd="1" destOrd="0" presId="urn:microsoft.com/office/officeart/2005/8/layout/target3"/>
    <dgm:cxn modelId="{D429CAF3-ED58-42EA-85CF-91BB26A4EAA5}" type="presOf" srcId="{A05FF2F0-E684-4993-A6F8-6DB2B804473A}" destId="{4452DBC2-C25E-47B9-9BB1-C925300DF3FE}" srcOrd="0" destOrd="0" presId="urn:microsoft.com/office/officeart/2005/8/layout/target3"/>
    <dgm:cxn modelId="{78E92230-F1FE-4C93-9E96-31ABCC36E0D0}" type="presParOf" srcId="{E02AA647-2BCB-40A4-A055-1892E3AFA717}" destId="{99444E5D-DC40-474B-9B0B-096F9049D4E0}" srcOrd="0" destOrd="0" presId="urn:microsoft.com/office/officeart/2005/8/layout/target3"/>
    <dgm:cxn modelId="{E473BC51-F6D1-48DC-9ED9-6767A5AF5674}" type="presParOf" srcId="{E02AA647-2BCB-40A4-A055-1892E3AFA717}" destId="{BBEF4E68-FEBD-4D03-AED2-16E859F3B1EC}" srcOrd="1" destOrd="0" presId="urn:microsoft.com/office/officeart/2005/8/layout/target3"/>
    <dgm:cxn modelId="{65F1E4ED-D2B4-4083-8503-B1065FABDC11}" type="presParOf" srcId="{E02AA647-2BCB-40A4-A055-1892E3AFA717}" destId="{4452DBC2-C25E-47B9-9BB1-C925300DF3FE}" srcOrd="2" destOrd="0" presId="urn:microsoft.com/office/officeart/2005/8/layout/target3"/>
    <dgm:cxn modelId="{A2E707AF-0FF3-4C9C-A0B7-A26B5BF51AE3}" type="presParOf" srcId="{E02AA647-2BCB-40A4-A055-1892E3AFA717}" destId="{8DF7FE49-3BD1-4036-B71F-13C895F1D045}" srcOrd="3" destOrd="0" presId="urn:microsoft.com/office/officeart/2005/8/layout/target3"/>
    <dgm:cxn modelId="{D18B7F69-77D6-45C2-B2B6-218BBD88D2CC}" type="presParOf" srcId="{E02AA647-2BCB-40A4-A055-1892E3AFA717}" destId="{CA0BA002-C820-4E68-83C9-149FAE67F2DF}" srcOrd="4" destOrd="0" presId="urn:microsoft.com/office/officeart/2005/8/layout/target3"/>
    <dgm:cxn modelId="{7D5BC14B-6C44-4ABC-B952-9C8BB0298AD2}" type="presParOf" srcId="{E02AA647-2BCB-40A4-A055-1892E3AFA717}" destId="{CC6D0D8A-B8FC-4A75-8DF8-6636BA65E699}" srcOrd="5" destOrd="0" presId="urn:microsoft.com/office/officeart/2005/8/layout/target3"/>
    <dgm:cxn modelId="{E8F0D3CD-7A05-44C7-B4F4-EFEE117316F8}" type="presParOf" srcId="{E02AA647-2BCB-40A4-A055-1892E3AFA717}" destId="{D441B417-70C2-44AB-B020-74C04114CE6D}" srcOrd="6" destOrd="0" presId="urn:microsoft.com/office/officeart/2005/8/layout/target3"/>
    <dgm:cxn modelId="{379AE57A-E6BD-40A2-971E-3D211694911B}" type="presParOf" srcId="{E02AA647-2BCB-40A4-A055-1892E3AFA717}" destId="{140B1059-9D4C-49A1-B611-146DA1074F0F}" srcOrd="7"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337983-630C-465D-89A8-8DAA4CBCC520}" type="doc">
      <dgm:prSet loTypeId="urn:microsoft.com/office/officeart/2008/layout/VerticalCurvedList" loCatId="list" qsTypeId="urn:microsoft.com/office/officeart/2005/8/quickstyle/3d1" qsCatId="3D" csTypeId="urn:microsoft.com/office/officeart/2005/8/colors/colorful1#66" csCatId="colorful" phldr="1"/>
      <dgm:spPr/>
      <dgm:t>
        <a:bodyPr/>
        <a:lstStyle/>
        <a:p>
          <a:endParaRPr lang="id-ID"/>
        </a:p>
      </dgm:t>
    </dgm:pt>
    <dgm:pt modelId="{0400CA50-2457-4143-A872-B9160CA2C07A}">
      <dgm:prSet phldrT="[Text]" custT="1"/>
      <dgm:spPr/>
      <dgm:t>
        <a:bodyPr/>
        <a:lstStyle/>
        <a:p>
          <a:r>
            <a:rPr lang="id-ID" sz="1800" b="1" dirty="0" smtClean="0">
              <a:solidFill>
                <a:schemeClr val="bg1"/>
              </a:solidFill>
            </a:rPr>
            <a:t>Digital Economy</a:t>
          </a:r>
          <a:endParaRPr lang="id-ID" sz="1800" dirty="0">
            <a:solidFill>
              <a:schemeClr val="bg1"/>
            </a:solidFill>
          </a:endParaRPr>
        </a:p>
      </dgm:t>
    </dgm:pt>
    <dgm:pt modelId="{56439868-1F30-4F60-8177-5374D08C8810}" type="parTrans" cxnId="{C2956399-7121-430C-9121-C56A31115B18}">
      <dgm:prSet/>
      <dgm:spPr/>
      <dgm:t>
        <a:bodyPr/>
        <a:lstStyle/>
        <a:p>
          <a:endParaRPr lang="id-ID"/>
        </a:p>
      </dgm:t>
    </dgm:pt>
    <dgm:pt modelId="{9AA2BD45-8117-49DF-9EF5-0D00CD1523B9}" type="sibTrans" cxnId="{C2956399-7121-430C-9121-C56A31115B18}">
      <dgm:prSet/>
      <dgm:spPr/>
      <dgm:t>
        <a:bodyPr/>
        <a:lstStyle/>
        <a:p>
          <a:endParaRPr lang="id-ID"/>
        </a:p>
      </dgm:t>
    </dgm:pt>
    <dgm:pt modelId="{6F6D6531-FC18-47DE-8331-DF630305CEF0}">
      <dgm:prSet phldrT="[Text]" custT="1"/>
      <dgm:spPr/>
      <dgm:t>
        <a:bodyPr/>
        <a:lstStyle/>
        <a:p>
          <a:r>
            <a:rPr lang="id-ID" sz="1800" b="1" dirty="0" smtClean="0"/>
            <a:t>Neutralizing Hybrid Mismatch Arrangement</a:t>
          </a:r>
          <a:endParaRPr lang="id-ID" sz="1800" b="1" dirty="0"/>
        </a:p>
      </dgm:t>
    </dgm:pt>
    <dgm:pt modelId="{73D6B1F8-8985-4170-9969-E9577C4FA736}" type="parTrans" cxnId="{80ABEA5F-8432-4CB6-B6C1-1088F40C3486}">
      <dgm:prSet/>
      <dgm:spPr/>
      <dgm:t>
        <a:bodyPr/>
        <a:lstStyle/>
        <a:p>
          <a:endParaRPr lang="id-ID"/>
        </a:p>
      </dgm:t>
    </dgm:pt>
    <dgm:pt modelId="{5DF7FCD5-3B1E-42BC-9BBD-6862C17F7942}" type="sibTrans" cxnId="{80ABEA5F-8432-4CB6-B6C1-1088F40C3486}">
      <dgm:prSet/>
      <dgm:spPr/>
      <dgm:t>
        <a:bodyPr/>
        <a:lstStyle/>
        <a:p>
          <a:endParaRPr lang="id-ID"/>
        </a:p>
      </dgm:t>
    </dgm:pt>
    <dgm:pt modelId="{BD624E63-57FD-483A-881A-0ED26A26F0CE}">
      <dgm:prSet phldrT="[Text]" custT="1"/>
      <dgm:spPr/>
      <dgm:t>
        <a:bodyPr/>
        <a:lstStyle/>
        <a:p>
          <a:r>
            <a:rPr lang="id-ID" sz="1800" b="1" dirty="0" smtClean="0"/>
            <a:t>CFC Rules </a:t>
          </a:r>
          <a:endParaRPr lang="id-ID" sz="1800" b="1" dirty="0"/>
        </a:p>
      </dgm:t>
    </dgm:pt>
    <dgm:pt modelId="{CD2AD6EB-6ABE-4080-A66B-E55FC308FBA3}" type="parTrans" cxnId="{0C6E2BE8-F297-42FC-B60E-0F14464687EF}">
      <dgm:prSet/>
      <dgm:spPr/>
      <dgm:t>
        <a:bodyPr/>
        <a:lstStyle/>
        <a:p>
          <a:endParaRPr lang="id-ID"/>
        </a:p>
      </dgm:t>
    </dgm:pt>
    <dgm:pt modelId="{0B23F5EC-FD5A-453A-8EA6-2C17E449A0D3}" type="sibTrans" cxnId="{0C6E2BE8-F297-42FC-B60E-0F14464687EF}">
      <dgm:prSet/>
      <dgm:spPr/>
      <dgm:t>
        <a:bodyPr/>
        <a:lstStyle/>
        <a:p>
          <a:endParaRPr lang="id-ID"/>
        </a:p>
      </dgm:t>
    </dgm:pt>
    <dgm:pt modelId="{462BC094-4BA2-46D3-88EC-2B5C006C55EA}">
      <dgm:prSet phldrT="[Text]" custT="1"/>
      <dgm:spPr/>
      <dgm:t>
        <a:bodyPr/>
        <a:lstStyle/>
        <a:p>
          <a:r>
            <a:rPr lang="id-ID" sz="1600" b="1" dirty="0" smtClean="0"/>
            <a:t>Limit Base Erosion via Interest Deduction &amp; Financial Payment</a:t>
          </a:r>
          <a:endParaRPr lang="id-ID" sz="1600" b="1" dirty="0"/>
        </a:p>
      </dgm:t>
    </dgm:pt>
    <dgm:pt modelId="{5A31BBA3-8B2C-4667-B84E-36D080141014}" type="parTrans" cxnId="{1EA64DCA-8304-41D7-A0DF-B8C765ADB9DF}">
      <dgm:prSet/>
      <dgm:spPr/>
      <dgm:t>
        <a:bodyPr/>
        <a:lstStyle/>
        <a:p>
          <a:endParaRPr lang="id-ID"/>
        </a:p>
      </dgm:t>
    </dgm:pt>
    <dgm:pt modelId="{B58D847F-5CB5-43C2-948B-601398A051F0}" type="sibTrans" cxnId="{1EA64DCA-8304-41D7-A0DF-B8C765ADB9DF}">
      <dgm:prSet/>
      <dgm:spPr/>
      <dgm:t>
        <a:bodyPr/>
        <a:lstStyle/>
        <a:p>
          <a:endParaRPr lang="id-ID"/>
        </a:p>
      </dgm:t>
    </dgm:pt>
    <dgm:pt modelId="{B2B1993A-DF9D-4CBA-8DF6-2951590F6062}" type="pres">
      <dgm:prSet presAssocID="{95337983-630C-465D-89A8-8DAA4CBCC520}" presName="Name0" presStyleCnt="0">
        <dgm:presLayoutVars>
          <dgm:chMax val="7"/>
          <dgm:chPref val="7"/>
          <dgm:dir/>
        </dgm:presLayoutVars>
      </dgm:prSet>
      <dgm:spPr/>
      <dgm:t>
        <a:bodyPr/>
        <a:lstStyle/>
        <a:p>
          <a:endParaRPr lang="id-ID"/>
        </a:p>
      </dgm:t>
    </dgm:pt>
    <dgm:pt modelId="{88C0B4E4-36FD-4472-B94E-D3DCACF0E0B0}" type="pres">
      <dgm:prSet presAssocID="{95337983-630C-465D-89A8-8DAA4CBCC520}" presName="Name1" presStyleCnt="0"/>
      <dgm:spPr/>
    </dgm:pt>
    <dgm:pt modelId="{2E1C9E93-E2B7-4832-A9B8-AE73D089F76A}" type="pres">
      <dgm:prSet presAssocID="{95337983-630C-465D-89A8-8DAA4CBCC520}" presName="cycle" presStyleCnt="0"/>
      <dgm:spPr/>
    </dgm:pt>
    <dgm:pt modelId="{AA74B7AC-A5FA-4C3F-849D-CF31F8882FF0}" type="pres">
      <dgm:prSet presAssocID="{95337983-630C-465D-89A8-8DAA4CBCC520}" presName="srcNode" presStyleLbl="node1" presStyleIdx="0" presStyleCnt="4"/>
      <dgm:spPr/>
    </dgm:pt>
    <dgm:pt modelId="{F2C4E2FD-DDC1-45D3-8A4B-DF0D132CC12A}" type="pres">
      <dgm:prSet presAssocID="{95337983-630C-465D-89A8-8DAA4CBCC520}" presName="conn" presStyleLbl="parChTrans1D2" presStyleIdx="0" presStyleCnt="1"/>
      <dgm:spPr/>
      <dgm:t>
        <a:bodyPr/>
        <a:lstStyle/>
        <a:p>
          <a:endParaRPr lang="id-ID"/>
        </a:p>
      </dgm:t>
    </dgm:pt>
    <dgm:pt modelId="{8D134A72-B159-4521-9535-A4A29BD3F151}" type="pres">
      <dgm:prSet presAssocID="{95337983-630C-465D-89A8-8DAA4CBCC520}" presName="extraNode" presStyleLbl="node1" presStyleIdx="0" presStyleCnt="4"/>
      <dgm:spPr/>
    </dgm:pt>
    <dgm:pt modelId="{285F319C-679F-499A-A7F3-E0D3F7E2FE1D}" type="pres">
      <dgm:prSet presAssocID="{95337983-630C-465D-89A8-8DAA4CBCC520}" presName="dstNode" presStyleLbl="node1" presStyleIdx="0" presStyleCnt="4"/>
      <dgm:spPr/>
    </dgm:pt>
    <dgm:pt modelId="{D974690E-5CA5-4E14-9A62-7A79E3E9C07C}" type="pres">
      <dgm:prSet presAssocID="{0400CA50-2457-4143-A872-B9160CA2C07A}" presName="text_1" presStyleLbl="node1" presStyleIdx="0" presStyleCnt="4" custScaleX="91806" custLinFactNeighborX="3795">
        <dgm:presLayoutVars>
          <dgm:bulletEnabled val="1"/>
        </dgm:presLayoutVars>
      </dgm:prSet>
      <dgm:spPr/>
      <dgm:t>
        <a:bodyPr/>
        <a:lstStyle/>
        <a:p>
          <a:endParaRPr lang="id-ID"/>
        </a:p>
      </dgm:t>
    </dgm:pt>
    <dgm:pt modelId="{4A71FF19-0A95-4861-BEDC-AC2F8FFC00C5}" type="pres">
      <dgm:prSet presAssocID="{0400CA50-2457-4143-A872-B9160CA2C07A}" presName="accent_1" presStyleCnt="0"/>
      <dgm:spPr/>
    </dgm:pt>
    <dgm:pt modelId="{1C2E1E74-14C4-49C7-87BE-267E1CE55359}" type="pres">
      <dgm:prSet presAssocID="{0400CA50-2457-4143-A872-B9160CA2C07A}" presName="accentRepeatNode" presStyleLbl="solidFgAcc1" presStyleIdx="0" presStyleCnt="4"/>
      <dgm:spPr/>
    </dgm:pt>
    <dgm:pt modelId="{1EF91AFF-BC2B-4CF1-8952-48605208B7C4}" type="pres">
      <dgm:prSet presAssocID="{6F6D6531-FC18-47DE-8331-DF630305CEF0}" presName="text_2" presStyleLbl="node1" presStyleIdx="1" presStyleCnt="4" custLinFactNeighborY="-1859">
        <dgm:presLayoutVars>
          <dgm:bulletEnabled val="1"/>
        </dgm:presLayoutVars>
      </dgm:prSet>
      <dgm:spPr/>
      <dgm:t>
        <a:bodyPr/>
        <a:lstStyle/>
        <a:p>
          <a:endParaRPr lang="id-ID"/>
        </a:p>
      </dgm:t>
    </dgm:pt>
    <dgm:pt modelId="{006F9AAA-ABA1-4D40-9667-3F69BF3E41CD}" type="pres">
      <dgm:prSet presAssocID="{6F6D6531-FC18-47DE-8331-DF630305CEF0}" presName="accent_2" presStyleCnt="0"/>
      <dgm:spPr/>
    </dgm:pt>
    <dgm:pt modelId="{CBE3DA32-B17B-4236-85C0-C57F7C47AE9E}" type="pres">
      <dgm:prSet presAssocID="{6F6D6531-FC18-47DE-8331-DF630305CEF0}" presName="accentRepeatNode" presStyleLbl="solidFgAcc1" presStyleIdx="1" presStyleCnt="4"/>
      <dgm:spPr/>
    </dgm:pt>
    <dgm:pt modelId="{BCEEE63B-C49F-4A29-8218-F697D655B6C4}" type="pres">
      <dgm:prSet presAssocID="{BD624E63-57FD-483A-881A-0ED26A26F0CE}" presName="text_3" presStyleLbl="node1" presStyleIdx="2" presStyleCnt="4">
        <dgm:presLayoutVars>
          <dgm:bulletEnabled val="1"/>
        </dgm:presLayoutVars>
      </dgm:prSet>
      <dgm:spPr/>
      <dgm:t>
        <a:bodyPr/>
        <a:lstStyle/>
        <a:p>
          <a:endParaRPr lang="id-ID"/>
        </a:p>
      </dgm:t>
    </dgm:pt>
    <dgm:pt modelId="{40C2D589-2EC7-414F-9CD8-8D277A693271}" type="pres">
      <dgm:prSet presAssocID="{BD624E63-57FD-483A-881A-0ED26A26F0CE}" presName="accent_3" presStyleCnt="0"/>
      <dgm:spPr/>
    </dgm:pt>
    <dgm:pt modelId="{3190CB0E-C6C9-4431-8D77-B8E22529A0D1}" type="pres">
      <dgm:prSet presAssocID="{BD624E63-57FD-483A-881A-0ED26A26F0CE}" presName="accentRepeatNode" presStyleLbl="solidFgAcc1" presStyleIdx="2" presStyleCnt="4"/>
      <dgm:spPr/>
    </dgm:pt>
    <dgm:pt modelId="{5E4A099A-4793-44DE-9DE0-C4534E854EDE}" type="pres">
      <dgm:prSet presAssocID="{462BC094-4BA2-46D3-88EC-2B5C006C55EA}" presName="text_4" presStyleLbl="node1" presStyleIdx="3" presStyleCnt="4">
        <dgm:presLayoutVars>
          <dgm:bulletEnabled val="1"/>
        </dgm:presLayoutVars>
      </dgm:prSet>
      <dgm:spPr/>
      <dgm:t>
        <a:bodyPr/>
        <a:lstStyle/>
        <a:p>
          <a:endParaRPr lang="id-ID"/>
        </a:p>
      </dgm:t>
    </dgm:pt>
    <dgm:pt modelId="{F8A5067C-3F2E-4A2E-8F37-ABF2C1BECB9B}" type="pres">
      <dgm:prSet presAssocID="{462BC094-4BA2-46D3-88EC-2B5C006C55EA}" presName="accent_4" presStyleCnt="0"/>
      <dgm:spPr/>
    </dgm:pt>
    <dgm:pt modelId="{BC2CCC7C-7615-4D77-9FD2-ABC069464FFE}" type="pres">
      <dgm:prSet presAssocID="{462BC094-4BA2-46D3-88EC-2B5C006C55EA}" presName="accentRepeatNode" presStyleLbl="solidFgAcc1" presStyleIdx="3" presStyleCnt="4"/>
      <dgm:spPr/>
    </dgm:pt>
  </dgm:ptLst>
  <dgm:cxnLst>
    <dgm:cxn modelId="{C2956399-7121-430C-9121-C56A31115B18}" srcId="{95337983-630C-465D-89A8-8DAA4CBCC520}" destId="{0400CA50-2457-4143-A872-B9160CA2C07A}" srcOrd="0" destOrd="0" parTransId="{56439868-1F30-4F60-8177-5374D08C8810}" sibTransId="{9AA2BD45-8117-49DF-9EF5-0D00CD1523B9}"/>
    <dgm:cxn modelId="{0C6E2BE8-F297-42FC-B60E-0F14464687EF}" srcId="{95337983-630C-465D-89A8-8DAA4CBCC520}" destId="{BD624E63-57FD-483A-881A-0ED26A26F0CE}" srcOrd="2" destOrd="0" parTransId="{CD2AD6EB-6ABE-4080-A66B-E55FC308FBA3}" sibTransId="{0B23F5EC-FD5A-453A-8EA6-2C17E449A0D3}"/>
    <dgm:cxn modelId="{1EA64DCA-8304-41D7-A0DF-B8C765ADB9DF}" srcId="{95337983-630C-465D-89A8-8DAA4CBCC520}" destId="{462BC094-4BA2-46D3-88EC-2B5C006C55EA}" srcOrd="3" destOrd="0" parTransId="{5A31BBA3-8B2C-4667-B84E-36D080141014}" sibTransId="{B58D847F-5CB5-43C2-948B-601398A051F0}"/>
    <dgm:cxn modelId="{C7545272-9FC8-4B2F-B4C0-D0A573D20828}" type="presOf" srcId="{0400CA50-2457-4143-A872-B9160CA2C07A}" destId="{D974690E-5CA5-4E14-9A62-7A79E3E9C07C}" srcOrd="0" destOrd="0" presId="urn:microsoft.com/office/officeart/2008/layout/VerticalCurvedList"/>
    <dgm:cxn modelId="{80ABEA5F-8432-4CB6-B6C1-1088F40C3486}" srcId="{95337983-630C-465D-89A8-8DAA4CBCC520}" destId="{6F6D6531-FC18-47DE-8331-DF630305CEF0}" srcOrd="1" destOrd="0" parTransId="{73D6B1F8-8985-4170-9969-E9577C4FA736}" sibTransId="{5DF7FCD5-3B1E-42BC-9BBD-6862C17F7942}"/>
    <dgm:cxn modelId="{3E614247-6C70-45E9-8921-0837FC6E7813}" type="presOf" srcId="{6F6D6531-FC18-47DE-8331-DF630305CEF0}" destId="{1EF91AFF-BC2B-4CF1-8952-48605208B7C4}" srcOrd="0" destOrd="0" presId="urn:microsoft.com/office/officeart/2008/layout/VerticalCurvedList"/>
    <dgm:cxn modelId="{8048252D-C349-4F31-9337-1AA5B2A527D7}" type="presOf" srcId="{BD624E63-57FD-483A-881A-0ED26A26F0CE}" destId="{BCEEE63B-C49F-4A29-8218-F697D655B6C4}" srcOrd="0" destOrd="0" presId="urn:microsoft.com/office/officeart/2008/layout/VerticalCurvedList"/>
    <dgm:cxn modelId="{1F664E72-C06D-4CD6-A589-B545D347DEF7}" type="presOf" srcId="{95337983-630C-465D-89A8-8DAA4CBCC520}" destId="{B2B1993A-DF9D-4CBA-8DF6-2951590F6062}" srcOrd="0" destOrd="0" presId="urn:microsoft.com/office/officeart/2008/layout/VerticalCurvedList"/>
    <dgm:cxn modelId="{CC79F93B-8558-4420-A8C9-DA919B2458CB}" type="presOf" srcId="{462BC094-4BA2-46D3-88EC-2B5C006C55EA}" destId="{5E4A099A-4793-44DE-9DE0-C4534E854EDE}" srcOrd="0" destOrd="0" presId="urn:microsoft.com/office/officeart/2008/layout/VerticalCurvedList"/>
    <dgm:cxn modelId="{38605AA5-6EF1-42E7-82E5-7C05911EB03A}" type="presOf" srcId="{9AA2BD45-8117-49DF-9EF5-0D00CD1523B9}" destId="{F2C4E2FD-DDC1-45D3-8A4B-DF0D132CC12A}" srcOrd="0" destOrd="0" presId="urn:microsoft.com/office/officeart/2008/layout/VerticalCurvedList"/>
    <dgm:cxn modelId="{5835606D-2D21-4DAF-9B7D-7073199C452E}" type="presParOf" srcId="{B2B1993A-DF9D-4CBA-8DF6-2951590F6062}" destId="{88C0B4E4-36FD-4472-B94E-D3DCACF0E0B0}" srcOrd="0" destOrd="0" presId="urn:microsoft.com/office/officeart/2008/layout/VerticalCurvedList"/>
    <dgm:cxn modelId="{62721D91-FB28-453F-A4D3-81D2989494D4}" type="presParOf" srcId="{88C0B4E4-36FD-4472-B94E-D3DCACF0E0B0}" destId="{2E1C9E93-E2B7-4832-A9B8-AE73D089F76A}" srcOrd="0" destOrd="0" presId="urn:microsoft.com/office/officeart/2008/layout/VerticalCurvedList"/>
    <dgm:cxn modelId="{C6456B93-9F77-478F-BE46-324A6462F4DB}" type="presParOf" srcId="{2E1C9E93-E2B7-4832-A9B8-AE73D089F76A}" destId="{AA74B7AC-A5FA-4C3F-849D-CF31F8882FF0}" srcOrd="0" destOrd="0" presId="urn:microsoft.com/office/officeart/2008/layout/VerticalCurvedList"/>
    <dgm:cxn modelId="{EE1337ED-D70F-408F-84E6-080E7D1D7885}" type="presParOf" srcId="{2E1C9E93-E2B7-4832-A9B8-AE73D089F76A}" destId="{F2C4E2FD-DDC1-45D3-8A4B-DF0D132CC12A}" srcOrd="1" destOrd="0" presId="urn:microsoft.com/office/officeart/2008/layout/VerticalCurvedList"/>
    <dgm:cxn modelId="{D0A4C526-89C5-4ED9-8887-6504F6F69190}" type="presParOf" srcId="{2E1C9E93-E2B7-4832-A9B8-AE73D089F76A}" destId="{8D134A72-B159-4521-9535-A4A29BD3F151}" srcOrd="2" destOrd="0" presId="urn:microsoft.com/office/officeart/2008/layout/VerticalCurvedList"/>
    <dgm:cxn modelId="{75DEC4F9-5570-451D-9E33-84699454E693}" type="presParOf" srcId="{2E1C9E93-E2B7-4832-A9B8-AE73D089F76A}" destId="{285F319C-679F-499A-A7F3-E0D3F7E2FE1D}" srcOrd="3" destOrd="0" presId="urn:microsoft.com/office/officeart/2008/layout/VerticalCurvedList"/>
    <dgm:cxn modelId="{6AE28A74-A934-4B15-80F2-44827925801A}" type="presParOf" srcId="{88C0B4E4-36FD-4472-B94E-D3DCACF0E0B0}" destId="{D974690E-5CA5-4E14-9A62-7A79E3E9C07C}" srcOrd="1" destOrd="0" presId="urn:microsoft.com/office/officeart/2008/layout/VerticalCurvedList"/>
    <dgm:cxn modelId="{8A03CE1E-F7C0-4450-B339-5C45928317C0}" type="presParOf" srcId="{88C0B4E4-36FD-4472-B94E-D3DCACF0E0B0}" destId="{4A71FF19-0A95-4861-BEDC-AC2F8FFC00C5}" srcOrd="2" destOrd="0" presId="urn:microsoft.com/office/officeart/2008/layout/VerticalCurvedList"/>
    <dgm:cxn modelId="{9D26D9A0-6C55-4E73-9591-40DC15501C14}" type="presParOf" srcId="{4A71FF19-0A95-4861-BEDC-AC2F8FFC00C5}" destId="{1C2E1E74-14C4-49C7-87BE-267E1CE55359}" srcOrd="0" destOrd="0" presId="urn:microsoft.com/office/officeart/2008/layout/VerticalCurvedList"/>
    <dgm:cxn modelId="{4E37E0FF-4CAA-4A3C-811F-6A968B6B2842}" type="presParOf" srcId="{88C0B4E4-36FD-4472-B94E-D3DCACF0E0B0}" destId="{1EF91AFF-BC2B-4CF1-8952-48605208B7C4}" srcOrd="3" destOrd="0" presId="urn:microsoft.com/office/officeart/2008/layout/VerticalCurvedList"/>
    <dgm:cxn modelId="{2965CF3D-2477-47E6-8AE6-D0C6C4DEB552}" type="presParOf" srcId="{88C0B4E4-36FD-4472-B94E-D3DCACF0E0B0}" destId="{006F9AAA-ABA1-4D40-9667-3F69BF3E41CD}" srcOrd="4" destOrd="0" presId="urn:microsoft.com/office/officeart/2008/layout/VerticalCurvedList"/>
    <dgm:cxn modelId="{3FEC5E27-F8C9-42FB-A3A8-4C3474F12DA1}" type="presParOf" srcId="{006F9AAA-ABA1-4D40-9667-3F69BF3E41CD}" destId="{CBE3DA32-B17B-4236-85C0-C57F7C47AE9E}" srcOrd="0" destOrd="0" presId="urn:microsoft.com/office/officeart/2008/layout/VerticalCurvedList"/>
    <dgm:cxn modelId="{8AC1265D-DBAE-43DD-B1F0-9A5213AEDBC8}" type="presParOf" srcId="{88C0B4E4-36FD-4472-B94E-D3DCACF0E0B0}" destId="{BCEEE63B-C49F-4A29-8218-F697D655B6C4}" srcOrd="5" destOrd="0" presId="urn:microsoft.com/office/officeart/2008/layout/VerticalCurvedList"/>
    <dgm:cxn modelId="{30BA58AA-62E0-438D-8911-FC29D0280418}" type="presParOf" srcId="{88C0B4E4-36FD-4472-B94E-D3DCACF0E0B0}" destId="{40C2D589-2EC7-414F-9CD8-8D277A693271}" srcOrd="6" destOrd="0" presId="urn:microsoft.com/office/officeart/2008/layout/VerticalCurvedList"/>
    <dgm:cxn modelId="{3BFF2315-D386-436B-9207-E14C4BFA2187}" type="presParOf" srcId="{40C2D589-2EC7-414F-9CD8-8D277A693271}" destId="{3190CB0E-C6C9-4431-8D77-B8E22529A0D1}" srcOrd="0" destOrd="0" presId="urn:microsoft.com/office/officeart/2008/layout/VerticalCurvedList"/>
    <dgm:cxn modelId="{282A74C0-4D84-4B28-BCD2-B530BA75955B}" type="presParOf" srcId="{88C0B4E4-36FD-4472-B94E-D3DCACF0E0B0}" destId="{5E4A099A-4793-44DE-9DE0-C4534E854EDE}" srcOrd="7" destOrd="0" presId="urn:microsoft.com/office/officeart/2008/layout/VerticalCurvedList"/>
    <dgm:cxn modelId="{8993CDC2-A141-4F8A-9BF5-1383861D67D3}" type="presParOf" srcId="{88C0B4E4-36FD-4472-B94E-D3DCACF0E0B0}" destId="{F8A5067C-3F2E-4A2E-8F37-ABF2C1BECB9B}" srcOrd="8" destOrd="0" presId="urn:microsoft.com/office/officeart/2008/layout/VerticalCurvedList"/>
    <dgm:cxn modelId="{269BA7A9-F8D7-4B6B-BB1F-10E30DDF5D80}" type="presParOf" srcId="{F8A5067C-3F2E-4A2E-8F37-ABF2C1BECB9B}" destId="{BC2CCC7C-7615-4D77-9FD2-ABC069464FF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a:ext uri="{C62137D5-CB1D-491B-B009-E17868A290BF}">
      <dgm14:recolorImg xmlns:dgm14="http://schemas.microsoft.com/office/drawing/2010/diagram" xmlns=""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AF9F6-679F-41D3-BE8B-669BECF1E0E1}">
      <dsp:nvSpPr>
        <dsp:cNvPr id="0" name=""/>
        <dsp:cNvSpPr/>
      </dsp:nvSpPr>
      <dsp:spPr>
        <a:xfrm>
          <a:off x="-5779101" y="-884523"/>
          <a:ext cx="6880232" cy="6880232"/>
        </a:xfrm>
        <a:prstGeom prst="blockArc">
          <a:avLst>
            <a:gd name="adj1" fmla="val 18900000"/>
            <a:gd name="adj2" fmla="val 2700000"/>
            <a:gd name="adj3" fmla="val 314"/>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F41767F-7BD1-48F6-B42B-9C313E53EA6C}">
      <dsp:nvSpPr>
        <dsp:cNvPr id="0" name=""/>
        <dsp:cNvSpPr/>
      </dsp:nvSpPr>
      <dsp:spPr>
        <a:xfrm>
          <a:off x="576372" y="392947"/>
          <a:ext cx="7060340" cy="78630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24129" tIns="58420" rIns="58420" bIns="58420" numCol="1" spcCol="1270" anchor="ctr" anchorCtr="0">
          <a:noAutofit/>
        </a:bodyPr>
        <a:lstStyle/>
        <a:p>
          <a:pPr lvl="0" algn="l" defTabSz="1022350">
            <a:lnSpc>
              <a:spcPct val="90000"/>
            </a:lnSpc>
            <a:spcBef>
              <a:spcPct val="0"/>
            </a:spcBef>
            <a:spcAft>
              <a:spcPct val="35000"/>
            </a:spcAft>
          </a:pPr>
          <a:r>
            <a:rPr lang="en-US" sz="2300" b="1" kern="1200" dirty="0" err="1" smtClean="0">
              <a:solidFill>
                <a:schemeClr val="tx1"/>
              </a:solidFill>
            </a:rPr>
            <a:t>Latar</a:t>
          </a:r>
          <a:r>
            <a:rPr lang="en-US" sz="2300" b="1" kern="1200" dirty="0" smtClean="0">
              <a:solidFill>
                <a:schemeClr val="tx1"/>
              </a:solidFill>
            </a:rPr>
            <a:t> </a:t>
          </a:r>
          <a:r>
            <a:rPr lang="en-US" sz="2300" b="1" kern="1200" dirty="0" err="1" smtClean="0">
              <a:solidFill>
                <a:schemeClr val="tx1"/>
              </a:solidFill>
            </a:rPr>
            <a:t>Belakang</a:t>
          </a:r>
          <a:endParaRPr lang="en-US" sz="2300" b="1" kern="1200" dirty="0">
            <a:solidFill>
              <a:schemeClr val="tx1"/>
            </a:solidFill>
          </a:endParaRPr>
        </a:p>
      </dsp:txBody>
      <dsp:txXfrm>
        <a:off x="576372" y="392947"/>
        <a:ext cx="7060340" cy="786304"/>
      </dsp:txXfrm>
    </dsp:sp>
    <dsp:sp modelId="{A6AB73BD-CDC7-43E6-86F6-5E3020D63612}">
      <dsp:nvSpPr>
        <dsp:cNvPr id="0" name=""/>
        <dsp:cNvSpPr/>
      </dsp:nvSpPr>
      <dsp:spPr>
        <a:xfrm>
          <a:off x="84932" y="294659"/>
          <a:ext cx="982880" cy="982880"/>
        </a:xfrm>
        <a:prstGeom prst="ellipse">
          <a:avLst/>
        </a:prstGeom>
        <a:solidFill>
          <a:schemeClr val="accent2">
            <a:lumMod val="60000"/>
            <a:lumOff val="40000"/>
          </a:schemeClr>
        </a:solidFill>
        <a:ln w="6350" cap="flat" cmpd="sng" algn="ctr">
          <a:solidFill>
            <a:schemeClr val="accent2">
              <a:lumMod val="40000"/>
              <a:lumOff val="60000"/>
            </a:schemeClr>
          </a:solidFill>
          <a:prstDash val="solid"/>
          <a:miter lim="800000"/>
        </a:ln>
        <a:effectLst/>
      </dsp:spPr>
      <dsp:style>
        <a:lnRef idx="1">
          <a:scrgbClr r="0" g="0" b="0"/>
        </a:lnRef>
        <a:fillRef idx="1">
          <a:scrgbClr r="0" g="0" b="0"/>
        </a:fillRef>
        <a:effectRef idx="0">
          <a:scrgbClr r="0" g="0" b="0"/>
        </a:effectRef>
        <a:fontRef idx="minor"/>
      </dsp:style>
    </dsp:sp>
    <dsp:sp modelId="{BACB69CC-2D8E-466E-B5F4-7B5DE90229E3}">
      <dsp:nvSpPr>
        <dsp:cNvPr id="0" name=""/>
        <dsp:cNvSpPr/>
      </dsp:nvSpPr>
      <dsp:spPr>
        <a:xfrm>
          <a:off x="1027179" y="1572609"/>
          <a:ext cx="6609534" cy="78630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24129" tIns="58420" rIns="58420" bIns="58420" numCol="1" spcCol="1270" anchor="ctr" anchorCtr="0">
          <a:noAutofit/>
        </a:bodyPr>
        <a:lstStyle/>
        <a:p>
          <a:pPr lvl="0" algn="l" defTabSz="1022350">
            <a:lnSpc>
              <a:spcPct val="90000"/>
            </a:lnSpc>
            <a:spcBef>
              <a:spcPct val="0"/>
            </a:spcBef>
            <a:spcAft>
              <a:spcPct val="35000"/>
            </a:spcAft>
          </a:pPr>
          <a:r>
            <a:rPr lang="en-US" sz="2300" b="1" kern="1200" dirty="0" err="1" smtClean="0">
              <a:solidFill>
                <a:schemeClr val="tx1"/>
              </a:solidFill>
            </a:rPr>
            <a:t>Evaluasi</a:t>
          </a:r>
          <a:r>
            <a:rPr lang="en-US" sz="2300" b="1" kern="1200" dirty="0" smtClean="0">
              <a:solidFill>
                <a:schemeClr val="tx1"/>
              </a:solidFill>
            </a:rPr>
            <a:t> </a:t>
          </a:r>
          <a:r>
            <a:rPr lang="en-US" sz="2300" b="1" kern="1200" dirty="0" err="1" smtClean="0">
              <a:solidFill>
                <a:schemeClr val="tx1"/>
              </a:solidFill>
            </a:rPr>
            <a:t>Realisasi</a:t>
          </a:r>
          <a:r>
            <a:rPr lang="en-US" sz="2300" b="1" kern="1200" dirty="0" smtClean="0">
              <a:solidFill>
                <a:schemeClr val="tx1"/>
              </a:solidFill>
            </a:rPr>
            <a:t> 2015 </a:t>
          </a:r>
          <a:br>
            <a:rPr lang="en-US" sz="2300" b="1" kern="1200" dirty="0" smtClean="0">
              <a:solidFill>
                <a:schemeClr val="tx1"/>
              </a:solidFill>
            </a:rPr>
          </a:br>
          <a:r>
            <a:rPr lang="en-US" sz="2300" b="1" kern="1200" dirty="0" smtClean="0">
              <a:solidFill>
                <a:schemeClr val="tx1"/>
              </a:solidFill>
            </a:rPr>
            <a:t>&amp; Target 2016</a:t>
          </a:r>
          <a:endParaRPr lang="en-US" sz="2300" b="1" kern="1200" dirty="0">
            <a:solidFill>
              <a:schemeClr val="tx1"/>
            </a:solidFill>
          </a:endParaRPr>
        </a:p>
      </dsp:txBody>
      <dsp:txXfrm>
        <a:off x="1027179" y="1572609"/>
        <a:ext cx="6609534" cy="786304"/>
      </dsp:txXfrm>
    </dsp:sp>
    <dsp:sp modelId="{9896CCE5-AA61-4528-92F5-308F9429E0A9}">
      <dsp:nvSpPr>
        <dsp:cNvPr id="0" name=""/>
        <dsp:cNvSpPr/>
      </dsp:nvSpPr>
      <dsp:spPr>
        <a:xfrm>
          <a:off x="535738" y="1474321"/>
          <a:ext cx="982880" cy="982880"/>
        </a:xfrm>
        <a:prstGeom prst="ellipse">
          <a:avLst/>
        </a:prstGeom>
        <a:solidFill>
          <a:schemeClr val="accent4">
            <a:lumMod val="60000"/>
            <a:lumOff val="40000"/>
          </a:schemeClr>
        </a:solidFill>
        <a:ln w="6350" cap="flat" cmpd="sng" algn="ctr">
          <a:solidFill>
            <a:schemeClr val="accent4">
              <a:lumMod val="20000"/>
              <a:lumOff val="80000"/>
            </a:schemeClr>
          </a:solidFill>
          <a:prstDash val="solid"/>
          <a:miter lim="800000"/>
        </a:ln>
        <a:effectLst/>
      </dsp:spPr>
      <dsp:style>
        <a:lnRef idx="1">
          <a:scrgbClr r="0" g="0" b="0"/>
        </a:lnRef>
        <a:fillRef idx="1">
          <a:scrgbClr r="0" g="0" b="0"/>
        </a:fillRef>
        <a:effectRef idx="0">
          <a:scrgbClr r="0" g="0" b="0"/>
        </a:effectRef>
        <a:fontRef idx="minor"/>
      </dsp:style>
    </dsp:sp>
    <dsp:sp modelId="{675423B6-0747-45EC-ACAB-5CE5EE8AEE77}">
      <dsp:nvSpPr>
        <dsp:cNvPr id="0" name=""/>
        <dsp:cNvSpPr/>
      </dsp:nvSpPr>
      <dsp:spPr>
        <a:xfrm>
          <a:off x="1027179" y="2752270"/>
          <a:ext cx="6609534" cy="78630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24129" tIns="58420" rIns="58420" bIns="58420" numCol="1" spcCol="1270" anchor="ctr" anchorCtr="0">
          <a:noAutofit/>
        </a:bodyPr>
        <a:lstStyle/>
        <a:p>
          <a:pPr lvl="0" algn="l" defTabSz="1022350">
            <a:lnSpc>
              <a:spcPct val="90000"/>
            </a:lnSpc>
            <a:spcBef>
              <a:spcPct val="0"/>
            </a:spcBef>
            <a:spcAft>
              <a:spcPct val="35000"/>
            </a:spcAft>
          </a:pPr>
          <a:r>
            <a:rPr lang="en-US" sz="2300" b="1" kern="1200" dirty="0" smtClean="0">
              <a:solidFill>
                <a:schemeClr val="tx1"/>
              </a:solidFill>
            </a:rPr>
            <a:t>Review </a:t>
          </a:r>
          <a:r>
            <a:rPr lang="en-US" sz="2300" b="1" kern="1200" dirty="0" err="1" smtClean="0">
              <a:solidFill>
                <a:schemeClr val="tx1"/>
              </a:solidFill>
            </a:rPr>
            <a:t>Kebijakan</a:t>
          </a:r>
          <a:r>
            <a:rPr lang="en-US" sz="2300" b="1" kern="1200" dirty="0" smtClean="0">
              <a:solidFill>
                <a:schemeClr val="tx1"/>
              </a:solidFill>
            </a:rPr>
            <a:t> </a:t>
          </a:r>
          <a:r>
            <a:rPr lang="en-US" sz="2300" b="1" kern="1200" dirty="0" err="1" smtClean="0">
              <a:solidFill>
                <a:schemeClr val="tx1"/>
              </a:solidFill>
            </a:rPr>
            <a:t>Perpajakan</a:t>
          </a:r>
          <a:r>
            <a:rPr lang="en-US" sz="2300" b="1" kern="1200" dirty="0" smtClean="0">
              <a:solidFill>
                <a:schemeClr val="tx1"/>
              </a:solidFill>
            </a:rPr>
            <a:t> 2015</a:t>
          </a:r>
          <a:endParaRPr lang="en-US" sz="2300" b="1" kern="1200" dirty="0">
            <a:solidFill>
              <a:schemeClr val="tx1"/>
            </a:solidFill>
          </a:endParaRPr>
        </a:p>
      </dsp:txBody>
      <dsp:txXfrm>
        <a:off x="1027179" y="2752270"/>
        <a:ext cx="6609534" cy="786304"/>
      </dsp:txXfrm>
    </dsp:sp>
    <dsp:sp modelId="{35809598-6545-426B-A4D8-6ADF71871070}">
      <dsp:nvSpPr>
        <dsp:cNvPr id="0" name=""/>
        <dsp:cNvSpPr/>
      </dsp:nvSpPr>
      <dsp:spPr>
        <a:xfrm>
          <a:off x="535738" y="2653982"/>
          <a:ext cx="982880" cy="982880"/>
        </a:xfrm>
        <a:prstGeom prst="ellipse">
          <a:avLst/>
        </a:prstGeom>
        <a:solidFill>
          <a:schemeClr val="accent6">
            <a:lumMod val="60000"/>
            <a:lumOff val="40000"/>
          </a:schemeClr>
        </a:solidFill>
        <a:ln w="6350" cap="flat" cmpd="sng" algn="ctr">
          <a:solidFill>
            <a:schemeClr val="accent6">
              <a:lumMod val="20000"/>
              <a:lumOff val="80000"/>
            </a:schemeClr>
          </a:solidFill>
          <a:prstDash val="solid"/>
          <a:miter lim="800000"/>
        </a:ln>
        <a:effectLst/>
      </dsp:spPr>
      <dsp:style>
        <a:lnRef idx="1">
          <a:scrgbClr r="0" g="0" b="0"/>
        </a:lnRef>
        <a:fillRef idx="1">
          <a:scrgbClr r="0" g="0" b="0"/>
        </a:fillRef>
        <a:effectRef idx="0">
          <a:scrgbClr r="0" g="0" b="0"/>
        </a:effectRef>
        <a:fontRef idx="minor"/>
      </dsp:style>
    </dsp:sp>
    <dsp:sp modelId="{E07DBF51-153A-4058-A6F2-A8180A94FCD3}">
      <dsp:nvSpPr>
        <dsp:cNvPr id="0" name=""/>
        <dsp:cNvSpPr/>
      </dsp:nvSpPr>
      <dsp:spPr>
        <a:xfrm>
          <a:off x="576372" y="3931932"/>
          <a:ext cx="7060340" cy="78630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24129" tIns="58420" rIns="58420" bIns="58420" numCol="1" spcCol="1270" anchor="ctr" anchorCtr="0">
          <a:noAutofit/>
        </a:bodyPr>
        <a:lstStyle/>
        <a:p>
          <a:pPr lvl="0" algn="l" defTabSz="1022350">
            <a:lnSpc>
              <a:spcPct val="90000"/>
            </a:lnSpc>
            <a:spcBef>
              <a:spcPct val="0"/>
            </a:spcBef>
            <a:spcAft>
              <a:spcPct val="35000"/>
            </a:spcAft>
          </a:pPr>
          <a:r>
            <a:rPr lang="en-US" sz="2300" b="1" kern="1200" dirty="0" err="1" smtClean="0">
              <a:solidFill>
                <a:schemeClr val="tx1"/>
              </a:solidFill>
            </a:rPr>
            <a:t>Isu-isu</a:t>
          </a:r>
          <a:r>
            <a:rPr lang="en-US" sz="2300" b="1" kern="1200" dirty="0" smtClean="0">
              <a:solidFill>
                <a:schemeClr val="tx1"/>
              </a:solidFill>
            </a:rPr>
            <a:t> </a:t>
          </a:r>
          <a:r>
            <a:rPr lang="en-US" sz="2300" b="1" kern="1200" dirty="0" err="1" smtClean="0">
              <a:solidFill>
                <a:schemeClr val="tx1"/>
              </a:solidFill>
            </a:rPr>
            <a:t>perpajakan</a:t>
          </a:r>
          <a:r>
            <a:rPr lang="en-US" sz="2300" b="1" kern="1200" dirty="0" smtClean="0">
              <a:solidFill>
                <a:schemeClr val="tx1"/>
              </a:solidFill>
            </a:rPr>
            <a:t> </a:t>
          </a:r>
          <a:r>
            <a:rPr lang="en-US" sz="2300" b="1" kern="1200" dirty="0" err="1" smtClean="0">
              <a:solidFill>
                <a:schemeClr val="tx1"/>
              </a:solidFill>
            </a:rPr>
            <a:t>strategis</a:t>
          </a:r>
          <a:endParaRPr lang="en-US" sz="2300" b="1" kern="1200" dirty="0">
            <a:solidFill>
              <a:schemeClr val="tx1"/>
            </a:solidFill>
          </a:endParaRPr>
        </a:p>
      </dsp:txBody>
      <dsp:txXfrm>
        <a:off x="576372" y="3931932"/>
        <a:ext cx="7060340" cy="786304"/>
      </dsp:txXfrm>
    </dsp:sp>
    <dsp:sp modelId="{8AEFC771-D4E4-4E11-A013-C35B004F34AA}">
      <dsp:nvSpPr>
        <dsp:cNvPr id="0" name=""/>
        <dsp:cNvSpPr/>
      </dsp:nvSpPr>
      <dsp:spPr>
        <a:xfrm>
          <a:off x="84932" y="3833644"/>
          <a:ext cx="982880" cy="982880"/>
        </a:xfrm>
        <a:prstGeom prst="ellipse">
          <a:avLst/>
        </a:prstGeom>
        <a:solidFill>
          <a:schemeClr val="bg2">
            <a:lumMod val="90000"/>
          </a:schemeClr>
        </a:solidFill>
        <a:ln w="6350" cap="flat" cmpd="sng" algn="ctr">
          <a:solidFill>
            <a:schemeClr val="accent6">
              <a:lumMod val="20000"/>
              <a:lumOff val="8000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4E2FD-DDC1-45D3-8A4B-DF0D132CC12A}">
      <dsp:nvSpPr>
        <dsp:cNvPr id="0" name=""/>
        <dsp:cNvSpPr/>
      </dsp:nvSpPr>
      <dsp:spPr>
        <a:xfrm>
          <a:off x="-6181572" y="-945710"/>
          <a:ext cx="7358339" cy="7358339"/>
        </a:xfrm>
        <a:prstGeom prst="blockArc">
          <a:avLst>
            <a:gd name="adj1" fmla="val 18900000"/>
            <a:gd name="adj2" fmla="val 2700000"/>
            <a:gd name="adj3" fmla="val 294"/>
          </a:avLst>
        </a:pr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974690E-5CA5-4E14-9A62-7A79E3E9C07C}">
      <dsp:nvSpPr>
        <dsp:cNvPr id="0" name=""/>
        <dsp:cNvSpPr/>
      </dsp:nvSpPr>
      <dsp:spPr>
        <a:xfrm>
          <a:off x="693205" y="420296"/>
          <a:ext cx="3827049" cy="8410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7568" tIns="43180" rIns="43180" bIns="43180" numCol="1" spcCol="1270" anchor="ctr" anchorCtr="0">
          <a:noAutofit/>
        </a:bodyPr>
        <a:lstStyle/>
        <a:p>
          <a:pPr lvl="0" algn="l" defTabSz="755650">
            <a:lnSpc>
              <a:spcPct val="90000"/>
            </a:lnSpc>
            <a:spcBef>
              <a:spcPct val="0"/>
            </a:spcBef>
            <a:spcAft>
              <a:spcPct val="35000"/>
            </a:spcAft>
          </a:pPr>
          <a:r>
            <a:rPr lang="id-ID" sz="1700" b="1" kern="1200" dirty="0" smtClean="0">
              <a:solidFill>
                <a:schemeClr val="bg1"/>
              </a:solidFill>
            </a:rPr>
            <a:t>Counter Harmful Tax Practices</a:t>
          </a:r>
          <a:endParaRPr lang="id-ID" sz="1700" kern="1200" dirty="0">
            <a:solidFill>
              <a:schemeClr val="bg1"/>
            </a:solidFill>
          </a:endParaRPr>
        </a:p>
      </dsp:txBody>
      <dsp:txXfrm>
        <a:off x="693205" y="420296"/>
        <a:ext cx="3827049" cy="841030"/>
      </dsp:txXfrm>
    </dsp:sp>
    <dsp:sp modelId="{1C2E1E74-14C4-49C7-87BE-267E1CE55359}">
      <dsp:nvSpPr>
        <dsp:cNvPr id="0" name=""/>
        <dsp:cNvSpPr/>
      </dsp:nvSpPr>
      <dsp:spPr>
        <a:xfrm>
          <a:off x="90216" y="315167"/>
          <a:ext cx="1051288" cy="1051288"/>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EF91AFF-BC2B-4CF1-8952-48605208B7C4}">
      <dsp:nvSpPr>
        <dsp:cNvPr id="0" name=""/>
        <dsp:cNvSpPr/>
      </dsp:nvSpPr>
      <dsp:spPr>
        <a:xfrm>
          <a:off x="1098043" y="1666426"/>
          <a:ext cx="3344867" cy="8410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7568" tIns="43180" rIns="43180" bIns="43180" numCol="1" spcCol="1270" anchor="ctr" anchorCtr="0">
          <a:noAutofit/>
        </a:bodyPr>
        <a:lstStyle/>
        <a:p>
          <a:pPr lvl="0" algn="l" defTabSz="755650">
            <a:lnSpc>
              <a:spcPct val="90000"/>
            </a:lnSpc>
            <a:spcBef>
              <a:spcPct val="0"/>
            </a:spcBef>
            <a:spcAft>
              <a:spcPct val="35000"/>
            </a:spcAft>
          </a:pPr>
          <a:r>
            <a:rPr lang="id-ID" sz="1700" b="1" kern="1200" dirty="0" smtClean="0"/>
            <a:t>Prevent Granting Treaty Benefit in Inappropriate Circumstances</a:t>
          </a:r>
          <a:endParaRPr lang="id-ID" sz="1700" b="1" kern="1200" dirty="0"/>
        </a:p>
      </dsp:txBody>
      <dsp:txXfrm>
        <a:off x="1098043" y="1666426"/>
        <a:ext cx="3344867" cy="841030"/>
      </dsp:txXfrm>
    </dsp:sp>
    <dsp:sp modelId="{CBE3DA32-B17B-4236-85C0-C57F7C47AE9E}">
      <dsp:nvSpPr>
        <dsp:cNvPr id="0" name=""/>
        <dsp:cNvSpPr/>
      </dsp:nvSpPr>
      <dsp:spPr>
        <a:xfrm>
          <a:off x="572399" y="1576932"/>
          <a:ext cx="1051288" cy="1051288"/>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CEEE63B-C49F-4A29-8218-F697D655B6C4}">
      <dsp:nvSpPr>
        <dsp:cNvPr id="0" name=""/>
        <dsp:cNvSpPr/>
      </dsp:nvSpPr>
      <dsp:spPr>
        <a:xfrm>
          <a:off x="1098043" y="2943826"/>
          <a:ext cx="3344867" cy="84103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7568" tIns="43180" rIns="43180" bIns="43180" numCol="1" spcCol="1270" anchor="ctr" anchorCtr="0">
          <a:noAutofit/>
        </a:bodyPr>
        <a:lstStyle/>
        <a:p>
          <a:pPr lvl="0" algn="l" defTabSz="755650">
            <a:lnSpc>
              <a:spcPct val="90000"/>
            </a:lnSpc>
            <a:spcBef>
              <a:spcPct val="0"/>
            </a:spcBef>
            <a:spcAft>
              <a:spcPct val="35000"/>
            </a:spcAft>
          </a:pPr>
          <a:r>
            <a:rPr lang="id-ID" sz="1700" b="1" kern="1200" dirty="0" smtClean="0">
              <a:solidFill>
                <a:schemeClr val="bg1"/>
              </a:solidFill>
            </a:rPr>
            <a:t>Artificial Avoidance of </a:t>
          </a:r>
        </a:p>
        <a:p>
          <a:pPr lvl="0" algn="l" defTabSz="755650">
            <a:lnSpc>
              <a:spcPct val="90000"/>
            </a:lnSpc>
            <a:spcBef>
              <a:spcPct val="0"/>
            </a:spcBef>
            <a:spcAft>
              <a:spcPct val="35000"/>
            </a:spcAft>
          </a:pPr>
          <a:r>
            <a:rPr lang="id-ID" sz="1700" b="1" kern="1200" dirty="0" smtClean="0">
              <a:solidFill>
                <a:schemeClr val="bg1"/>
              </a:solidFill>
            </a:rPr>
            <a:t>PE Status</a:t>
          </a:r>
          <a:endParaRPr lang="id-ID" sz="1700" b="1" kern="1200" dirty="0">
            <a:solidFill>
              <a:schemeClr val="bg1"/>
            </a:solidFill>
          </a:endParaRPr>
        </a:p>
      </dsp:txBody>
      <dsp:txXfrm>
        <a:off x="1098043" y="2943826"/>
        <a:ext cx="3344867" cy="841030"/>
      </dsp:txXfrm>
    </dsp:sp>
    <dsp:sp modelId="{3190CB0E-C6C9-4431-8D77-B8E22529A0D1}">
      <dsp:nvSpPr>
        <dsp:cNvPr id="0" name=""/>
        <dsp:cNvSpPr/>
      </dsp:nvSpPr>
      <dsp:spPr>
        <a:xfrm>
          <a:off x="572399" y="2838697"/>
          <a:ext cx="1051288" cy="1051288"/>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BA403C1-0EF2-4291-9A9E-BEAE297B725A}">
      <dsp:nvSpPr>
        <dsp:cNvPr id="0" name=""/>
        <dsp:cNvSpPr/>
      </dsp:nvSpPr>
      <dsp:spPr>
        <a:xfrm>
          <a:off x="615861" y="4205591"/>
          <a:ext cx="3827049" cy="84103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7568" tIns="43180" rIns="43180" bIns="43180" numCol="1" spcCol="1270" anchor="ctr" anchorCtr="0">
          <a:noAutofit/>
        </a:bodyPr>
        <a:lstStyle/>
        <a:p>
          <a:pPr lvl="0" algn="l" defTabSz="755650">
            <a:lnSpc>
              <a:spcPct val="90000"/>
            </a:lnSpc>
            <a:spcBef>
              <a:spcPct val="0"/>
            </a:spcBef>
            <a:spcAft>
              <a:spcPct val="35000"/>
            </a:spcAft>
          </a:pPr>
          <a:r>
            <a:rPr lang="id-ID" sz="1700" b="1" kern="1200" dirty="0" smtClean="0">
              <a:solidFill>
                <a:schemeClr val="bg1"/>
              </a:solidFill>
              <a:latin typeface="+mj-lt"/>
            </a:rPr>
            <a:t>Develop Multilateral Tax Treaty Instrument</a:t>
          </a:r>
          <a:endParaRPr lang="id-ID" sz="1700" b="1" kern="1200" dirty="0">
            <a:solidFill>
              <a:schemeClr val="bg1"/>
            </a:solidFill>
          </a:endParaRPr>
        </a:p>
      </dsp:txBody>
      <dsp:txXfrm>
        <a:off x="615861" y="4205591"/>
        <a:ext cx="3827049" cy="841030"/>
      </dsp:txXfrm>
    </dsp:sp>
    <dsp:sp modelId="{F66C2B39-A24C-4821-A56D-60842A49E036}">
      <dsp:nvSpPr>
        <dsp:cNvPr id="0" name=""/>
        <dsp:cNvSpPr/>
      </dsp:nvSpPr>
      <dsp:spPr>
        <a:xfrm>
          <a:off x="90216" y="4100462"/>
          <a:ext cx="1051288" cy="1051288"/>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4E2FD-DDC1-45D3-8A4B-DF0D132CC12A}">
      <dsp:nvSpPr>
        <dsp:cNvPr id="0" name=""/>
        <dsp:cNvSpPr/>
      </dsp:nvSpPr>
      <dsp:spPr>
        <a:xfrm>
          <a:off x="-6030223" y="-922700"/>
          <a:ext cx="7178546" cy="7178546"/>
        </a:xfrm>
        <a:prstGeom prst="blockArc">
          <a:avLst>
            <a:gd name="adj1" fmla="val 18900000"/>
            <a:gd name="adj2" fmla="val 2700000"/>
            <a:gd name="adj3" fmla="val 301"/>
          </a:avLst>
        </a:pr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974690E-5CA5-4E14-9A62-7A79E3E9C07C}">
      <dsp:nvSpPr>
        <dsp:cNvPr id="0" name=""/>
        <dsp:cNvSpPr/>
      </dsp:nvSpPr>
      <dsp:spPr>
        <a:xfrm>
          <a:off x="502915" y="280843"/>
          <a:ext cx="3893127" cy="56147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5670" tIns="35560" rIns="35560" bIns="35560" numCol="1" spcCol="1270" anchor="ctr" anchorCtr="0">
          <a:noAutofit/>
        </a:bodyPr>
        <a:lstStyle/>
        <a:p>
          <a:pPr lvl="0" algn="l" defTabSz="622300">
            <a:lnSpc>
              <a:spcPct val="90000"/>
            </a:lnSpc>
            <a:spcBef>
              <a:spcPct val="0"/>
            </a:spcBef>
            <a:spcAft>
              <a:spcPct val="35000"/>
            </a:spcAft>
          </a:pPr>
          <a:r>
            <a:rPr lang="id-ID" sz="1400" b="1" kern="1200" dirty="0" smtClean="0"/>
            <a:t> TP Aspects of Intangibles </a:t>
          </a:r>
          <a:endParaRPr lang="id-ID" sz="1400" b="1" kern="1200" dirty="0"/>
        </a:p>
      </dsp:txBody>
      <dsp:txXfrm>
        <a:off x="502915" y="280843"/>
        <a:ext cx="3893127" cy="561473"/>
      </dsp:txXfrm>
    </dsp:sp>
    <dsp:sp modelId="{1C2E1E74-14C4-49C7-87BE-267E1CE55359}">
      <dsp:nvSpPr>
        <dsp:cNvPr id="0" name=""/>
        <dsp:cNvSpPr/>
      </dsp:nvSpPr>
      <dsp:spPr>
        <a:xfrm>
          <a:off x="76763" y="210659"/>
          <a:ext cx="701841" cy="701841"/>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EF91AFF-BC2B-4CF1-8952-48605208B7C4}">
      <dsp:nvSpPr>
        <dsp:cNvPr id="0" name=""/>
        <dsp:cNvSpPr/>
      </dsp:nvSpPr>
      <dsp:spPr>
        <a:xfrm>
          <a:off x="889534" y="1112509"/>
          <a:ext cx="3431277" cy="56147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5670" tIns="35560" rIns="35560" bIns="35560" numCol="1" spcCol="1270" anchor="ctr" anchorCtr="0">
          <a:noAutofit/>
        </a:bodyPr>
        <a:lstStyle/>
        <a:p>
          <a:pPr lvl="0" algn="l" defTabSz="622300">
            <a:lnSpc>
              <a:spcPct val="90000"/>
            </a:lnSpc>
            <a:spcBef>
              <a:spcPct val="0"/>
            </a:spcBef>
            <a:spcAft>
              <a:spcPct val="35000"/>
            </a:spcAft>
          </a:pPr>
          <a:r>
            <a:rPr lang="id-ID" sz="1400" b="1" kern="1200" dirty="0" smtClean="0"/>
            <a:t>TP - Value Creation: risks and capital</a:t>
          </a:r>
          <a:endParaRPr lang="id-ID" sz="1400" b="1" kern="1200" dirty="0"/>
        </a:p>
      </dsp:txBody>
      <dsp:txXfrm>
        <a:off x="889534" y="1112509"/>
        <a:ext cx="3431277" cy="561473"/>
      </dsp:txXfrm>
    </dsp:sp>
    <dsp:sp modelId="{CBE3DA32-B17B-4236-85C0-C57F7C47AE9E}">
      <dsp:nvSpPr>
        <dsp:cNvPr id="0" name=""/>
        <dsp:cNvSpPr/>
      </dsp:nvSpPr>
      <dsp:spPr>
        <a:xfrm>
          <a:off x="538613" y="1052762"/>
          <a:ext cx="701841" cy="701841"/>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CEEE63B-C49F-4A29-8218-F697D655B6C4}">
      <dsp:nvSpPr>
        <dsp:cNvPr id="0" name=""/>
        <dsp:cNvSpPr/>
      </dsp:nvSpPr>
      <dsp:spPr>
        <a:xfrm>
          <a:off x="1100727" y="1965050"/>
          <a:ext cx="3220084" cy="56147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5670" tIns="35560" rIns="35560" bIns="35560" numCol="1" spcCol="1270" anchor="ctr" anchorCtr="0">
          <a:noAutofit/>
        </a:bodyPr>
        <a:lstStyle/>
        <a:p>
          <a:pPr lvl="0" algn="l" defTabSz="622300">
            <a:lnSpc>
              <a:spcPct val="90000"/>
            </a:lnSpc>
            <a:spcBef>
              <a:spcPct val="0"/>
            </a:spcBef>
            <a:spcAft>
              <a:spcPct val="35000"/>
            </a:spcAft>
          </a:pPr>
          <a:r>
            <a:rPr lang="id-ID" sz="1400" b="1" kern="1200" dirty="0" smtClean="0"/>
            <a:t>TP-Value Creation: </a:t>
          </a:r>
        </a:p>
        <a:p>
          <a:pPr lvl="0" algn="l" defTabSz="622300">
            <a:lnSpc>
              <a:spcPct val="90000"/>
            </a:lnSpc>
            <a:spcBef>
              <a:spcPct val="0"/>
            </a:spcBef>
            <a:spcAft>
              <a:spcPct val="35000"/>
            </a:spcAft>
          </a:pPr>
          <a:r>
            <a:rPr lang="id-ID" sz="1400" b="1" kern="1200" dirty="0" smtClean="0"/>
            <a:t>other high risk transactions</a:t>
          </a:r>
          <a:endParaRPr lang="id-ID" sz="1400" b="1" kern="1200" dirty="0"/>
        </a:p>
      </dsp:txBody>
      <dsp:txXfrm>
        <a:off x="1100727" y="1965050"/>
        <a:ext cx="3220084" cy="561473"/>
      </dsp:txXfrm>
    </dsp:sp>
    <dsp:sp modelId="{3190CB0E-C6C9-4431-8D77-B8E22529A0D1}">
      <dsp:nvSpPr>
        <dsp:cNvPr id="0" name=""/>
        <dsp:cNvSpPr/>
      </dsp:nvSpPr>
      <dsp:spPr>
        <a:xfrm>
          <a:off x="749806" y="1894866"/>
          <a:ext cx="701841" cy="701841"/>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E4A099A-4793-44DE-9DE0-C4534E854EDE}">
      <dsp:nvSpPr>
        <dsp:cNvPr id="0" name=""/>
        <dsp:cNvSpPr/>
      </dsp:nvSpPr>
      <dsp:spPr>
        <a:xfrm>
          <a:off x="1100727" y="2806620"/>
          <a:ext cx="3220084" cy="56147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5670" tIns="35560" rIns="35560" bIns="35560" numCol="1" spcCol="1270" anchor="ctr" anchorCtr="0">
          <a:noAutofit/>
        </a:bodyPr>
        <a:lstStyle/>
        <a:p>
          <a:pPr lvl="0" algn="l" defTabSz="622300">
            <a:lnSpc>
              <a:spcPct val="90000"/>
            </a:lnSpc>
            <a:spcBef>
              <a:spcPct val="0"/>
            </a:spcBef>
            <a:spcAft>
              <a:spcPct val="35000"/>
            </a:spcAft>
          </a:pPr>
          <a:r>
            <a:rPr lang="id-ID" sz="1400" b="1" kern="1200" dirty="0" smtClean="0"/>
            <a:t>Disclosure of Taxpayers’ Tax Planning Arrangement</a:t>
          </a:r>
          <a:endParaRPr lang="id-ID" sz="1400" kern="1200" dirty="0">
            <a:solidFill>
              <a:schemeClr val="bg1"/>
            </a:solidFill>
          </a:endParaRPr>
        </a:p>
      </dsp:txBody>
      <dsp:txXfrm>
        <a:off x="1100727" y="2806620"/>
        <a:ext cx="3220084" cy="561473"/>
      </dsp:txXfrm>
    </dsp:sp>
    <dsp:sp modelId="{BC2CCC7C-7615-4D77-9FD2-ABC069464FFE}">
      <dsp:nvSpPr>
        <dsp:cNvPr id="0" name=""/>
        <dsp:cNvSpPr/>
      </dsp:nvSpPr>
      <dsp:spPr>
        <a:xfrm>
          <a:off x="749806" y="2736436"/>
          <a:ext cx="701841" cy="701841"/>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D6A2680-35A4-417D-9D8D-70C968ECA855}">
      <dsp:nvSpPr>
        <dsp:cNvPr id="0" name=""/>
        <dsp:cNvSpPr/>
      </dsp:nvSpPr>
      <dsp:spPr>
        <a:xfrm>
          <a:off x="889534" y="3648724"/>
          <a:ext cx="3431277" cy="56147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5670" tIns="35560" rIns="35560" bIns="35560" numCol="1" spcCol="1270" anchor="ctr" anchorCtr="0">
          <a:noAutofit/>
        </a:bodyPr>
        <a:lstStyle/>
        <a:p>
          <a:pPr lvl="0" algn="l" defTabSz="622300">
            <a:lnSpc>
              <a:spcPct val="90000"/>
            </a:lnSpc>
            <a:spcBef>
              <a:spcPct val="0"/>
            </a:spcBef>
            <a:spcAft>
              <a:spcPct val="35000"/>
            </a:spcAft>
          </a:pPr>
          <a:r>
            <a:rPr lang="id-ID" sz="1400" b="1" kern="1200" dirty="0" smtClean="0"/>
            <a:t>TP documentation and country-by-country reporting</a:t>
          </a:r>
          <a:endParaRPr lang="id-ID" sz="1400" b="1" kern="1200" dirty="0"/>
        </a:p>
      </dsp:txBody>
      <dsp:txXfrm>
        <a:off x="889534" y="3648724"/>
        <a:ext cx="3431277" cy="561473"/>
      </dsp:txXfrm>
    </dsp:sp>
    <dsp:sp modelId="{910E2306-2966-430E-A2CE-9729B422DBFC}">
      <dsp:nvSpPr>
        <dsp:cNvPr id="0" name=""/>
        <dsp:cNvSpPr/>
      </dsp:nvSpPr>
      <dsp:spPr>
        <a:xfrm>
          <a:off x="538613" y="3578540"/>
          <a:ext cx="701841" cy="701841"/>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09CE83-6DD5-4ADC-8050-195E260C6B6F}">
      <dsp:nvSpPr>
        <dsp:cNvPr id="0" name=""/>
        <dsp:cNvSpPr/>
      </dsp:nvSpPr>
      <dsp:spPr>
        <a:xfrm>
          <a:off x="427684" y="4490828"/>
          <a:ext cx="3893127" cy="56147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5670" tIns="35560" rIns="35560" bIns="35560" numCol="1" spcCol="1270" anchor="ctr" anchorCtr="0">
          <a:noAutofit/>
        </a:bodyPr>
        <a:lstStyle/>
        <a:p>
          <a:pPr lvl="0" algn="l" defTabSz="622300">
            <a:lnSpc>
              <a:spcPct val="90000"/>
            </a:lnSpc>
            <a:spcBef>
              <a:spcPct val="0"/>
            </a:spcBef>
            <a:spcAft>
              <a:spcPct val="35000"/>
            </a:spcAft>
          </a:pPr>
          <a:r>
            <a:rPr lang="id-ID" sz="1400" b="1" kern="1200" dirty="0" smtClean="0"/>
            <a:t>Dispute Resolution </a:t>
          </a:r>
          <a:endParaRPr lang="id-ID" sz="1400" b="1" kern="1200" dirty="0"/>
        </a:p>
      </dsp:txBody>
      <dsp:txXfrm>
        <a:off x="427684" y="4490828"/>
        <a:ext cx="3893127" cy="561473"/>
      </dsp:txXfrm>
    </dsp:sp>
    <dsp:sp modelId="{D5D324EF-81FF-40B7-890C-B3768CE7F8F4}">
      <dsp:nvSpPr>
        <dsp:cNvPr id="0" name=""/>
        <dsp:cNvSpPr/>
      </dsp:nvSpPr>
      <dsp:spPr>
        <a:xfrm>
          <a:off x="76763" y="4420643"/>
          <a:ext cx="701841" cy="701841"/>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31403-CE53-4DD7-ABCE-D77A7F881527}">
      <dsp:nvSpPr>
        <dsp:cNvPr id="0" name=""/>
        <dsp:cNvSpPr/>
      </dsp:nvSpPr>
      <dsp:spPr>
        <a:xfrm>
          <a:off x="2509412" y="542978"/>
          <a:ext cx="418620" cy="91440"/>
        </a:xfrm>
        <a:custGeom>
          <a:avLst/>
          <a:gdLst/>
          <a:ahLst/>
          <a:cxnLst/>
          <a:rect l="0" t="0" r="0" b="0"/>
          <a:pathLst>
            <a:path>
              <a:moveTo>
                <a:pt x="0" y="45720"/>
              </a:moveTo>
              <a:lnTo>
                <a:pt x="41862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07491" y="586450"/>
        <a:ext cx="22461" cy="4496"/>
      </dsp:txXfrm>
    </dsp:sp>
    <dsp:sp modelId="{9096D2BB-E256-474B-9267-38EBC014F979}">
      <dsp:nvSpPr>
        <dsp:cNvPr id="0" name=""/>
        <dsp:cNvSpPr/>
      </dsp:nvSpPr>
      <dsp:spPr>
        <a:xfrm>
          <a:off x="558077" y="2758"/>
          <a:ext cx="1953134" cy="117188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err="1" smtClean="0"/>
            <a:t>Revisi</a:t>
          </a:r>
          <a:r>
            <a:rPr lang="en-US" sz="1600" kern="1200" dirty="0" smtClean="0"/>
            <a:t> target </a:t>
          </a:r>
          <a:r>
            <a:rPr lang="en-US" sz="1600" kern="1200" dirty="0" err="1" smtClean="0"/>
            <a:t>pajak</a:t>
          </a:r>
          <a:r>
            <a:rPr lang="en-US" sz="1600" kern="1200" dirty="0" smtClean="0"/>
            <a:t> </a:t>
          </a:r>
          <a:r>
            <a:rPr lang="en-US" sz="1600" kern="1200" dirty="0" err="1" smtClean="0"/>
            <a:t>melalui</a:t>
          </a:r>
          <a:r>
            <a:rPr lang="en-US" sz="1600" kern="1200" dirty="0" smtClean="0"/>
            <a:t> APBN-P 2016</a:t>
          </a:r>
          <a:endParaRPr lang="en-US" sz="1600" kern="1200" dirty="0"/>
        </a:p>
      </dsp:txBody>
      <dsp:txXfrm>
        <a:off x="558077" y="2758"/>
        <a:ext cx="1953134" cy="1171880"/>
      </dsp:txXfrm>
    </dsp:sp>
    <dsp:sp modelId="{918565FF-3FF1-4F6E-B4C9-2CC0919D26EB}">
      <dsp:nvSpPr>
        <dsp:cNvPr id="0" name=""/>
        <dsp:cNvSpPr/>
      </dsp:nvSpPr>
      <dsp:spPr>
        <a:xfrm>
          <a:off x="4911767" y="542978"/>
          <a:ext cx="418620" cy="91440"/>
        </a:xfrm>
        <a:custGeom>
          <a:avLst/>
          <a:gdLst/>
          <a:ahLst/>
          <a:cxnLst/>
          <a:rect l="0" t="0" r="0" b="0"/>
          <a:pathLst>
            <a:path>
              <a:moveTo>
                <a:pt x="0" y="45720"/>
              </a:moveTo>
              <a:lnTo>
                <a:pt x="418620"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09847" y="586450"/>
        <a:ext cx="22461" cy="4496"/>
      </dsp:txXfrm>
    </dsp:sp>
    <dsp:sp modelId="{8D6923FF-75CE-4DCF-9E6A-C1FF98265E50}">
      <dsp:nvSpPr>
        <dsp:cNvPr id="0" name=""/>
        <dsp:cNvSpPr/>
      </dsp:nvSpPr>
      <dsp:spPr>
        <a:xfrm>
          <a:off x="2960432" y="2758"/>
          <a:ext cx="1953134" cy="11718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err="1" smtClean="0"/>
            <a:t>Harmonisasi</a:t>
          </a:r>
          <a:r>
            <a:rPr lang="en-US" sz="1800" kern="1200" dirty="0" smtClean="0"/>
            <a:t> </a:t>
          </a:r>
          <a:r>
            <a:rPr lang="en-US" sz="1800" kern="1200" dirty="0" err="1" smtClean="0"/>
            <a:t>kebijakan</a:t>
          </a:r>
          <a:r>
            <a:rPr lang="en-US" sz="1800" kern="1200" dirty="0" smtClean="0"/>
            <a:t> </a:t>
          </a:r>
          <a:r>
            <a:rPr lang="en-US" sz="1800" kern="1200" dirty="0" err="1" smtClean="0"/>
            <a:t>untuk</a:t>
          </a:r>
          <a:r>
            <a:rPr lang="en-US" sz="1800" kern="1200" dirty="0" smtClean="0"/>
            <a:t> </a:t>
          </a:r>
          <a:r>
            <a:rPr lang="en-US" sz="1800" kern="1200" dirty="0" err="1" smtClean="0"/>
            <a:t>menjamin</a:t>
          </a:r>
          <a:r>
            <a:rPr lang="en-US" sz="1800" kern="1200" dirty="0" smtClean="0"/>
            <a:t> </a:t>
          </a:r>
          <a:r>
            <a:rPr lang="en-US" sz="1800" kern="1200" dirty="0" err="1" smtClean="0"/>
            <a:t>kepastian</a:t>
          </a:r>
          <a:endParaRPr lang="en-US" sz="1800" kern="1200" dirty="0"/>
        </a:p>
      </dsp:txBody>
      <dsp:txXfrm>
        <a:off x="2960432" y="2758"/>
        <a:ext cx="1953134" cy="1171880"/>
      </dsp:txXfrm>
    </dsp:sp>
    <dsp:sp modelId="{BBC5BF1D-89A5-4A85-BE6C-756BDF4C84CE}">
      <dsp:nvSpPr>
        <dsp:cNvPr id="0" name=""/>
        <dsp:cNvSpPr/>
      </dsp:nvSpPr>
      <dsp:spPr>
        <a:xfrm>
          <a:off x="1534644" y="1172838"/>
          <a:ext cx="4804710" cy="418620"/>
        </a:xfrm>
        <a:custGeom>
          <a:avLst/>
          <a:gdLst/>
          <a:ahLst/>
          <a:cxnLst/>
          <a:rect l="0" t="0" r="0" b="0"/>
          <a:pathLst>
            <a:path>
              <a:moveTo>
                <a:pt x="4804710" y="0"/>
              </a:moveTo>
              <a:lnTo>
                <a:pt x="4804710" y="226410"/>
              </a:lnTo>
              <a:lnTo>
                <a:pt x="0" y="226410"/>
              </a:lnTo>
              <a:lnTo>
                <a:pt x="0" y="4186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16358" y="1379900"/>
        <a:ext cx="241283" cy="4496"/>
      </dsp:txXfrm>
    </dsp:sp>
    <dsp:sp modelId="{E15E37C2-B898-4372-9E2A-CC507D66EB9E}">
      <dsp:nvSpPr>
        <dsp:cNvPr id="0" name=""/>
        <dsp:cNvSpPr/>
      </dsp:nvSpPr>
      <dsp:spPr>
        <a:xfrm>
          <a:off x="5362787" y="2758"/>
          <a:ext cx="1953134" cy="117188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err="1" smtClean="0"/>
            <a:t>Memanfaatkan</a:t>
          </a:r>
          <a:r>
            <a:rPr lang="en-US" sz="1400" kern="1200" dirty="0" smtClean="0"/>
            <a:t> </a:t>
          </a:r>
          <a:r>
            <a:rPr lang="en-US" sz="1400" kern="1200" dirty="0" err="1" smtClean="0"/>
            <a:t>sisa</a:t>
          </a:r>
          <a:r>
            <a:rPr lang="en-US" sz="1400" kern="1200" dirty="0" smtClean="0"/>
            <a:t> 2015 u/ </a:t>
          </a:r>
          <a:r>
            <a:rPr lang="en-US" sz="1400" kern="1200" dirty="0" err="1" smtClean="0"/>
            <a:t>rancang</a:t>
          </a:r>
          <a:r>
            <a:rPr lang="en-US" sz="1400" kern="1200" dirty="0" smtClean="0"/>
            <a:t> roadmap </a:t>
          </a:r>
          <a:r>
            <a:rPr lang="en-US" sz="1400" kern="1200" dirty="0" err="1" smtClean="0"/>
            <a:t>kebijakan</a:t>
          </a:r>
          <a:r>
            <a:rPr lang="en-US" sz="1400" kern="1200" dirty="0" smtClean="0"/>
            <a:t>, </a:t>
          </a:r>
          <a:r>
            <a:rPr lang="en-US" sz="1400" kern="1200" dirty="0" err="1" smtClean="0"/>
            <a:t>strategi</a:t>
          </a:r>
          <a:r>
            <a:rPr lang="en-US" sz="1400" kern="1200" dirty="0" smtClean="0"/>
            <a:t>, &amp; </a:t>
          </a:r>
          <a:r>
            <a:rPr lang="en-US" sz="1400" kern="1200" dirty="0" err="1" smtClean="0"/>
            <a:t>regulasi</a:t>
          </a:r>
          <a:r>
            <a:rPr lang="en-US" sz="1400" kern="1200" dirty="0" smtClean="0"/>
            <a:t> 2016</a:t>
          </a:r>
          <a:endParaRPr lang="en-US" sz="1400" kern="1200" dirty="0"/>
        </a:p>
      </dsp:txBody>
      <dsp:txXfrm>
        <a:off x="5362787" y="2758"/>
        <a:ext cx="1953134" cy="1171880"/>
      </dsp:txXfrm>
    </dsp:sp>
    <dsp:sp modelId="{7BB378FB-CE41-417C-936C-3AC909401782}">
      <dsp:nvSpPr>
        <dsp:cNvPr id="0" name=""/>
        <dsp:cNvSpPr/>
      </dsp:nvSpPr>
      <dsp:spPr>
        <a:xfrm>
          <a:off x="2509412" y="2164080"/>
          <a:ext cx="418620" cy="91440"/>
        </a:xfrm>
        <a:custGeom>
          <a:avLst/>
          <a:gdLst/>
          <a:ahLst/>
          <a:cxnLst/>
          <a:rect l="0" t="0" r="0" b="0"/>
          <a:pathLst>
            <a:path>
              <a:moveTo>
                <a:pt x="0" y="45720"/>
              </a:moveTo>
              <a:lnTo>
                <a:pt x="41862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07491" y="2207551"/>
        <a:ext cx="22461" cy="4496"/>
      </dsp:txXfrm>
    </dsp:sp>
    <dsp:sp modelId="{99A177E1-04A8-4E61-9CE1-D94AD5815AEF}">
      <dsp:nvSpPr>
        <dsp:cNvPr id="0" name=""/>
        <dsp:cNvSpPr/>
      </dsp:nvSpPr>
      <dsp:spPr>
        <a:xfrm>
          <a:off x="558077" y="1623859"/>
          <a:ext cx="1953134" cy="117188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err="1" smtClean="0"/>
            <a:t>Memetakan</a:t>
          </a:r>
          <a:r>
            <a:rPr lang="en-US" sz="1600" kern="1200" dirty="0" smtClean="0"/>
            <a:t> </a:t>
          </a:r>
          <a:r>
            <a:rPr lang="en-US" sz="1600" kern="1200" dirty="0" err="1" smtClean="0"/>
            <a:t>kue</a:t>
          </a:r>
          <a:r>
            <a:rPr lang="en-US" sz="1600" kern="1200" dirty="0" smtClean="0"/>
            <a:t> </a:t>
          </a:r>
          <a:r>
            <a:rPr lang="en-US" sz="1600" kern="1200" dirty="0" err="1" smtClean="0"/>
            <a:t>potensi</a:t>
          </a:r>
          <a:r>
            <a:rPr lang="en-US" sz="1600" kern="1200" dirty="0" smtClean="0"/>
            <a:t> </a:t>
          </a:r>
          <a:r>
            <a:rPr lang="en-US" sz="1600" kern="1200" dirty="0" err="1" smtClean="0"/>
            <a:t>secara</a:t>
          </a:r>
          <a:r>
            <a:rPr lang="en-US" sz="1600" kern="1200" dirty="0" smtClean="0"/>
            <a:t> </a:t>
          </a:r>
          <a:r>
            <a:rPr lang="en-US" sz="1600" kern="1200" dirty="0" err="1" smtClean="0"/>
            <a:t>cermat</a:t>
          </a:r>
          <a:r>
            <a:rPr lang="en-US" sz="1600" kern="1200" dirty="0" smtClean="0"/>
            <a:t> </a:t>
          </a:r>
          <a:r>
            <a:rPr lang="en-US" sz="1600" kern="1200" dirty="0" err="1" smtClean="0"/>
            <a:t>dan</a:t>
          </a:r>
          <a:r>
            <a:rPr lang="en-US" sz="1600" kern="1200" dirty="0" smtClean="0"/>
            <a:t> </a:t>
          </a:r>
          <a:r>
            <a:rPr lang="en-US" sz="1600" kern="1200" dirty="0" err="1" smtClean="0"/>
            <a:t>akurat</a:t>
          </a:r>
          <a:endParaRPr lang="en-US" sz="1600" kern="1200" dirty="0"/>
        </a:p>
      </dsp:txBody>
      <dsp:txXfrm>
        <a:off x="558077" y="1623859"/>
        <a:ext cx="1953134" cy="1171880"/>
      </dsp:txXfrm>
    </dsp:sp>
    <dsp:sp modelId="{C11A50CA-38FE-4C59-923F-981F00E3F66E}">
      <dsp:nvSpPr>
        <dsp:cNvPr id="0" name=""/>
        <dsp:cNvSpPr/>
      </dsp:nvSpPr>
      <dsp:spPr>
        <a:xfrm>
          <a:off x="4911767" y="2164080"/>
          <a:ext cx="418620" cy="91440"/>
        </a:xfrm>
        <a:custGeom>
          <a:avLst/>
          <a:gdLst/>
          <a:ahLst/>
          <a:cxnLst/>
          <a:rect l="0" t="0" r="0" b="0"/>
          <a:pathLst>
            <a:path>
              <a:moveTo>
                <a:pt x="0" y="45720"/>
              </a:moveTo>
              <a:lnTo>
                <a:pt x="418620"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09847" y="2207551"/>
        <a:ext cx="22461" cy="4496"/>
      </dsp:txXfrm>
    </dsp:sp>
    <dsp:sp modelId="{315AE02F-C9FD-4968-A4AD-587FD69CE19D}">
      <dsp:nvSpPr>
        <dsp:cNvPr id="0" name=""/>
        <dsp:cNvSpPr/>
      </dsp:nvSpPr>
      <dsp:spPr>
        <a:xfrm>
          <a:off x="2960432" y="1623859"/>
          <a:ext cx="1953134" cy="117188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err="1" smtClean="0"/>
            <a:t>Perluasan</a:t>
          </a:r>
          <a:r>
            <a:rPr lang="en-US" sz="1300" kern="1200" dirty="0" smtClean="0"/>
            <a:t> </a:t>
          </a:r>
          <a:r>
            <a:rPr lang="en-US" sz="1300" kern="1200" dirty="0" err="1" smtClean="0"/>
            <a:t>cakupan</a:t>
          </a:r>
          <a:r>
            <a:rPr lang="en-US" sz="1300" kern="1200" dirty="0" smtClean="0"/>
            <a:t> </a:t>
          </a:r>
          <a:r>
            <a:rPr lang="en-US" sz="1300" kern="1200" dirty="0" err="1" smtClean="0"/>
            <a:t>pemungutan</a:t>
          </a:r>
          <a:r>
            <a:rPr lang="en-US" sz="1300" kern="1200" dirty="0" smtClean="0"/>
            <a:t> </a:t>
          </a:r>
          <a:r>
            <a:rPr lang="en-US" sz="1300" kern="1200" dirty="0" err="1" smtClean="0"/>
            <a:t>pajak</a:t>
          </a:r>
          <a:r>
            <a:rPr lang="en-US" sz="1300" kern="1200" dirty="0" smtClean="0"/>
            <a:t> </a:t>
          </a:r>
          <a:r>
            <a:rPr lang="en-US" sz="1300" kern="1200" dirty="0" err="1" smtClean="0"/>
            <a:t>terhadap</a:t>
          </a:r>
          <a:r>
            <a:rPr lang="en-US" sz="1300" kern="1200" dirty="0" smtClean="0"/>
            <a:t> </a:t>
          </a:r>
          <a:r>
            <a:rPr lang="en-US" sz="1300" kern="1200" dirty="0" err="1" smtClean="0"/>
            <a:t>transaksi-transaksi</a:t>
          </a:r>
          <a:r>
            <a:rPr lang="en-US" sz="1300" kern="1200" dirty="0" smtClean="0"/>
            <a:t> yang </a:t>
          </a:r>
          <a:r>
            <a:rPr lang="en-US" sz="1300" kern="1200" dirty="0" err="1" smtClean="0"/>
            <a:t>bernilai</a:t>
          </a:r>
          <a:r>
            <a:rPr lang="en-US" sz="1300" kern="1200" dirty="0" smtClean="0"/>
            <a:t> </a:t>
          </a:r>
          <a:r>
            <a:rPr lang="en-US" sz="1300" kern="1200" dirty="0" err="1" smtClean="0"/>
            <a:t>ekonomi</a:t>
          </a:r>
          <a:r>
            <a:rPr lang="en-US" sz="1300" kern="1200" dirty="0" smtClean="0"/>
            <a:t> </a:t>
          </a:r>
          <a:r>
            <a:rPr lang="en-US" sz="1300" kern="1200" dirty="0" err="1" smtClean="0"/>
            <a:t>tinggi</a:t>
          </a:r>
          <a:endParaRPr lang="en-US" sz="1300" kern="1200" dirty="0"/>
        </a:p>
      </dsp:txBody>
      <dsp:txXfrm>
        <a:off x="2960432" y="1623859"/>
        <a:ext cx="1953134" cy="1171880"/>
      </dsp:txXfrm>
    </dsp:sp>
    <dsp:sp modelId="{46A97128-F32D-450C-84A9-4007974418FA}">
      <dsp:nvSpPr>
        <dsp:cNvPr id="0" name=""/>
        <dsp:cNvSpPr/>
      </dsp:nvSpPr>
      <dsp:spPr>
        <a:xfrm>
          <a:off x="1534644" y="2793940"/>
          <a:ext cx="4804710" cy="418620"/>
        </a:xfrm>
        <a:custGeom>
          <a:avLst/>
          <a:gdLst/>
          <a:ahLst/>
          <a:cxnLst/>
          <a:rect l="0" t="0" r="0" b="0"/>
          <a:pathLst>
            <a:path>
              <a:moveTo>
                <a:pt x="4804710" y="0"/>
              </a:moveTo>
              <a:lnTo>
                <a:pt x="4804710" y="226410"/>
              </a:lnTo>
              <a:lnTo>
                <a:pt x="0" y="226410"/>
              </a:lnTo>
              <a:lnTo>
                <a:pt x="0" y="4186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16358" y="3001002"/>
        <a:ext cx="241283" cy="4496"/>
      </dsp:txXfrm>
    </dsp:sp>
    <dsp:sp modelId="{A2EFD37A-655F-4E58-A758-F877302B88F3}">
      <dsp:nvSpPr>
        <dsp:cNvPr id="0" name=""/>
        <dsp:cNvSpPr/>
      </dsp:nvSpPr>
      <dsp:spPr>
        <a:xfrm>
          <a:off x="5362787" y="1623859"/>
          <a:ext cx="1953134" cy="117188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err="1" smtClean="0"/>
            <a:t>Segera</a:t>
          </a:r>
          <a:r>
            <a:rPr lang="en-US" sz="1300" kern="1200" dirty="0" smtClean="0"/>
            <a:t> </a:t>
          </a:r>
          <a:r>
            <a:rPr lang="en-US" sz="1300" kern="1200" dirty="0" err="1" smtClean="0"/>
            <a:t>menetapkan</a:t>
          </a:r>
          <a:r>
            <a:rPr lang="en-US" sz="1300" kern="1200" dirty="0" smtClean="0"/>
            <a:t> </a:t>
          </a:r>
          <a:r>
            <a:rPr lang="en-US" sz="1300" kern="1200" dirty="0" err="1" smtClean="0"/>
            <a:t>Dirjen</a:t>
          </a:r>
          <a:r>
            <a:rPr lang="en-US" sz="1300" kern="1200" dirty="0" smtClean="0"/>
            <a:t>  </a:t>
          </a:r>
          <a:r>
            <a:rPr lang="en-US" sz="1300" kern="1200" dirty="0" err="1" smtClean="0"/>
            <a:t>Pajak</a:t>
          </a:r>
          <a:r>
            <a:rPr lang="en-US" sz="1300" kern="1200" dirty="0" smtClean="0"/>
            <a:t> </a:t>
          </a:r>
          <a:r>
            <a:rPr lang="en-US" sz="1300" kern="1200" dirty="0" err="1" smtClean="0"/>
            <a:t>baru</a:t>
          </a:r>
          <a:r>
            <a:rPr lang="en-US" sz="1300" kern="1200" dirty="0" smtClean="0"/>
            <a:t> yang </a:t>
          </a:r>
          <a:r>
            <a:rPr lang="en-US" sz="1300" kern="1200" dirty="0" err="1" smtClean="0"/>
            <a:t>berkemimpinan</a:t>
          </a:r>
          <a:r>
            <a:rPr lang="en-US" sz="1300" kern="1200" dirty="0" smtClean="0"/>
            <a:t> </a:t>
          </a:r>
          <a:r>
            <a:rPr lang="en-US" sz="1300" kern="1200" dirty="0" err="1" smtClean="0"/>
            <a:t>kuat</a:t>
          </a:r>
          <a:r>
            <a:rPr lang="en-US" sz="1300" kern="1200" dirty="0" smtClean="0"/>
            <a:t>, </a:t>
          </a:r>
          <a:r>
            <a:rPr lang="en-US" sz="1300" kern="1200" dirty="0" err="1" smtClean="0"/>
            <a:t>taktis</a:t>
          </a:r>
          <a:r>
            <a:rPr lang="en-US" sz="1300" kern="1200" dirty="0" smtClean="0"/>
            <a:t>, </a:t>
          </a:r>
          <a:r>
            <a:rPr lang="en-US" sz="1300" kern="1200" dirty="0" err="1" smtClean="0"/>
            <a:t>dan</a:t>
          </a:r>
          <a:r>
            <a:rPr lang="en-US" sz="1300" kern="1200" dirty="0" smtClean="0"/>
            <a:t> </a:t>
          </a:r>
          <a:r>
            <a:rPr lang="en-US" sz="1300" kern="1200" dirty="0" err="1" smtClean="0"/>
            <a:t>komunikatif</a:t>
          </a:r>
          <a:r>
            <a:rPr lang="en-US" sz="1300" kern="1200" dirty="0" smtClean="0"/>
            <a:t>. </a:t>
          </a:r>
          <a:endParaRPr lang="en-US" sz="1300" kern="1200" dirty="0"/>
        </a:p>
      </dsp:txBody>
      <dsp:txXfrm>
        <a:off x="5362787" y="1623859"/>
        <a:ext cx="1953134" cy="1171880"/>
      </dsp:txXfrm>
    </dsp:sp>
    <dsp:sp modelId="{FFD217DE-E963-4000-9265-1E2188885264}">
      <dsp:nvSpPr>
        <dsp:cNvPr id="0" name=""/>
        <dsp:cNvSpPr/>
      </dsp:nvSpPr>
      <dsp:spPr>
        <a:xfrm>
          <a:off x="558077" y="3244961"/>
          <a:ext cx="1953134" cy="11718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err="1" smtClean="0"/>
            <a:t>Meninjau</a:t>
          </a:r>
          <a:r>
            <a:rPr lang="en-US" sz="1300" kern="1200" dirty="0" smtClean="0"/>
            <a:t> </a:t>
          </a:r>
          <a:r>
            <a:rPr lang="en-US" sz="1300" kern="1200" dirty="0" err="1" smtClean="0"/>
            <a:t>pemotongan</a:t>
          </a:r>
          <a:r>
            <a:rPr lang="en-US" sz="1300" kern="1200" dirty="0" smtClean="0"/>
            <a:t> </a:t>
          </a:r>
          <a:r>
            <a:rPr lang="en-US" sz="1300" kern="1200" dirty="0" err="1" smtClean="0"/>
            <a:t>remunerasi</a:t>
          </a:r>
          <a:r>
            <a:rPr lang="en-US" sz="1300" kern="1200" dirty="0" smtClean="0"/>
            <a:t> DJP &amp; </a:t>
          </a:r>
          <a:r>
            <a:rPr lang="en-US" sz="1300" kern="1200" dirty="0" err="1" smtClean="0"/>
            <a:t>meningkatkan</a:t>
          </a:r>
          <a:r>
            <a:rPr lang="en-US" sz="1300" kern="1200" dirty="0" smtClean="0"/>
            <a:t> </a:t>
          </a:r>
          <a:r>
            <a:rPr lang="en-US" sz="1300" kern="1200" dirty="0" err="1" smtClean="0"/>
            <a:t>remunerasi</a:t>
          </a:r>
          <a:r>
            <a:rPr lang="en-US" sz="1300" kern="1200" dirty="0" smtClean="0"/>
            <a:t> </a:t>
          </a:r>
          <a:r>
            <a:rPr lang="en-US" sz="1300" kern="1200" dirty="0" err="1" smtClean="0"/>
            <a:t>pemangku</a:t>
          </a:r>
          <a:r>
            <a:rPr lang="en-US" sz="1300" kern="1200" dirty="0" smtClean="0"/>
            <a:t> </a:t>
          </a:r>
          <a:r>
            <a:rPr lang="en-US" sz="1300" kern="1200" dirty="0" err="1" smtClean="0"/>
            <a:t>kepentingan</a:t>
          </a:r>
          <a:r>
            <a:rPr lang="en-US" sz="1300" kern="1200" dirty="0" smtClean="0"/>
            <a:t> </a:t>
          </a:r>
          <a:r>
            <a:rPr lang="en-US" sz="1300" kern="1200" dirty="0" err="1" smtClean="0"/>
            <a:t>perpajakan</a:t>
          </a:r>
          <a:r>
            <a:rPr lang="en-US" sz="1300" kern="1200" dirty="0" smtClean="0"/>
            <a:t> </a:t>
          </a:r>
          <a:r>
            <a:rPr lang="en-US" sz="1300" kern="1200" dirty="0" err="1" smtClean="0"/>
            <a:t>lainnya</a:t>
          </a:r>
          <a:r>
            <a:rPr lang="en-US" sz="1300" kern="1200" dirty="0" smtClean="0"/>
            <a:t>.</a:t>
          </a:r>
          <a:endParaRPr lang="en-US" sz="1300" kern="1200" dirty="0"/>
        </a:p>
      </dsp:txBody>
      <dsp:txXfrm>
        <a:off x="558077" y="3244961"/>
        <a:ext cx="1953134" cy="11718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22AE9-80DB-430A-A228-C08356D1A785}">
      <dsp:nvSpPr>
        <dsp:cNvPr id="0" name=""/>
        <dsp:cNvSpPr/>
      </dsp:nvSpPr>
      <dsp:spPr>
        <a:xfrm>
          <a:off x="2922504" y="2965465"/>
          <a:ext cx="3372638" cy="2468880"/>
        </a:xfrm>
        <a:prstGeom prst="ellipse">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3"/>
        </a:lnRef>
        <a:fillRef idx="3">
          <a:schemeClr val="accent3"/>
        </a:fillRef>
        <a:effectRef idx="3">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err="1" smtClean="0">
              <a:solidFill>
                <a:schemeClr val="tx1"/>
              </a:solidFill>
            </a:rPr>
            <a:t>Reformasi</a:t>
          </a:r>
          <a:r>
            <a:rPr lang="en-US" sz="1900" b="1" kern="1200" dirty="0" smtClean="0">
              <a:solidFill>
                <a:schemeClr val="tx1"/>
              </a:solidFill>
            </a:rPr>
            <a:t> </a:t>
          </a:r>
          <a:r>
            <a:rPr lang="en-US" sz="1900" b="1" kern="1200" dirty="0" err="1" smtClean="0">
              <a:solidFill>
                <a:schemeClr val="tx1"/>
              </a:solidFill>
            </a:rPr>
            <a:t>Sistem</a:t>
          </a:r>
          <a:r>
            <a:rPr lang="en-US" sz="1900" b="1" kern="1200" dirty="0" smtClean="0">
              <a:solidFill>
                <a:schemeClr val="tx1"/>
              </a:solidFill>
            </a:rPr>
            <a:t> </a:t>
          </a:r>
          <a:r>
            <a:rPr lang="en-US" sz="1900" b="1" kern="1200" dirty="0" err="1" smtClean="0">
              <a:solidFill>
                <a:schemeClr val="tx1"/>
              </a:solidFill>
            </a:rPr>
            <a:t>Perpajakan</a:t>
          </a:r>
          <a:r>
            <a:rPr lang="en-US" sz="1900" b="1" kern="1200" dirty="0" smtClean="0">
              <a:solidFill>
                <a:schemeClr val="tx1"/>
              </a:solidFill>
            </a:rPr>
            <a:t> </a:t>
          </a:r>
          <a:r>
            <a:rPr lang="en-US" sz="1900" b="1" kern="1200" dirty="0" err="1" smtClean="0">
              <a:solidFill>
                <a:schemeClr val="tx1"/>
              </a:solidFill>
            </a:rPr>
            <a:t>menyeluruh</a:t>
          </a:r>
          <a:r>
            <a:rPr lang="en-US" sz="1900" b="1" kern="1200" dirty="0" smtClean="0">
              <a:solidFill>
                <a:schemeClr val="tx1"/>
              </a:solidFill>
            </a:rPr>
            <a:t> </a:t>
          </a:r>
        </a:p>
        <a:p>
          <a:pPr lvl="0" algn="ctr" defTabSz="844550">
            <a:lnSpc>
              <a:spcPct val="90000"/>
            </a:lnSpc>
            <a:spcBef>
              <a:spcPct val="0"/>
            </a:spcBef>
            <a:spcAft>
              <a:spcPct val="35000"/>
            </a:spcAft>
          </a:pPr>
          <a:r>
            <a:rPr lang="en-US" sz="1900" b="1" kern="1200" dirty="0" smtClean="0">
              <a:solidFill>
                <a:schemeClr val="tx1"/>
              </a:solidFill>
            </a:rPr>
            <a:t>( </a:t>
          </a:r>
          <a:r>
            <a:rPr lang="en-US" sz="1900" b="1" kern="1200" dirty="0" err="1" smtClean="0">
              <a:solidFill>
                <a:schemeClr val="tx1"/>
              </a:solidFill>
            </a:rPr>
            <a:t>mencakup</a:t>
          </a:r>
          <a:r>
            <a:rPr lang="en-US" sz="1900" b="1" kern="1200" dirty="0" smtClean="0">
              <a:solidFill>
                <a:schemeClr val="tx1"/>
              </a:solidFill>
            </a:rPr>
            <a:t>  Tax Policy, Tax Law, </a:t>
          </a:r>
          <a:r>
            <a:rPr lang="en-US" sz="1900" b="1" kern="1200" dirty="0" err="1" smtClean="0">
              <a:solidFill>
                <a:schemeClr val="tx1"/>
              </a:solidFill>
            </a:rPr>
            <a:t>dan</a:t>
          </a:r>
          <a:r>
            <a:rPr lang="en-US" sz="1900" b="1" kern="1200" dirty="0" smtClean="0">
              <a:solidFill>
                <a:schemeClr val="tx1"/>
              </a:solidFill>
            </a:rPr>
            <a:t> Tax Administration)</a:t>
          </a:r>
          <a:endParaRPr lang="en-US" sz="1900" b="1" kern="1200" dirty="0">
            <a:solidFill>
              <a:schemeClr val="tx1"/>
            </a:solidFill>
          </a:endParaRPr>
        </a:p>
      </dsp:txBody>
      <dsp:txXfrm>
        <a:off x="3416415" y="3327024"/>
        <a:ext cx="2384816" cy="1745762"/>
      </dsp:txXfrm>
    </dsp:sp>
    <dsp:sp modelId="{BA1BDDC4-222A-46A6-8EDF-F6830813870B}">
      <dsp:nvSpPr>
        <dsp:cNvPr id="0" name=""/>
        <dsp:cNvSpPr/>
      </dsp:nvSpPr>
      <dsp:spPr>
        <a:xfrm rot="12916303">
          <a:off x="1244465" y="2264658"/>
          <a:ext cx="2251308" cy="703630"/>
        </a:xfrm>
        <a:prstGeom prst="lef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9BD2DDD-35DB-4B87-84AA-58324AD99548}">
      <dsp:nvSpPr>
        <dsp:cNvPr id="0" name=""/>
        <dsp:cNvSpPr/>
      </dsp:nvSpPr>
      <dsp:spPr>
        <a:xfrm>
          <a:off x="0" y="1028285"/>
          <a:ext cx="2902219" cy="187634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err="1" smtClean="0"/>
            <a:t>Menyusun</a:t>
          </a:r>
          <a:r>
            <a:rPr lang="en-US" sz="1600" kern="1200" dirty="0" smtClean="0"/>
            <a:t> </a:t>
          </a:r>
          <a:r>
            <a:rPr lang="en-US" sz="1600" kern="1200" dirty="0" err="1" smtClean="0"/>
            <a:t>Cetak</a:t>
          </a:r>
          <a:r>
            <a:rPr lang="en-US" sz="1600" kern="1200" dirty="0" smtClean="0"/>
            <a:t> </a:t>
          </a:r>
          <a:r>
            <a:rPr lang="en-US" sz="1600" kern="1200" dirty="0" err="1" smtClean="0"/>
            <a:t>Biru</a:t>
          </a:r>
          <a:r>
            <a:rPr lang="en-US" sz="1600" kern="1200" dirty="0" smtClean="0"/>
            <a:t> </a:t>
          </a:r>
          <a:r>
            <a:rPr lang="en-US" sz="1600" kern="1200" dirty="0" err="1" smtClean="0"/>
            <a:t>Kebijakan</a:t>
          </a:r>
          <a:r>
            <a:rPr lang="en-US" sz="1600" kern="1200" dirty="0" smtClean="0"/>
            <a:t> </a:t>
          </a:r>
          <a:r>
            <a:rPr lang="en-US" sz="1600" kern="1200" dirty="0" err="1" smtClean="0"/>
            <a:t>Pajak</a:t>
          </a:r>
          <a:r>
            <a:rPr lang="en-US" sz="1600" kern="1200" dirty="0" smtClean="0"/>
            <a:t> yang </a:t>
          </a:r>
          <a:r>
            <a:rPr lang="en-US" sz="1600" kern="1200" dirty="0" err="1" smtClean="0"/>
            <a:t>berkeadilan</a:t>
          </a:r>
          <a:r>
            <a:rPr lang="en-US" sz="1600" kern="1200" dirty="0" smtClean="0"/>
            <a:t>, yang </a:t>
          </a:r>
          <a:r>
            <a:rPr lang="en-US" sz="1600" kern="1200" dirty="0" err="1" smtClean="0"/>
            <a:t>mencakup</a:t>
          </a:r>
          <a:r>
            <a:rPr lang="en-US" sz="1600" kern="1200" dirty="0" smtClean="0"/>
            <a:t> </a:t>
          </a:r>
          <a:r>
            <a:rPr lang="en-US" sz="1600" kern="1200" dirty="0" err="1" smtClean="0"/>
            <a:t>prinsip</a:t>
          </a:r>
          <a:r>
            <a:rPr lang="en-US" sz="1600" kern="1200" dirty="0" smtClean="0"/>
            <a:t> </a:t>
          </a:r>
          <a:r>
            <a:rPr lang="en-US" sz="1600" kern="1200" dirty="0" err="1" smtClean="0"/>
            <a:t>dasar</a:t>
          </a:r>
          <a:r>
            <a:rPr lang="en-US" sz="1600" kern="1200" dirty="0" smtClean="0"/>
            <a:t> </a:t>
          </a:r>
          <a:r>
            <a:rPr lang="en-US" sz="1600" kern="1200" dirty="0" err="1" smtClean="0"/>
            <a:t>perpajakan</a:t>
          </a:r>
          <a:r>
            <a:rPr lang="en-US" sz="1600" kern="1200" dirty="0" smtClean="0"/>
            <a:t>, </a:t>
          </a:r>
          <a:r>
            <a:rPr lang="en-US" sz="1600" kern="1200" dirty="0" err="1" smtClean="0"/>
            <a:t>akomodasi</a:t>
          </a:r>
          <a:r>
            <a:rPr lang="en-US" sz="1600" kern="1200" dirty="0" smtClean="0"/>
            <a:t>  </a:t>
          </a:r>
          <a:r>
            <a:rPr lang="en-US" sz="1600" kern="1200" dirty="0" err="1" smtClean="0"/>
            <a:t>hak-hak</a:t>
          </a:r>
          <a:r>
            <a:rPr lang="en-US" sz="1600" kern="1200" dirty="0" smtClean="0"/>
            <a:t> </a:t>
          </a:r>
          <a:r>
            <a:rPr lang="en-US" sz="1600" kern="1200" dirty="0" err="1" smtClean="0"/>
            <a:t>warganegara</a:t>
          </a:r>
          <a:r>
            <a:rPr lang="en-US" sz="1600" kern="1200" dirty="0" smtClean="0"/>
            <a:t> </a:t>
          </a:r>
          <a:r>
            <a:rPr lang="en-US" sz="1600" kern="1200" dirty="0" err="1" smtClean="0"/>
            <a:t>sebagai</a:t>
          </a:r>
          <a:r>
            <a:rPr lang="en-US" sz="1600" kern="1200" dirty="0" smtClean="0"/>
            <a:t> </a:t>
          </a:r>
          <a:r>
            <a:rPr lang="en-US" sz="1600" kern="1200" dirty="0" err="1" smtClean="0"/>
            <a:t>pembayar</a:t>
          </a:r>
          <a:r>
            <a:rPr lang="en-US" sz="1600" kern="1200" dirty="0" smtClean="0"/>
            <a:t> </a:t>
          </a:r>
          <a:r>
            <a:rPr lang="en-US" sz="1600" kern="1200" dirty="0" err="1" smtClean="0"/>
            <a:t>pajak</a:t>
          </a:r>
          <a:r>
            <a:rPr lang="en-US" sz="1600" kern="1200" dirty="0" smtClean="0"/>
            <a:t>, </a:t>
          </a:r>
          <a:r>
            <a:rPr lang="en-US" sz="1600" kern="1200" dirty="0" err="1" smtClean="0"/>
            <a:t>dan</a:t>
          </a:r>
          <a:r>
            <a:rPr lang="en-US" sz="1600" kern="1200" dirty="0" smtClean="0"/>
            <a:t> </a:t>
          </a:r>
          <a:r>
            <a:rPr lang="en-US" sz="1600" kern="1200" dirty="0" err="1" smtClean="0"/>
            <a:t>penataan</a:t>
          </a:r>
          <a:r>
            <a:rPr lang="en-US" sz="1600" kern="1200" dirty="0" smtClean="0"/>
            <a:t> </a:t>
          </a:r>
          <a:r>
            <a:rPr lang="en-US" sz="1600" kern="1200" dirty="0" err="1" smtClean="0"/>
            <a:t>kelembagaan</a:t>
          </a:r>
          <a:r>
            <a:rPr lang="en-US" sz="1600" kern="1200" dirty="0" smtClean="0"/>
            <a:t>.</a:t>
          </a:r>
          <a:endParaRPr lang="en-US" sz="1600" kern="1200" dirty="0"/>
        </a:p>
      </dsp:txBody>
      <dsp:txXfrm>
        <a:off x="54956" y="1083241"/>
        <a:ext cx="2792307" cy="1766436"/>
      </dsp:txXfrm>
    </dsp:sp>
    <dsp:sp modelId="{4AE2A95F-0581-4EB4-A844-BA921955FC4C}">
      <dsp:nvSpPr>
        <dsp:cNvPr id="0" name=""/>
        <dsp:cNvSpPr/>
      </dsp:nvSpPr>
      <dsp:spPr>
        <a:xfrm rot="16200000">
          <a:off x="3651520" y="1544915"/>
          <a:ext cx="1914604" cy="703630"/>
        </a:xfrm>
        <a:prstGeom prst="lef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DB1BA4B-0A29-477B-879D-92E08BCB4C4C}">
      <dsp:nvSpPr>
        <dsp:cNvPr id="0" name=""/>
        <dsp:cNvSpPr/>
      </dsp:nvSpPr>
      <dsp:spPr>
        <a:xfrm>
          <a:off x="3077828" y="1254"/>
          <a:ext cx="3061990" cy="1876348"/>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err="1" smtClean="0"/>
            <a:t>Melakukan</a:t>
          </a:r>
          <a:r>
            <a:rPr lang="en-US" sz="1600" kern="1200" dirty="0" smtClean="0"/>
            <a:t> </a:t>
          </a:r>
          <a:r>
            <a:rPr lang="en-US" sz="1600" kern="1200" dirty="0" err="1" smtClean="0"/>
            <a:t>amandemen</a:t>
          </a:r>
          <a:r>
            <a:rPr lang="en-US" sz="1600" kern="1200" dirty="0" smtClean="0"/>
            <a:t> </a:t>
          </a:r>
          <a:r>
            <a:rPr lang="en-US" sz="1600" kern="1200" dirty="0" err="1" smtClean="0"/>
            <a:t>menyeluruh</a:t>
          </a:r>
          <a:r>
            <a:rPr lang="en-US" sz="1600" kern="1200" dirty="0" smtClean="0"/>
            <a:t> </a:t>
          </a:r>
          <a:r>
            <a:rPr lang="en-US" sz="1600" kern="1200" dirty="0" err="1" smtClean="0"/>
            <a:t>Undang-undang</a:t>
          </a:r>
          <a:r>
            <a:rPr lang="en-US" sz="1600" kern="1200" dirty="0" smtClean="0"/>
            <a:t> </a:t>
          </a:r>
          <a:r>
            <a:rPr lang="en-US" sz="1600" kern="1200" dirty="0" err="1" smtClean="0"/>
            <a:t>Perpajakan</a:t>
          </a:r>
          <a:r>
            <a:rPr lang="en-US" sz="1600" kern="1200" dirty="0" smtClean="0"/>
            <a:t> yang </a:t>
          </a:r>
          <a:r>
            <a:rPr lang="en-US" sz="1600" kern="1200" dirty="0" err="1" smtClean="0"/>
            <a:t>mengakomodasi</a:t>
          </a:r>
          <a:r>
            <a:rPr lang="en-US" sz="1600" kern="1200" dirty="0" smtClean="0"/>
            <a:t> </a:t>
          </a:r>
          <a:r>
            <a:rPr lang="en-US" sz="1600" kern="1200" dirty="0" err="1" smtClean="0"/>
            <a:t>prinsip-prinsip</a:t>
          </a:r>
          <a:r>
            <a:rPr lang="en-US" sz="1600" kern="1200" dirty="0" smtClean="0"/>
            <a:t> </a:t>
          </a:r>
          <a:r>
            <a:rPr lang="en-US" sz="1600" kern="1200" dirty="0" err="1" smtClean="0"/>
            <a:t>kebijakan</a:t>
          </a:r>
          <a:r>
            <a:rPr lang="en-US" sz="1600" kern="1200" dirty="0" smtClean="0"/>
            <a:t> </a:t>
          </a:r>
          <a:r>
            <a:rPr lang="en-US" sz="1600" kern="1200" dirty="0" err="1" smtClean="0"/>
            <a:t>pajak</a:t>
          </a:r>
          <a:r>
            <a:rPr lang="en-US" sz="1600" kern="1200" dirty="0" smtClean="0"/>
            <a:t> </a:t>
          </a:r>
          <a:r>
            <a:rPr lang="en-US" sz="1600" kern="1200" dirty="0" err="1" smtClean="0"/>
            <a:t>berkeadilan</a:t>
          </a:r>
          <a:r>
            <a:rPr lang="en-US" sz="1600" kern="1200" dirty="0" smtClean="0"/>
            <a:t>.</a:t>
          </a:r>
          <a:endParaRPr lang="en-US" sz="1600" kern="1200" dirty="0"/>
        </a:p>
      </dsp:txBody>
      <dsp:txXfrm>
        <a:off x="3132784" y="56210"/>
        <a:ext cx="2952078" cy="1766436"/>
      </dsp:txXfrm>
    </dsp:sp>
    <dsp:sp modelId="{523A17A6-04A1-4683-A91C-08F3E217AEA6}">
      <dsp:nvSpPr>
        <dsp:cNvPr id="0" name=""/>
        <dsp:cNvSpPr/>
      </dsp:nvSpPr>
      <dsp:spPr>
        <a:xfrm rot="19402440">
          <a:off x="5740587" y="2382999"/>
          <a:ext cx="2324978" cy="703630"/>
        </a:xfrm>
        <a:prstGeom prst="lef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A9BDCA4-D3C4-459A-AD01-B9B3617D424A}">
      <dsp:nvSpPr>
        <dsp:cNvPr id="0" name=""/>
        <dsp:cNvSpPr/>
      </dsp:nvSpPr>
      <dsp:spPr>
        <a:xfrm>
          <a:off x="6389071" y="914383"/>
          <a:ext cx="2754925" cy="1876348"/>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err="1" smtClean="0"/>
            <a:t>Membangun</a:t>
          </a:r>
          <a:r>
            <a:rPr lang="en-US" sz="1600" kern="1200" dirty="0" smtClean="0"/>
            <a:t> </a:t>
          </a:r>
          <a:r>
            <a:rPr lang="en-US" sz="1600" kern="1200" dirty="0" err="1" smtClean="0"/>
            <a:t>sistem</a:t>
          </a:r>
          <a:r>
            <a:rPr lang="en-US" sz="1600" kern="1200" dirty="0" smtClean="0"/>
            <a:t> </a:t>
          </a:r>
          <a:r>
            <a:rPr lang="en-US" sz="1600" kern="1200" dirty="0" err="1" smtClean="0"/>
            <a:t>administrasi</a:t>
          </a:r>
          <a:r>
            <a:rPr lang="en-US" sz="1600" kern="1200" dirty="0" smtClean="0"/>
            <a:t> </a:t>
          </a:r>
          <a:r>
            <a:rPr lang="en-US" sz="1600" kern="1200" dirty="0" err="1" smtClean="0"/>
            <a:t>perpajakan</a:t>
          </a:r>
          <a:r>
            <a:rPr lang="en-US" sz="1600" kern="1200" dirty="0" smtClean="0"/>
            <a:t> yang </a:t>
          </a:r>
          <a:r>
            <a:rPr lang="en-US" sz="1600" kern="1200" dirty="0" err="1" smtClean="0"/>
            <a:t>baik</a:t>
          </a:r>
          <a:r>
            <a:rPr lang="en-US" sz="1600" kern="1200" dirty="0" smtClean="0"/>
            <a:t>, yang </a:t>
          </a:r>
          <a:r>
            <a:rPr lang="en-US" sz="1600" kern="1200" dirty="0" err="1" smtClean="0"/>
            <a:t>tercermin</a:t>
          </a:r>
          <a:r>
            <a:rPr lang="en-US" sz="1600" kern="1200" dirty="0" smtClean="0"/>
            <a:t> </a:t>
          </a:r>
          <a:r>
            <a:rPr lang="en-US" sz="1600" kern="1200" dirty="0" err="1" smtClean="0"/>
            <a:t>dari</a:t>
          </a:r>
          <a:r>
            <a:rPr lang="en-US" sz="1600" kern="1200" dirty="0" smtClean="0"/>
            <a:t> </a:t>
          </a:r>
          <a:r>
            <a:rPr lang="en-US" sz="1600" kern="1200" dirty="0" err="1" smtClean="0"/>
            <a:t>efisiensi</a:t>
          </a:r>
          <a:r>
            <a:rPr lang="en-US" sz="1600" kern="1200" dirty="0" smtClean="0"/>
            <a:t> (</a:t>
          </a:r>
          <a:r>
            <a:rPr lang="en-US" sz="1600" i="1" kern="1200" dirty="0" smtClean="0"/>
            <a:t>cost of collection</a:t>
          </a:r>
          <a:r>
            <a:rPr lang="en-US" sz="1600" kern="1200" dirty="0" smtClean="0"/>
            <a:t>) </a:t>
          </a:r>
          <a:r>
            <a:rPr lang="en-US" sz="1600" kern="1200" dirty="0" err="1" smtClean="0"/>
            <a:t>dan</a:t>
          </a:r>
          <a:r>
            <a:rPr lang="en-US" sz="1600" kern="1200" dirty="0" smtClean="0"/>
            <a:t> </a:t>
          </a:r>
          <a:r>
            <a:rPr lang="en-US" sz="1600" kern="1200" dirty="0" err="1" smtClean="0"/>
            <a:t>efektivitas</a:t>
          </a:r>
          <a:r>
            <a:rPr lang="en-US" sz="1600" kern="1200" dirty="0" smtClean="0"/>
            <a:t> (</a:t>
          </a:r>
          <a:r>
            <a:rPr lang="en-US" sz="1600" i="1" kern="1200" dirty="0" smtClean="0"/>
            <a:t>cost of compliance</a:t>
          </a:r>
          <a:r>
            <a:rPr lang="en-US" sz="1600" kern="1200" dirty="0" smtClean="0"/>
            <a:t>).</a:t>
          </a:r>
          <a:endParaRPr lang="en-US" sz="1600" kern="1200" dirty="0"/>
        </a:p>
      </dsp:txBody>
      <dsp:txXfrm>
        <a:off x="6444027" y="969339"/>
        <a:ext cx="2645013" cy="17664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CC3F7-C262-49B9-9DDA-46041B3E9993}">
      <dsp:nvSpPr>
        <dsp:cNvPr id="0" name=""/>
        <dsp:cNvSpPr/>
      </dsp:nvSpPr>
      <dsp:spPr>
        <a:xfrm>
          <a:off x="2013439" y="0"/>
          <a:ext cx="3974120" cy="116204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Tax Policy</a:t>
          </a:r>
        </a:p>
        <a:p>
          <a:pPr lvl="0" algn="ctr" defTabSz="666750">
            <a:lnSpc>
              <a:spcPct val="90000"/>
            </a:lnSpc>
            <a:spcBef>
              <a:spcPct val="0"/>
            </a:spcBef>
            <a:spcAft>
              <a:spcPct val="35000"/>
            </a:spcAft>
          </a:pPr>
          <a:r>
            <a:rPr lang="en-US" sz="1500" kern="1200" dirty="0" err="1" smtClean="0"/>
            <a:t>Kebijakan</a:t>
          </a:r>
          <a:r>
            <a:rPr lang="en-US" sz="1500" kern="1200" dirty="0" smtClean="0"/>
            <a:t> </a:t>
          </a:r>
          <a:r>
            <a:rPr lang="en-US" sz="1500" kern="1200" dirty="0" err="1" smtClean="0"/>
            <a:t>Pajak</a:t>
          </a:r>
          <a:r>
            <a:rPr lang="en-US" sz="1500" kern="1200" dirty="0" smtClean="0"/>
            <a:t> yang </a:t>
          </a:r>
          <a:r>
            <a:rPr lang="en-US" sz="1500" kern="1200" dirty="0" err="1" smtClean="0"/>
            <a:t>Berkeadilan</a:t>
          </a:r>
          <a:endParaRPr lang="en-US" sz="1500" kern="1200" dirty="0"/>
        </a:p>
      </dsp:txBody>
      <dsp:txXfrm>
        <a:off x="2047474" y="34035"/>
        <a:ext cx="3906050" cy="1093979"/>
      </dsp:txXfrm>
    </dsp:sp>
    <dsp:sp modelId="{A7D1FF7F-1605-4F41-AF44-F2538E975199}">
      <dsp:nvSpPr>
        <dsp:cNvPr id="0" name=""/>
        <dsp:cNvSpPr/>
      </dsp:nvSpPr>
      <dsp:spPr>
        <a:xfrm rot="5400000">
          <a:off x="3782615" y="1191101"/>
          <a:ext cx="435768" cy="52292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3843622" y="1234678"/>
        <a:ext cx="313754" cy="305038"/>
      </dsp:txXfrm>
    </dsp:sp>
    <dsp:sp modelId="{C4EF619E-1D80-41B5-8CD8-C762BA05A8B0}">
      <dsp:nvSpPr>
        <dsp:cNvPr id="0" name=""/>
        <dsp:cNvSpPr/>
      </dsp:nvSpPr>
      <dsp:spPr>
        <a:xfrm>
          <a:off x="2013439" y="1743075"/>
          <a:ext cx="3974120" cy="1162049"/>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Tax Law</a:t>
          </a:r>
          <a:endParaRPr lang="en-US" sz="1500" kern="1200" dirty="0" smtClean="0"/>
        </a:p>
        <a:p>
          <a:pPr lvl="0" algn="ctr" defTabSz="666750">
            <a:lnSpc>
              <a:spcPct val="90000"/>
            </a:lnSpc>
            <a:spcBef>
              <a:spcPct val="0"/>
            </a:spcBef>
            <a:spcAft>
              <a:spcPct val="35000"/>
            </a:spcAft>
          </a:pPr>
          <a:r>
            <a:rPr lang="en-US" sz="1500" kern="1200" dirty="0" err="1" smtClean="0"/>
            <a:t>Amandemen</a:t>
          </a:r>
          <a:r>
            <a:rPr lang="en-US" sz="1500" kern="1200" dirty="0" smtClean="0"/>
            <a:t> </a:t>
          </a:r>
          <a:r>
            <a:rPr lang="en-US" sz="1500" kern="1200" dirty="0" err="1" smtClean="0"/>
            <a:t>menyeluruh</a:t>
          </a:r>
          <a:r>
            <a:rPr lang="en-US" sz="1500" kern="1200" dirty="0" smtClean="0"/>
            <a:t>  </a:t>
          </a:r>
          <a:r>
            <a:rPr lang="en-US" sz="1500" kern="1200" dirty="0" err="1" smtClean="0"/>
            <a:t>perundang-undangan</a:t>
          </a:r>
          <a:r>
            <a:rPr lang="en-US" sz="1500" kern="1200" dirty="0" smtClean="0"/>
            <a:t> yang </a:t>
          </a:r>
          <a:r>
            <a:rPr lang="en-US" sz="1500" kern="1200" dirty="0" err="1" smtClean="0"/>
            <a:t>menjamin</a:t>
          </a:r>
          <a:r>
            <a:rPr lang="en-US" sz="1500" kern="1200" dirty="0" smtClean="0"/>
            <a:t> </a:t>
          </a:r>
          <a:r>
            <a:rPr lang="en-US" sz="1500" kern="1200" dirty="0" err="1" smtClean="0"/>
            <a:t>prinsip-prinsip</a:t>
          </a:r>
          <a:r>
            <a:rPr lang="en-US" sz="1500" kern="1200" dirty="0" smtClean="0"/>
            <a:t> </a:t>
          </a:r>
          <a:r>
            <a:rPr lang="en-US" sz="1500" kern="1200" dirty="0" err="1" smtClean="0"/>
            <a:t>kebijakan</a:t>
          </a:r>
          <a:r>
            <a:rPr lang="en-US" sz="1500" kern="1200" dirty="0" smtClean="0"/>
            <a:t> </a:t>
          </a:r>
          <a:r>
            <a:rPr lang="en-US" sz="1500" kern="1200" dirty="0" err="1" smtClean="0"/>
            <a:t>pajak</a:t>
          </a:r>
          <a:r>
            <a:rPr lang="en-US" sz="1500" kern="1200" dirty="0" smtClean="0"/>
            <a:t> </a:t>
          </a:r>
          <a:r>
            <a:rPr lang="en-US" sz="1500" kern="1200" dirty="0" err="1" smtClean="0"/>
            <a:t>berkeadilan</a:t>
          </a:r>
          <a:endParaRPr lang="en-US" sz="1500" kern="1200" dirty="0"/>
        </a:p>
      </dsp:txBody>
      <dsp:txXfrm>
        <a:off x="2047474" y="1777110"/>
        <a:ext cx="3906050" cy="1093979"/>
      </dsp:txXfrm>
    </dsp:sp>
    <dsp:sp modelId="{B1E41815-AE0E-4A87-9CBD-3A5CD1FD544F}">
      <dsp:nvSpPr>
        <dsp:cNvPr id="0" name=""/>
        <dsp:cNvSpPr/>
      </dsp:nvSpPr>
      <dsp:spPr>
        <a:xfrm rot="5400000">
          <a:off x="3782615" y="2934176"/>
          <a:ext cx="435768" cy="52292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3843622" y="2977753"/>
        <a:ext cx="313754" cy="305038"/>
      </dsp:txXfrm>
    </dsp:sp>
    <dsp:sp modelId="{84C74884-1F55-45BA-A42F-20FF1A869FD8}">
      <dsp:nvSpPr>
        <dsp:cNvPr id="0" name=""/>
        <dsp:cNvSpPr/>
      </dsp:nvSpPr>
      <dsp:spPr>
        <a:xfrm>
          <a:off x="2013439" y="3486150"/>
          <a:ext cx="3974120" cy="1162049"/>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Tax Administration</a:t>
          </a:r>
        </a:p>
        <a:p>
          <a:pPr lvl="0" algn="ctr" defTabSz="666750">
            <a:lnSpc>
              <a:spcPct val="90000"/>
            </a:lnSpc>
            <a:spcBef>
              <a:spcPct val="0"/>
            </a:spcBef>
            <a:spcAft>
              <a:spcPct val="35000"/>
            </a:spcAft>
          </a:pPr>
          <a:r>
            <a:rPr lang="en-US" sz="1500" kern="1200" dirty="0" err="1" smtClean="0"/>
            <a:t>Membangun</a:t>
          </a:r>
          <a:r>
            <a:rPr lang="en-US" sz="1500" kern="1200" dirty="0" smtClean="0"/>
            <a:t> </a:t>
          </a:r>
          <a:r>
            <a:rPr lang="en-US" sz="1500" kern="1200" dirty="0" err="1" smtClean="0"/>
            <a:t>sistem</a:t>
          </a:r>
          <a:r>
            <a:rPr lang="en-US" sz="1500" kern="1200" dirty="0" smtClean="0"/>
            <a:t> </a:t>
          </a:r>
          <a:r>
            <a:rPr lang="en-US" sz="1500" kern="1200" dirty="0" err="1" smtClean="0"/>
            <a:t>administrasi</a:t>
          </a:r>
          <a:r>
            <a:rPr lang="en-US" sz="1500" kern="1200" dirty="0" smtClean="0"/>
            <a:t> </a:t>
          </a:r>
          <a:r>
            <a:rPr lang="en-US" sz="1500" kern="1200" dirty="0" err="1" smtClean="0"/>
            <a:t>perpajakan</a:t>
          </a:r>
          <a:r>
            <a:rPr lang="en-US" sz="1500" kern="1200" dirty="0" smtClean="0"/>
            <a:t> yang </a:t>
          </a:r>
          <a:r>
            <a:rPr lang="en-US" sz="1500" kern="1200" dirty="0" err="1" smtClean="0"/>
            <a:t>baik</a:t>
          </a:r>
          <a:r>
            <a:rPr lang="en-US" sz="1500" kern="1200" dirty="0" smtClean="0"/>
            <a:t>, yang </a:t>
          </a:r>
          <a:r>
            <a:rPr lang="en-US" sz="1500" kern="1200" dirty="0" err="1" smtClean="0"/>
            <a:t>tercermin</a:t>
          </a:r>
          <a:r>
            <a:rPr lang="en-US" sz="1500" kern="1200" dirty="0" smtClean="0"/>
            <a:t> </a:t>
          </a:r>
          <a:r>
            <a:rPr lang="en-US" sz="1500" kern="1200" dirty="0" err="1" smtClean="0"/>
            <a:t>dalam</a:t>
          </a:r>
          <a:r>
            <a:rPr lang="en-US" sz="1500" kern="1200" dirty="0" smtClean="0"/>
            <a:t> </a:t>
          </a:r>
          <a:r>
            <a:rPr lang="en-US" sz="1500" kern="1200" dirty="0" err="1" smtClean="0"/>
            <a:t>efisiensi</a:t>
          </a:r>
          <a:r>
            <a:rPr lang="en-US" sz="1500" kern="1200" dirty="0" smtClean="0"/>
            <a:t> (cost of collection) </a:t>
          </a:r>
          <a:r>
            <a:rPr lang="en-US" sz="1500" kern="1200" dirty="0" err="1" smtClean="0"/>
            <a:t>dan</a:t>
          </a:r>
          <a:r>
            <a:rPr lang="en-US" sz="1500" kern="1200" dirty="0" smtClean="0"/>
            <a:t> </a:t>
          </a:r>
          <a:r>
            <a:rPr lang="en-US" sz="1500" kern="1200" dirty="0" err="1" smtClean="0"/>
            <a:t>efektivitas</a:t>
          </a:r>
          <a:r>
            <a:rPr lang="en-US" sz="1500" kern="1200" dirty="0" smtClean="0"/>
            <a:t> (cost of compliance)</a:t>
          </a:r>
          <a:endParaRPr lang="en-US" sz="1500" kern="1200" dirty="0"/>
        </a:p>
      </dsp:txBody>
      <dsp:txXfrm>
        <a:off x="2047474" y="3520185"/>
        <a:ext cx="3906050" cy="1093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DBE79-D3F4-4D57-8D09-5F58CA6C5A62}">
      <dsp:nvSpPr>
        <dsp:cNvPr id="0" name=""/>
        <dsp:cNvSpPr/>
      </dsp:nvSpPr>
      <dsp:spPr>
        <a:xfrm>
          <a:off x="3091809" y="1277124"/>
          <a:ext cx="3181609" cy="3181609"/>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n/>
              <a:solidFill>
                <a:schemeClr val="tx1"/>
              </a:solidFill>
              <a:latin typeface="+mj-lt"/>
            </a:rPr>
            <a:t>Taxation System</a:t>
          </a:r>
          <a:endParaRPr lang="en-US" sz="1600" b="1" kern="1200" dirty="0">
            <a:ln/>
            <a:solidFill>
              <a:schemeClr val="tx1"/>
            </a:solidFill>
            <a:latin typeface="+mj-lt"/>
          </a:endParaRPr>
        </a:p>
      </dsp:txBody>
      <dsp:txXfrm>
        <a:off x="3557745" y="1743060"/>
        <a:ext cx="2249737" cy="2249737"/>
      </dsp:txXfrm>
    </dsp:sp>
    <dsp:sp modelId="{4245D700-9364-40DC-8336-1CE76994E8C0}">
      <dsp:nvSpPr>
        <dsp:cNvPr id="0" name=""/>
        <dsp:cNvSpPr/>
      </dsp:nvSpPr>
      <dsp:spPr>
        <a:xfrm>
          <a:off x="3887212" y="567"/>
          <a:ext cx="1590804" cy="1590804"/>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b="1" kern="1200" dirty="0" smtClean="0">
              <a:ln w="10541" cmpd="sng">
                <a:prstDash val="solid"/>
              </a:ln>
              <a:solidFill>
                <a:schemeClr val="tx1"/>
              </a:solidFill>
              <a:latin typeface="+mj-lt"/>
            </a:rPr>
            <a:t>Tax </a:t>
          </a:r>
          <a:r>
            <a:rPr lang="en-US" sz="1600" b="1" kern="1200" dirty="0" smtClean="0">
              <a:ln w="10541" cmpd="sng">
                <a:prstDash val="solid"/>
              </a:ln>
              <a:solidFill>
                <a:schemeClr val="tx1"/>
              </a:solidFill>
              <a:latin typeface="+mj-lt"/>
            </a:rPr>
            <a:t>Incentives</a:t>
          </a:r>
          <a:endParaRPr lang="en-US" sz="1600" b="1" kern="1200" dirty="0">
            <a:ln/>
            <a:solidFill>
              <a:schemeClr val="tx1"/>
            </a:solidFill>
            <a:latin typeface="+mj-lt"/>
          </a:endParaRPr>
        </a:p>
      </dsp:txBody>
      <dsp:txXfrm>
        <a:off x="4120180" y="233535"/>
        <a:ext cx="1124868" cy="1124868"/>
      </dsp:txXfrm>
    </dsp:sp>
    <dsp:sp modelId="{45C4C210-82FC-4381-BDCB-B306DC94A74E}">
      <dsp:nvSpPr>
        <dsp:cNvPr id="0" name=""/>
        <dsp:cNvSpPr/>
      </dsp:nvSpPr>
      <dsp:spPr>
        <a:xfrm>
          <a:off x="5352308" y="607430"/>
          <a:ext cx="1590804" cy="1590804"/>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n w="10541" cmpd="sng">
                <a:prstDash val="solid"/>
              </a:ln>
              <a:solidFill>
                <a:schemeClr val="tx1"/>
              </a:solidFill>
              <a:latin typeface="+mj-lt"/>
            </a:rPr>
            <a:t>Tax Amnesty</a:t>
          </a:r>
        </a:p>
      </dsp:txBody>
      <dsp:txXfrm>
        <a:off x="5585276" y="840398"/>
        <a:ext cx="1124868" cy="1124868"/>
      </dsp:txXfrm>
    </dsp:sp>
    <dsp:sp modelId="{B75B2A2F-6B1B-4A73-803B-385731C8CD73}">
      <dsp:nvSpPr>
        <dsp:cNvPr id="0" name=""/>
        <dsp:cNvSpPr/>
      </dsp:nvSpPr>
      <dsp:spPr>
        <a:xfrm>
          <a:off x="5772514" y="2072527"/>
          <a:ext cx="1964118" cy="1590804"/>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smtClean="0">
              <a:ln w="10541" cmpd="sng">
                <a:prstDash val="solid"/>
              </a:ln>
              <a:solidFill>
                <a:schemeClr val="tx1"/>
              </a:solidFill>
              <a:latin typeface="+mj-lt"/>
            </a:rPr>
            <a:t>Transformasi</a:t>
          </a:r>
          <a:r>
            <a:rPr lang="en-US" sz="1600" b="1" kern="1200" dirty="0" smtClean="0">
              <a:ln w="10541" cmpd="sng">
                <a:prstDash val="solid"/>
              </a:ln>
              <a:solidFill>
                <a:schemeClr val="tx1"/>
              </a:solidFill>
              <a:latin typeface="+mj-lt"/>
            </a:rPr>
            <a:t> </a:t>
          </a:r>
          <a:r>
            <a:rPr lang="en-US" sz="1600" b="1" kern="1200" dirty="0" err="1" smtClean="0">
              <a:ln w="10541" cmpd="sng">
                <a:prstDash val="solid"/>
              </a:ln>
              <a:solidFill>
                <a:schemeClr val="tx1"/>
              </a:solidFill>
              <a:latin typeface="+mj-lt"/>
            </a:rPr>
            <a:t>Kelembagaan</a:t>
          </a:r>
          <a:endParaRPr lang="en-US" sz="1600" b="1" kern="1200" dirty="0" smtClean="0">
            <a:solidFill>
              <a:schemeClr val="tx1"/>
            </a:solidFill>
            <a:latin typeface="+mj-lt"/>
          </a:endParaRPr>
        </a:p>
      </dsp:txBody>
      <dsp:txXfrm>
        <a:off x="6060152" y="2305495"/>
        <a:ext cx="1388842" cy="1124868"/>
      </dsp:txXfrm>
    </dsp:sp>
    <dsp:sp modelId="{D858A723-F95B-4DCF-9BF4-B84874146741}">
      <dsp:nvSpPr>
        <dsp:cNvPr id="0" name=""/>
        <dsp:cNvSpPr/>
      </dsp:nvSpPr>
      <dsp:spPr>
        <a:xfrm>
          <a:off x="5352308" y="3537623"/>
          <a:ext cx="1590804" cy="1590804"/>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j-lt"/>
            </a:rPr>
            <a:t>BEPS/MEA</a:t>
          </a:r>
        </a:p>
      </dsp:txBody>
      <dsp:txXfrm>
        <a:off x="5585276" y="3770591"/>
        <a:ext cx="1124868" cy="1124868"/>
      </dsp:txXfrm>
    </dsp:sp>
    <dsp:sp modelId="{B42F8F17-2B2E-4AFE-B469-13FFBCB9C9A9}">
      <dsp:nvSpPr>
        <dsp:cNvPr id="0" name=""/>
        <dsp:cNvSpPr/>
      </dsp:nvSpPr>
      <dsp:spPr>
        <a:xfrm>
          <a:off x="3887212" y="4144486"/>
          <a:ext cx="1590804" cy="1590804"/>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j-lt"/>
            </a:rPr>
            <a:t>Law Enforcement</a:t>
          </a:r>
        </a:p>
      </dsp:txBody>
      <dsp:txXfrm>
        <a:off x="4120180" y="4377454"/>
        <a:ext cx="1124868" cy="1124868"/>
      </dsp:txXfrm>
    </dsp:sp>
    <dsp:sp modelId="{97275C97-37F6-4A7E-B56F-AA230B2979DA}">
      <dsp:nvSpPr>
        <dsp:cNvPr id="0" name=""/>
        <dsp:cNvSpPr/>
      </dsp:nvSpPr>
      <dsp:spPr>
        <a:xfrm>
          <a:off x="2422115" y="3537623"/>
          <a:ext cx="1590804" cy="1590804"/>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j-lt"/>
            </a:rPr>
            <a:t>Tax </a:t>
          </a:r>
          <a:r>
            <a:rPr lang="en-US" sz="1600" b="1" kern="1200" dirty="0" err="1" smtClean="0">
              <a:solidFill>
                <a:schemeClr val="tx1"/>
              </a:solidFill>
              <a:latin typeface="+mj-lt"/>
            </a:rPr>
            <a:t>Adm</a:t>
          </a:r>
          <a:endParaRPr lang="en-US" sz="1600" b="1" kern="1200" dirty="0" smtClean="0">
            <a:solidFill>
              <a:schemeClr val="tx1"/>
            </a:solidFill>
            <a:latin typeface="+mj-lt"/>
          </a:endParaRPr>
        </a:p>
        <a:p>
          <a:pPr lvl="0" algn="ctr" defTabSz="711200">
            <a:lnSpc>
              <a:spcPct val="90000"/>
            </a:lnSpc>
            <a:spcBef>
              <a:spcPct val="0"/>
            </a:spcBef>
            <a:spcAft>
              <a:spcPct val="35000"/>
            </a:spcAft>
          </a:pPr>
          <a:r>
            <a:rPr lang="en-US" sz="1600" b="1" kern="1200" dirty="0" err="1" smtClean="0">
              <a:solidFill>
                <a:schemeClr val="tx1"/>
              </a:solidFill>
              <a:latin typeface="+mj-lt"/>
            </a:rPr>
            <a:t>Berbasis</a:t>
          </a:r>
          <a:r>
            <a:rPr lang="en-US" sz="1600" b="1" kern="1200" dirty="0" smtClean="0">
              <a:solidFill>
                <a:schemeClr val="tx1"/>
              </a:solidFill>
              <a:latin typeface="+mj-lt"/>
            </a:rPr>
            <a:t> IT</a:t>
          </a:r>
        </a:p>
      </dsp:txBody>
      <dsp:txXfrm>
        <a:off x="2655083" y="3770591"/>
        <a:ext cx="1124868" cy="1124868"/>
      </dsp:txXfrm>
    </dsp:sp>
    <dsp:sp modelId="{6A66EEA7-FD6E-4832-AD0B-8C25572B6098}">
      <dsp:nvSpPr>
        <dsp:cNvPr id="0" name=""/>
        <dsp:cNvSpPr/>
      </dsp:nvSpPr>
      <dsp:spPr>
        <a:xfrm>
          <a:off x="1815252" y="2072527"/>
          <a:ext cx="1590804" cy="1590804"/>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j-lt"/>
            </a:rPr>
            <a:t>Revenue Optimization</a:t>
          </a:r>
        </a:p>
      </dsp:txBody>
      <dsp:txXfrm>
        <a:off x="2048220" y="2305495"/>
        <a:ext cx="1124868" cy="1124868"/>
      </dsp:txXfrm>
    </dsp:sp>
    <dsp:sp modelId="{4D724730-FADD-4ED6-A651-5287ADCDEBC1}">
      <dsp:nvSpPr>
        <dsp:cNvPr id="0" name=""/>
        <dsp:cNvSpPr/>
      </dsp:nvSpPr>
      <dsp:spPr>
        <a:xfrm>
          <a:off x="2422115" y="607430"/>
          <a:ext cx="1590804" cy="1590804"/>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j-lt"/>
            </a:rPr>
            <a:t>Tax Compliance</a:t>
          </a:r>
        </a:p>
      </dsp:txBody>
      <dsp:txXfrm>
        <a:off x="2655083" y="840398"/>
        <a:ext cx="1124868" cy="1124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813FC-615F-4887-ADB9-50C12A28D76A}">
      <dsp:nvSpPr>
        <dsp:cNvPr id="0" name=""/>
        <dsp:cNvSpPr/>
      </dsp:nvSpPr>
      <dsp:spPr>
        <a:xfrm>
          <a:off x="3648" y="705613"/>
          <a:ext cx="1595168" cy="177306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50000"/>
                </a:schemeClr>
              </a:solidFill>
            </a:rPr>
            <a:t>fiscal policy as a </a:t>
          </a:r>
          <a:r>
            <a:rPr lang="en-US" sz="1800" b="1" kern="1200" dirty="0" err="1" smtClean="0">
              <a:solidFill>
                <a:schemeClr val="accent1">
                  <a:lumMod val="50000"/>
                </a:schemeClr>
              </a:solidFill>
            </a:rPr>
            <a:t>stabilisation</a:t>
          </a:r>
          <a:r>
            <a:rPr lang="en-US" sz="1800" b="1" kern="1200" dirty="0" smtClean="0">
              <a:solidFill>
                <a:schemeClr val="accent1">
                  <a:lumMod val="50000"/>
                </a:schemeClr>
              </a:solidFill>
            </a:rPr>
            <a:t> tool</a:t>
          </a:r>
          <a:br>
            <a:rPr lang="en-US" sz="1800" b="1" kern="1200" dirty="0" smtClean="0">
              <a:solidFill>
                <a:schemeClr val="accent1">
                  <a:lumMod val="50000"/>
                </a:schemeClr>
              </a:solidFill>
            </a:rPr>
          </a:br>
          <a:endParaRPr lang="en-US" sz="1800" b="1" kern="1200" dirty="0">
            <a:solidFill>
              <a:schemeClr val="accent1">
                <a:lumMod val="50000"/>
              </a:schemeClr>
            </a:solidFill>
          </a:endParaRPr>
        </a:p>
      </dsp:txBody>
      <dsp:txXfrm>
        <a:off x="50369" y="752334"/>
        <a:ext cx="1501726" cy="1679624"/>
      </dsp:txXfrm>
    </dsp:sp>
    <dsp:sp modelId="{AD8EC0EB-407A-41C3-919B-5812B9AE4912}">
      <dsp:nvSpPr>
        <dsp:cNvPr id="0" name=""/>
        <dsp:cNvSpPr/>
      </dsp:nvSpPr>
      <dsp:spPr>
        <a:xfrm>
          <a:off x="1758333" y="1394346"/>
          <a:ext cx="338175" cy="395601"/>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58333" y="1473466"/>
        <a:ext cx="236723" cy="237361"/>
      </dsp:txXfrm>
    </dsp:sp>
    <dsp:sp modelId="{EE55B6DC-4F7A-4C22-AFCD-BCBBDA205FCE}">
      <dsp:nvSpPr>
        <dsp:cNvPr id="0" name=""/>
        <dsp:cNvSpPr/>
      </dsp:nvSpPr>
      <dsp:spPr>
        <a:xfrm>
          <a:off x="2236883" y="705613"/>
          <a:ext cx="1595168" cy="177306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50000"/>
                </a:schemeClr>
              </a:solidFill>
            </a:rPr>
            <a:t>trade-off between stabilization and sustainability</a:t>
          </a:r>
          <a:br>
            <a:rPr lang="en-US" sz="1800" b="1" kern="1200" dirty="0" smtClean="0">
              <a:solidFill>
                <a:schemeClr val="accent1">
                  <a:lumMod val="50000"/>
                </a:schemeClr>
              </a:solidFill>
            </a:rPr>
          </a:br>
          <a:endParaRPr lang="en-US" sz="1800" b="1" kern="1200" dirty="0">
            <a:solidFill>
              <a:schemeClr val="accent1">
                <a:lumMod val="50000"/>
              </a:schemeClr>
            </a:solidFill>
          </a:endParaRPr>
        </a:p>
      </dsp:txBody>
      <dsp:txXfrm>
        <a:off x="2283604" y="752334"/>
        <a:ext cx="1501726" cy="1679624"/>
      </dsp:txXfrm>
    </dsp:sp>
    <dsp:sp modelId="{E74AB532-0C19-4EF3-81F4-6A30319D2529}">
      <dsp:nvSpPr>
        <dsp:cNvPr id="0" name=""/>
        <dsp:cNvSpPr/>
      </dsp:nvSpPr>
      <dsp:spPr>
        <a:xfrm>
          <a:off x="3991568" y="1394346"/>
          <a:ext cx="338175" cy="395601"/>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991568" y="1473466"/>
        <a:ext cx="236723" cy="237361"/>
      </dsp:txXfrm>
    </dsp:sp>
    <dsp:sp modelId="{CDA4FFCA-F1B0-47B8-B78F-91F3EF6CA2CD}">
      <dsp:nvSpPr>
        <dsp:cNvPr id="0" name=""/>
        <dsp:cNvSpPr/>
      </dsp:nvSpPr>
      <dsp:spPr>
        <a:xfrm>
          <a:off x="4470119" y="705613"/>
          <a:ext cx="1595168" cy="177306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50000"/>
                </a:schemeClr>
              </a:solidFill>
            </a:rPr>
            <a:t>moving beyond economic growth</a:t>
          </a:r>
          <a:br>
            <a:rPr lang="en-US" sz="1800" b="1" kern="1200" dirty="0" smtClean="0">
              <a:solidFill>
                <a:schemeClr val="accent1">
                  <a:lumMod val="50000"/>
                </a:schemeClr>
              </a:solidFill>
            </a:rPr>
          </a:br>
          <a:endParaRPr lang="en-US" sz="1800" b="1" kern="1200" dirty="0">
            <a:solidFill>
              <a:schemeClr val="accent1">
                <a:lumMod val="50000"/>
              </a:schemeClr>
            </a:solidFill>
          </a:endParaRPr>
        </a:p>
      </dsp:txBody>
      <dsp:txXfrm>
        <a:off x="4516840" y="752334"/>
        <a:ext cx="1501726" cy="1679624"/>
      </dsp:txXfrm>
    </dsp:sp>
    <dsp:sp modelId="{9A516620-006C-41C0-9C63-5FF5F94ADC01}">
      <dsp:nvSpPr>
        <dsp:cNvPr id="0" name=""/>
        <dsp:cNvSpPr/>
      </dsp:nvSpPr>
      <dsp:spPr>
        <a:xfrm>
          <a:off x="6224804" y="1394346"/>
          <a:ext cx="338175" cy="395601"/>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224804" y="1473466"/>
        <a:ext cx="236723" cy="237361"/>
      </dsp:txXfrm>
    </dsp:sp>
    <dsp:sp modelId="{0053390C-0374-4D44-8FBA-9DA7B4322E48}">
      <dsp:nvSpPr>
        <dsp:cNvPr id="0" name=""/>
        <dsp:cNvSpPr/>
      </dsp:nvSpPr>
      <dsp:spPr>
        <a:xfrm>
          <a:off x="6703354" y="705613"/>
          <a:ext cx="1595168" cy="177306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1">
                  <a:lumMod val="50000"/>
                </a:schemeClr>
              </a:solidFill>
            </a:rPr>
            <a:t>fiscal policy in an uncertain</a:t>
          </a:r>
          <a:br>
            <a:rPr lang="en-US" sz="1800" b="1" kern="1200" dirty="0" smtClean="0">
              <a:solidFill>
                <a:schemeClr val="accent1">
                  <a:lumMod val="50000"/>
                </a:schemeClr>
              </a:solidFill>
            </a:rPr>
          </a:br>
          <a:r>
            <a:rPr lang="en-US" sz="1800" b="1" kern="1200" dirty="0" smtClean="0">
              <a:solidFill>
                <a:schemeClr val="accent1">
                  <a:lumMod val="50000"/>
                </a:schemeClr>
              </a:solidFill>
            </a:rPr>
            <a:t>environment</a:t>
          </a:r>
          <a:endParaRPr lang="en-US" sz="1800" b="1" kern="1200" dirty="0">
            <a:solidFill>
              <a:schemeClr val="accent1">
                <a:lumMod val="50000"/>
              </a:schemeClr>
            </a:solidFill>
          </a:endParaRPr>
        </a:p>
      </dsp:txBody>
      <dsp:txXfrm>
        <a:off x="6750075" y="752334"/>
        <a:ext cx="1501726" cy="1679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6350B-30B4-4756-A286-D4269462A0CE}">
      <dsp:nvSpPr>
        <dsp:cNvPr id="0" name=""/>
        <dsp:cNvSpPr/>
      </dsp:nvSpPr>
      <dsp:spPr>
        <a:xfrm>
          <a:off x="6638569" y="634786"/>
          <a:ext cx="1681757" cy="168184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483EEF-9102-4A14-82C9-6F145445F3BA}">
      <dsp:nvSpPr>
        <dsp:cNvPr id="0" name=""/>
        <dsp:cNvSpPr/>
      </dsp:nvSpPr>
      <dsp:spPr>
        <a:xfrm>
          <a:off x="6694820" y="690857"/>
          <a:ext cx="1569977" cy="1569701"/>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Isu</a:t>
          </a:r>
          <a:r>
            <a:rPr lang="en-US" sz="2000" kern="1200" dirty="0" smtClean="0"/>
            <a:t> </a:t>
          </a:r>
          <a:r>
            <a:rPr lang="en-US" sz="2000" kern="1200" dirty="0" err="1" smtClean="0"/>
            <a:t>Utama</a:t>
          </a:r>
          <a:r>
            <a:rPr lang="en-US" sz="2000" kern="1200" dirty="0" smtClean="0"/>
            <a:t>:</a:t>
          </a:r>
          <a:br>
            <a:rPr lang="en-US" sz="2000" kern="1200" dirty="0" smtClean="0"/>
          </a:br>
          <a:r>
            <a:rPr lang="en-US" sz="2000" kern="1200" dirty="0" smtClean="0"/>
            <a:t>Revenue </a:t>
          </a:r>
        </a:p>
      </dsp:txBody>
      <dsp:txXfrm>
        <a:off x="6919102" y="915142"/>
        <a:ext cx="1121412" cy="1121130"/>
      </dsp:txXfrm>
    </dsp:sp>
    <dsp:sp modelId="{5F2723F2-E690-4623-B020-374E7EEB3B1E}">
      <dsp:nvSpPr>
        <dsp:cNvPr id="0" name=""/>
        <dsp:cNvSpPr/>
      </dsp:nvSpPr>
      <dsp:spPr>
        <a:xfrm rot="2700000">
          <a:off x="4893334" y="634667"/>
          <a:ext cx="1681785" cy="1681785"/>
        </a:xfrm>
        <a:prstGeom prst="teardrop">
          <a:avLst>
            <a:gd name="adj" fmla="val 10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AE759-1AC6-4678-ADB2-E65CC0FDDE2E}">
      <dsp:nvSpPr>
        <dsp:cNvPr id="0" name=""/>
        <dsp:cNvSpPr/>
      </dsp:nvSpPr>
      <dsp:spPr>
        <a:xfrm>
          <a:off x="4956811" y="690857"/>
          <a:ext cx="1569977" cy="1569701"/>
        </a:xfrm>
        <a:prstGeom prst="ellipse">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Keleluasaan</a:t>
          </a:r>
          <a:r>
            <a:rPr lang="en-US" sz="1600" kern="1200" dirty="0" smtClean="0"/>
            <a:t> </a:t>
          </a:r>
          <a:r>
            <a:rPr lang="en-US" sz="1600" kern="1200" dirty="0" err="1" smtClean="0"/>
            <a:t>Ruang</a:t>
          </a:r>
          <a:r>
            <a:rPr lang="en-US" sz="1600" kern="1200" dirty="0" smtClean="0"/>
            <a:t> </a:t>
          </a:r>
          <a:r>
            <a:rPr lang="en-US" sz="1600" kern="1200" dirty="0" err="1" smtClean="0"/>
            <a:t>Fiskal</a:t>
          </a:r>
          <a:endParaRPr lang="en-US" sz="1600" kern="1200" dirty="0"/>
        </a:p>
      </dsp:txBody>
      <dsp:txXfrm>
        <a:off x="5181093" y="915142"/>
        <a:ext cx="1121412" cy="1121130"/>
      </dsp:txXfrm>
    </dsp:sp>
    <dsp:sp modelId="{AA823A14-DFCB-4053-98DB-3A6645AF69FC}">
      <dsp:nvSpPr>
        <dsp:cNvPr id="0" name=""/>
        <dsp:cNvSpPr/>
      </dsp:nvSpPr>
      <dsp:spPr>
        <a:xfrm rot="2700000">
          <a:off x="3162537" y="634667"/>
          <a:ext cx="1681785" cy="1681785"/>
        </a:xfrm>
        <a:prstGeom prst="teardrop">
          <a:avLst>
            <a:gd name="adj" fmla="val 10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AF9190-A52A-4D55-8F50-09F22DB27C31}">
      <dsp:nvSpPr>
        <dsp:cNvPr id="0" name=""/>
        <dsp:cNvSpPr/>
      </dsp:nvSpPr>
      <dsp:spPr>
        <a:xfrm>
          <a:off x="3218802" y="690857"/>
          <a:ext cx="1569977" cy="1569701"/>
        </a:xfrm>
        <a:prstGeom prst="ellipse">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Pencabutan</a:t>
          </a:r>
          <a:r>
            <a:rPr lang="en-US" sz="1600" kern="1200" dirty="0" smtClean="0"/>
            <a:t> </a:t>
          </a:r>
          <a:r>
            <a:rPr lang="en-US" sz="1600" kern="1200" dirty="0" err="1" smtClean="0"/>
            <a:t>Subsidi</a:t>
          </a:r>
          <a:r>
            <a:rPr lang="en-US" sz="1600" kern="1200" dirty="0" smtClean="0"/>
            <a:t> BBM</a:t>
          </a:r>
          <a:endParaRPr lang="en-US" sz="1600" kern="1200" dirty="0"/>
        </a:p>
      </dsp:txBody>
      <dsp:txXfrm>
        <a:off x="3443085" y="915142"/>
        <a:ext cx="1121412" cy="1121130"/>
      </dsp:txXfrm>
    </dsp:sp>
    <dsp:sp modelId="{318DE8E0-20FB-4EF2-BC1C-6C66990E6D8B}">
      <dsp:nvSpPr>
        <dsp:cNvPr id="0" name=""/>
        <dsp:cNvSpPr/>
      </dsp:nvSpPr>
      <dsp:spPr>
        <a:xfrm rot="2700000">
          <a:off x="1424529" y="634667"/>
          <a:ext cx="1681785" cy="1681785"/>
        </a:xfrm>
        <a:prstGeom prst="teardrop">
          <a:avLst>
            <a:gd name="adj" fmla="val 1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F784D3-9D42-45C9-BA0C-41F676CF17AB}">
      <dsp:nvSpPr>
        <dsp:cNvPr id="0" name=""/>
        <dsp:cNvSpPr/>
      </dsp:nvSpPr>
      <dsp:spPr>
        <a:xfrm>
          <a:off x="1480793" y="690857"/>
          <a:ext cx="1569977" cy="1569701"/>
        </a:xfrm>
        <a:prstGeom prst="ellipse">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Isu</a:t>
          </a:r>
          <a:r>
            <a:rPr lang="en-US" sz="1600" kern="1200" dirty="0" smtClean="0"/>
            <a:t> </a:t>
          </a:r>
          <a:r>
            <a:rPr lang="en-US" sz="1600" kern="1200" dirty="0" err="1" smtClean="0"/>
            <a:t>Utama</a:t>
          </a:r>
          <a:r>
            <a:rPr lang="en-US" sz="1600" kern="1200" dirty="0" smtClean="0"/>
            <a:t>:</a:t>
          </a:r>
          <a:br>
            <a:rPr lang="en-US" sz="1600" kern="1200" dirty="0" smtClean="0"/>
          </a:br>
          <a:r>
            <a:rPr lang="en-US" sz="1600" kern="1200" dirty="0" smtClean="0"/>
            <a:t>Expenditure</a:t>
          </a:r>
          <a:endParaRPr lang="en-US" sz="1600" kern="1200" dirty="0"/>
        </a:p>
      </dsp:txBody>
      <dsp:txXfrm>
        <a:off x="1705076" y="915142"/>
        <a:ext cx="1121412" cy="11211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F8083-48A4-4858-B013-D5E9E22E5F64}">
      <dsp:nvSpPr>
        <dsp:cNvPr id="0" name=""/>
        <dsp:cNvSpPr/>
      </dsp:nvSpPr>
      <dsp:spPr>
        <a:xfrm>
          <a:off x="-5743819" y="-879159"/>
          <a:ext cx="6838320" cy="6838320"/>
        </a:xfrm>
        <a:prstGeom prst="blockArc">
          <a:avLst>
            <a:gd name="adj1" fmla="val 18900000"/>
            <a:gd name="adj2" fmla="val 2700000"/>
            <a:gd name="adj3" fmla="val 31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495350-7633-4087-81C2-67AD96FF04F3}">
      <dsp:nvSpPr>
        <dsp:cNvPr id="0" name=""/>
        <dsp:cNvSpPr/>
      </dsp:nvSpPr>
      <dsp:spPr>
        <a:xfrm>
          <a:off x="572910" y="390550"/>
          <a:ext cx="7242556" cy="7815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0321" tIns="43180" rIns="43180" bIns="43180" numCol="1" spcCol="1270" anchor="ctr" anchorCtr="0">
          <a:noAutofit/>
        </a:bodyPr>
        <a:lstStyle/>
        <a:p>
          <a:pPr lvl="0" algn="l" defTabSz="755650">
            <a:lnSpc>
              <a:spcPct val="90000"/>
            </a:lnSpc>
            <a:spcBef>
              <a:spcPct val="0"/>
            </a:spcBef>
            <a:spcAft>
              <a:spcPct val="35000"/>
            </a:spcAft>
          </a:pPr>
          <a:r>
            <a:rPr lang="en-US" sz="1700" kern="1200" dirty="0" err="1" smtClean="0">
              <a:solidFill>
                <a:schemeClr val="tx1"/>
              </a:solidFill>
              <a:latin typeface="Agency FB" pitchFamily="34" charset="0"/>
            </a:rPr>
            <a:t>Awal</a:t>
          </a:r>
          <a:r>
            <a:rPr lang="en-US" sz="1700" kern="1200" dirty="0" smtClean="0">
              <a:solidFill>
                <a:schemeClr val="tx1"/>
              </a:solidFill>
              <a:latin typeface="Agency FB" pitchFamily="34" charset="0"/>
            </a:rPr>
            <a:t> 2015, </a:t>
          </a:r>
          <a:r>
            <a:rPr lang="en-US" sz="1700" kern="1200" dirty="0" err="1" smtClean="0">
              <a:solidFill>
                <a:schemeClr val="tx1"/>
              </a:solidFill>
              <a:latin typeface="Agency FB" pitchFamily="34" charset="0"/>
            </a:rPr>
            <a:t>perubahan</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aturan</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lebih</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ditujukan</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untuk</a:t>
          </a:r>
          <a:r>
            <a:rPr lang="en-US" sz="1700" kern="1200" dirty="0" smtClean="0">
              <a:solidFill>
                <a:schemeClr val="tx1"/>
              </a:solidFill>
              <a:latin typeface="Agency FB" pitchFamily="34" charset="0"/>
            </a:rPr>
            <a:t> </a:t>
          </a:r>
          <a:r>
            <a:rPr lang="en-US" sz="1700" b="1" kern="1200" dirty="0" smtClean="0">
              <a:solidFill>
                <a:schemeClr val="tx1"/>
              </a:solidFill>
              <a:latin typeface="Agency FB" pitchFamily="34" charset="0"/>
            </a:rPr>
            <a:t>revenue, </a:t>
          </a:r>
          <a:r>
            <a:rPr lang="en-US" sz="1700" kern="1200" dirty="0" err="1" smtClean="0">
              <a:solidFill>
                <a:schemeClr val="tx1"/>
              </a:solidFill>
              <a:latin typeface="Agency FB" pitchFamily="34" charset="0"/>
            </a:rPr>
            <a:t>yaitu</a:t>
          </a:r>
          <a:r>
            <a:rPr lang="en-US" sz="1700" kern="1200" dirty="0" smtClean="0">
              <a:solidFill>
                <a:schemeClr val="tx1"/>
              </a:solidFill>
              <a:latin typeface="Agency FB" pitchFamily="34" charset="0"/>
            </a:rPr>
            <a:t> </a:t>
          </a:r>
          <a:r>
            <a:rPr lang="en-US" sz="1700" b="1" kern="1200" dirty="0" err="1" smtClean="0">
              <a:solidFill>
                <a:schemeClr val="tx1"/>
              </a:solidFill>
              <a:latin typeface="Agency FB" pitchFamily="34" charset="0"/>
            </a:rPr>
            <a:t>perluasan</a:t>
          </a:r>
          <a:r>
            <a:rPr lang="en-US" sz="1700" b="1" kern="1200" dirty="0" smtClean="0">
              <a:solidFill>
                <a:schemeClr val="tx1"/>
              </a:solidFill>
              <a:latin typeface="Agency FB" pitchFamily="34" charset="0"/>
            </a:rPr>
            <a:t> tax base</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dan</a:t>
          </a:r>
          <a:r>
            <a:rPr lang="en-US" sz="1700" kern="1200" dirty="0" smtClean="0">
              <a:solidFill>
                <a:schemeClr val="tx1"/>
              </a:solidFill>
              <a:latin typeface="Agency FB" pitchFamily="34" charset="0"/>
            </a:rPr>
            <a:t> </a:t>
          </a:r>
          <a:r>
            <a:rPr lang="en-US" sz="1700" b="1" kern="1200" dirty="0" err="1" smtClean="0">
              <a:solidFill>
                <a:schemeClr val="tx1"/>
              </a:solidFill>
              <a:latin typeface="Agency FB" pitchFamily="34" charset="0"/>
            </a:rPr>
            <a:t>penguatan</a:t>
          </a:r>
          <a:r>
            <a:rPr lang="en-US" sz="1700" b="1" kern="1200" dirty="0" smtClean="0">
              <a:solidFill>
                <a:schemeClr val="tx1"/>
              </a:solidFill>
              <a:latin typeface="Agency FB" pitchFamily="34" charset="0"/>
            </a:rPr>
            <a:t> </a:t>
          </a:r>
          <a:r>
            <a:rPr lang="en-US" sz="1700" b="1" kern="1200" dirty="0" err="1" smtClean="0">
              <a:solidFill>
                <a:schemeClr val="tx1"/>
              </a:solidFill>
              <a:latin typeface="Agency FB" pitchFamily="34" charset="0"/>
            </a:rPr>
            <a:t>kelembagaan</a:t>
          </a:r>
          <a:r>
            <a:rPr lang="en-US" sz="1700" b="1" kern="1200" dirty="0" smtClean="0">
              <a:solidFill>
                <a:schemeClr val="tx1"/>
              </a:solidFill>
              <a:latin typeface="Agency FB" pitchFamily="34" charset="0"/>
            </a:rPr>
            <a:t>.</a:t>
          </a:r>
          <a:endParaRPr lang="en-US" sz="1700" b="1" kern="1200" dirty="0">
            <a:solidFill>
              <a:schemeClr val="tx1"/>
            </a:solidFill>
          </a:endParaRPr>
        </a:p>
      </dsp:txBody>
      <dsp:txXfrm>
        <a:off x="572910" y="390550"/>
        <a:ext cx="7242556" cy="781507"/>
      </dsp:txXfrm>
    </dsp:sp>
    <dsp:sp modelId="{324BBC23-E488-4F6B-ACF9-D524259CBCA7}">
      <dsp:nvSpPr>
        <dsp:cNvPr id="0" name=""/>
        <dsp:cNvSpPr/>
      </dsp:nvSpPr>
      <dsp:spPr>
        <a:xfrm>
          <a:off x="84468" y="292862"/>
          <a:ext cx="976884" cy="976884"/>
        </a:xfrm>
        <a:prstGeom prst="ellipse">
          <a:avLst/>
        </a:prstGeom>
        <a:solidFill>
          <a:schemeClr val="bg2">
            <a:lumMod val="9000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D6B1766C-1E89-46DB-A6F3-6BBB79DDE6D4}">
      <dsp:nvSpPr>
        <dsp:cNvPr id="0" name=""/>
        <dsp:cNvSpPr/>
      </dsp:nvSpPr>
      <dsp:spPr>
        <a:xfrm>
          <a:off x="1020966" y="1563014"/>
          <a:ext cx="6794499" cy="7815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0321"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latin typeface="Agency FB" pitchFamily="34" charset="0"/>
            </a:rPr>
            <a:t>Q2-Q3, </a:t>
          </a:r>
          <a:r>
            <a:rPr lang="en-US" sz="1700" kern="1200" dirty="0" err="1" smtClean="0">
              <a:solidFill>
                <a:schemeClr val="tx1"/>
              </a:solidFill>
              <a:latin typeface="Agency FB" pitchFamily="34" charset="0"/>
            </a:rPr>
            <a:t>kebijakan</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diarahkan</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pada</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pemberian</a:t>
          </a:r>
          <a:r>
            <a:rPr lang="en-US" sz="1700" kern="1200" dirty="0" smtClean="0">
              <a:solidFill>
                <a:schemeClr val="tx1"/>
              </a:solidFill>
              <a:latin typeface="Agency FB" pitchFamily="34" charset="0"/>
            </a:rPr>
            <a:t> </a:t>
          </a:r>
          <a:r>
            <a:rPr lang="en-US" sz="1700" b="1" kern="1200" dirty="0" err="1" smtClean="0">
              <a:solidFill>
                <a:schemeClr val="tx1"/>
              </a:solidFill>
              <a:latin typeface="Agency FB" pitchFamily="34" charset="0"/>
            </a:rPr>
            <a:t>insentif</a:t>
          </a:r>
          <a:r>
            <a:rPr lang="en-US" sz="1700" b="1" kern="1200" dirty="0" smtClean="0">
              <a:solidFill>
                <a:schemeClr val="tx1"/>
              </a:solidFill>
              <a:latin typeface="Agency FB" pitchFamily="34" charset="0"/>
            </a:rPr>
            <a:t> </a:t>
          </a:r>
          <a:r>
            <a:rPr lang="en-US" sz="1700" b="1" kern="1200" dirty="0" err="1" smtClean="0">
              <a:solidFill>
                <a:schemeClr val="tx1"/>
              </a:solidFill>
              <a:latin typeface="Agency FB" pitchFamily="34" charset="0"/>
            </a:rPr>
            <a:t>pajak</a:t>
          </a:r>
          <a:r>
            <a:rPr lang="en-US" sz="1700" b="1" kern="1200" dirty="0" smtClean="0">
              <a:solidFill>
                <a:schemeClr val="tx1"/>
              </a:solidFill>
              <a:latin typeface="Agency FB" pitchFamily="34" charset="0"/>
            </a:rPr>
            <a:t> </a:t>
          </a:r>
          <a:r>
            <a:rPr lang="en-US" sz="1700" kern="1200" dirty="0" err="1" smtClean="0">
              <a:solidFill>
                <a:schemeClr val="tx1"/>
              </a:solidFill>
              <a:latin typeface="Agency FB" pitchFamily="34" charset="0"/>
            </a:rPr>
            <a:t>karena</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perlambatan</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ekonomi</a:t>
          </a:r>
          <a:r>
            <a:rPr lang="en-US" sz="1700" kern="1200" dirty="0" smtClean="0">
              <a:solidFill>
                <a:schemeClr val="tx1"/>
              </a:solidFill>
              <a:latin typeface="Agency FB" pitchFamily="34" charset="0"/>
            </a:rPr>
            <a:t>.</a:t>
          </a:r>
        </a:p>
      </dsp:txBody>
      <dsp:txXfrm>
        <a:off x="1020966" y="1563014"/>
        <a:ext cx="6794499" cy="781507"/>
      </dsp:txXfrm>
    </dsp:sp>
    <dsp:sp modelId="{B92AA50E-29CB-4F7B-9CD7-2CE501C79D59}">
      <dsp:nvSpPr>
        <dsp:cNvPr id="0" name=""/>
        <dsp:cNvSpPr/>
      </dsp:nvSpPr>
      <dsp:spPr>
        <a:xfrm>
          <a:off x="532524" y="1465326"/>
          <a:ext cx="976884" cy="976884"/>
        </a:xfrm>
        <a:prstGeom prst="ellipse">
          <a:avLst/>
        </a:prstGeom>
        <a:solidFill>
          <a:schemeClr val="accent4">
            <a:lumMod val="60000"/>
            <a:lumOff val="4000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99974642-2526-4456-96CD-0A5443C9A3AB}">
      <dsp:nvSpPr>
        <dsp:cNvPr id="0" name=""/>
        <dsp:cNvSpPr/>
      </dsp:nvSpPr>
      <dsp:spPr>
        <a:xfrm>
          <a:off x="1020966" y="2735478"/>
          <a:ext cx="6794499" cy="78150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0321" tIns="43180" rIns="43180" bIns="43180" numCol="1" spcCol="1270" anchor="ctr" anchorCtr="0">
          <a:noAutofit/>
        </a:bodyPr>
        <a:lstStyle/>
        <a:p>
          <a:pPr lvl="0" algn="l" defTabSz="755650">
            <a:lnSpc>
              <a:spcPct val="90000"/>
            </a:lnSpc>
            <a:spcBef>
              <a:spcPct val="0"/>
            </a:spcBef>
            <a:spcAft>
              <a:spcPct val="35000"/>
            </a:spcAft>
          </a:pPr>
          <a:r>
            <a:rPr lang="en-US" sz="1700" kern="1200" dirty="0" err="1" smtClean="0">
              <a:solidFill>
                <a:schemeClr val="tx1"/>
              </a:solidFill>
              <a:latin typeface="Agency FB" pitchFamily="34" charset="0"/>
            </a:rPr>
            <a:t>Belum</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terlihat</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konvergensi</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antara</a:t>
          </a:r>
          <a:r>
            <a:rPr lang="en-US" sz="1700" kern="1200" dirty="0" smtClean="0">
              <a:solidFill>
                <a:schemeClr val="tx1"/>
              </a:solidFill>
              <a:latin typeface="Agency FB" pitchFamily="34" charset="0"/>
            </a:rPr>
            <a:t> revenue-</a:t>
          </a:r>
          <a:r>
            <a:rPr lang="en-US" sz="1700" kern="1200" dirty="0" err="1" smtClean="0">
              <a:solidFill>
                <a:schemeClr val="tx1"/>
              </a:solidFill>
              <a:latin typeface="Agency FB" pitchFamily="34" charset="0"/>
            </a:rPr>
            <a:t>insentif</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Pemberian</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isentif</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dan</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pencapaian</a:t>
          </a:r>
          <a:r>
            <a:rPr lang="en-US" sz="1700" kern="1200" dirty="0" smtClean="0">
              <a:solidFill>
                <a:schemeClr val="tx1"/>
              </a:solidFill>
              <a:latin typeface="Agency FB" pitchFamily="34" charset="0"/>
            </a:rPr>
            <a:t> target </a:t>
          </a:r>
          <a:r>
            <a:rPr lang="en-US" sz="1700" kern="1200" dirty="0" err="1" smtClean="0">
              <a:solidFill>
                <a:schemeClr val="tx1"/>
              </a:solidFill>
              <a:latin typeface="Agency FB" pitchFamily="34" charset="0"/>
            </a:rPr>
            <a:t>masih</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dipandang</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sebagai</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dua</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hal</a:t>
          </a:r>
          <a:r>
            <a:rPr lang="en-US" sz="1700" kern="1200" dirty="0" smtClean="0">
              <a:solidFill>
                <a:schemeClr val="tx1"/>
              </a:solidFill>
              <a:latin typeface="Agency FB" pitchFamily="34" charset="0"/>
            </a:rPr>
            <a:t> yang </a:t>
          </a:r>
          <a:r>
            <a:rPr lang="en-US" sz="1700" kern="1200" dirty="0" err="1" smtClean="0">
              <a:solidFill>
                <a:schemeClr val="tx1"/>
              </a:solidFill>
              <a:latin typeface="Agency FB" pitchFamily="34" charset="0"/>
            </a:rPr>
            <a:t>bertentangan</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divergen</a:t>
          </a:r>
          <a:r>
            <a:rPr lang="en-US" sz="1700" kern="1200" dirty="0" smtClean="0">
              <a:solidFill>
                <a:schemeClr val="tx1"/>
              </a:solidFill>
              <a:latin typeface="Agency FB" pitchFamily="34" charset="0"/>
            </a:rPr>
            <a:t>).</a:t>
          </a:r>
        </a:p>
      </dsp:txBody>
      <dsp:txXfrm>
        <a:off x="1020966" y="2735478"/>
        <a:ext cx="6794499" cy="781507"/>
      </dsp:txXfrm>
    </dsp:sp>
    <dsp:sp modelId="{32A98D49-B770-47CC-9767-81BCD2169DBB}">
      <dsp:nvSpPr>
        <dsp:cNvPr id="0" name=""/>
        <dsp:cNvSpPr/>
      </dsp:nvSpPr>
      <dsp:spPr>
        <a:xfrm>
          <a:off x="532524" y="2637790"/>
          <a:ext cx="976884" cy="976884"/>
        </a:xfrm>
        <a:prstGeom prst="ellipse">
          <a:avLst/>
        </a:prstGeom>
        <a:solidFill>
          <a:schemeClr val="accent2">
            <a:lumMod val="40000"/>
            <a:lumOff val="6000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D6D3EC73-E67B-480F-B910-7EA717C3CC22}">
      <dsp:nvSpPr>
        <dsp:cNvPr id="0" name=""/>
        <dsp:cNvSpPr/>
      </dsp:nvSpPr>
      <dsp:spPr>
        <a:xfrm>
          <a:off x="572910" y="3907942"/>
          <a:ext cx="7242556" cy="7815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0321" tIns="43180" rIns="43180" bIns="43180" numCol="1" spcCol="1270" anchor="ctr" anchorCtr="0">
          <a:noAutofit/>
        </a:bodyPr>
        <a:lstStyle/>
        <a:p>
          <a:pPr lvl="0" algn="l" defTabSz="755650">
            <a:lnSpc>
              <a:spcPct val="90000"/>
            </a:lnSpc>
            <a:spcBef>
              <a:spcPct val="0"/>
            </a:spcBef>
            <a:spcAft>
              <a:spcPct val="35000"/>
            </a:spcAft>
          </a:pPr>
          <a:r>
            <a:rPr lang="en-US" sz="1700" kern="1200" dirty="0" err="1" smtClean="0">
              <a:solidFill>
                <a:schemeClr val="tx1"/>
              </a:solidFill>
              <a:latin typeface="Agency FB" pitchFamily="34" charset="0"/>
            </a:rPr>
            <a:t>Tahun</a:t>
          </a:r>
          <a:r>
            <a:rPr lang="en-US" sz="1700" kern="1200" dirty="0" smtClean="0">
              <a:solidFill>
                <a:schemeClr val="tx1"/>
              </a:solidFill>
              <a:latin typeface="Agency FB" pitchFamily="34" charset="0"/>
            </a:rPr>
            <a:t> 2016: </a:t>
          </a:r>
          <a:r>
            <a:rPr lang="en-US" sz="1700" kern="1200" dirty="0" err="1" smtClean="0">
              <a:solidFill>
                <a:schemeClr val="tx1"/>
              </a:solidFill>
              <a:latin typeface="Agency FB" pitchFamily="34" charset="0"/>
            </a:rPr>
            <a:t>diperlukan</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arah</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kebijakan</a:t>
          </a:r>
          <a:r>
            <a:rPr lang="en-US" sz="1700" kern="1200" dirty="0" smtClean="0">
              <a:solidFill>
                <a:schemeClr val="tx1"/>
              </a:solidFill>
              <a:latin typeface="Agency FB" pitchFamily="34" charset="0"/>
            </a:rPr>
            <a:t> yang </a:t>
          </a:r>
          <a:r>
            <a:rPr lang="en-US" sz="1700" kern="1200" dirty="0" err="1" smtClean="0">
              <a:solidFill>
                <a:schemeClr val="tx1"/>
              </a:solidFill>
              <a:latin typeface="Agency FB" pitchFamily="34" charset="0"/>
            </a:rPr>
            <a:t>lebih</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jelas</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Insentif</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pajak</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sebagai</a:t>
          </a:r>
          <a:r>
            <a:rPr lang="en-US" sz="1700" kern="1200" dirty="0" smtClean="0">
              <a:solidFill>
                <a:schemeClr val="tx1"/>
              </a:solidFill>
              <a:latin typeface="Agency FB" pitchFamily="34" charset="0"/>
            </a:rPr>
            <a:t> stimulus </a:t>
          </a:r>
          <a:r>
            <a:rPr lang="en-US" sz="1700" kern="1200" dirty="0" err="1" smtClean="0">
              <a:solidFill>
                <a:schemeClr val="tx1"/>
              </a:solidFill>
              <a:latin typeface="Agency FB" pitchFamily="34" charset="0"/>
            </a:rPr>
            <a:t>fiskal</a:t>
          </a:r>
          <a:r>
            <a:rPr lang="en-US" sz="1700" kern="1200" dirty="0" smtClean="0">
              <a:solidFill>
                <a:schemeClr val="tx1"/>
              </a:solidFill>
              <a:latin typeface="Agency FB" pitchFamily="34" charset="0"/>
            </a:rPr>
            <a:t> yang </a:t>
          </a:r>
          <a:r>
            <a:rPr lang="en-US" sz="1700" kern="1200" dirty="0" err="1" smtClean="0">
              <a:solidFill>
                <a:schemeClr val="tx1"/>
              </a:solidFill>
              <a:latin typeface="Agency FB" pitchFamily="34" charset="0"/>
            </a:rPr>
            <a:t>diarahkan</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pada</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pemulihan</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ekonomi</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dan</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menjaga</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daya</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beli</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masyarakat</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Pemungutan</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pajak</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dikorbankan</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dalam</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jangka</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pendek</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dan</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diharapkan</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akselerasi</a:t>
          </a:r>
          <a:r>
            <a:rPr lang="en-US" sz="1700" kern="1200" dirty="0" smtClean="0">
              <a:solidFill>
                <a:schemeClr val="tx1"/>
              </a:solidFill>
              <a:latin typeface="Agency FB" pitchFamily="34" charset="0"/>
            </a:rPr>
            <a:t> </a:t>
          </a:r>
          <a:r>
            <a:rPr lang="en-US" sz="1700" kern="1200" dirty="0" err="1" smtClean="0">
              <a:solidFill>
                <a:schemeClr val="tx1"/>
              </a:solidFill>
              <a:latin typeface="Agency FB" pitchFamily="34" charset="0"/>
            </a:rPr>
            <a:t>terjadi</a:t>
          </a:r>
          <a:r>
            <a:rPr lang="en-US" sz="1700" kern="1200" dirty="0" smtClean="0">
              <a:solidFill>
                <a:schemeClr val="tx1"/>
              </a:solidFill>
              <a:latin typeface="Agency FB" pitchFamily="34" charset="0"/>
            </a:rPr>
            <a:t> 2017-2019.</a:t>
          </a:r>
          <a:endParaRPr lang="en-US" sz="1700" kern="1200" dirty="0">
            <a:solidFill>
              <a:schemeClr val="tx1"/>
            </a:solidFill>
            <a:latin typeface="Agency FB" pitchFamily="34" charset="0"/>
          </a:endParaRPr>
        </a:p>
      </dsp:txBody>
      <dsp:txXfrm>
        <a:off x="572910" y="3907942"/>
        <a:ext cx="7242556" cy="781507"/>
      </dsp:txXfrm>
    </dsp:sp>
    <dsp:sp modelId="{93A493EF-E729-4F9D-AED8-FB806874E83C}">
      <dsp:nvSpPr>
        <dsp:cNvPr id="0" name=""/>
        <dsp:cNvSpPr/>
      </dsp:nvSpPr>
      <dsp:spPr>
        <a:xfrm>
          <a:off x="84468" y="3810254"/>
          <a:ext cx="976884" cy="976884"/>
        </a:xfrm>
        <a:prstGeom prst="ellipse">
          <a:avLst/>
        </a:prstGeom>
        <a:solidFill>
          <a:schemeClr val="accent1">
            <a:lumMod val="40000"/>
            <a:lumOff val="6000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A719C-273F-4F2B-A19C-E7F86EA8BE7E}">
      <dsp:nvSpPr>
        <dsp:cNvPr id="0" name=""/>
        <dsp:cNvSpPr/>
      </dsp:nvSpPr>
      <dsp:spPr>
        <a:xfrm>
          <a:off x="0" y="430212"/>
          <a:ext cx="2571749" cy="154305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pc="-30" dirty="0" err="1" smtClean="0">
              <a:cs typeface="Calibri"/>
            </a:rPr>
            <a:t>Penelitian</a:t>
          </a:r>
          <a:r>
            <a:rPr lang="en-US" sz="1500" kern="1200" spc="-30" dirty="0" smtClean="0">
              <a:cs typeface="Calibri"/>
            </a:rPr>
            <a:t>  </a:t>
          </a:r>
          <a:r>
            <a:rPr lang="en-US" sz="1500" kern="1200" spc="-5" dirty="0" smtClean="0">
              <a:cs typeface="Calibri"/>
            </a:rPr>
            <a:t>IMF </a:t>
          </a:r>
          <a:r>
            <a:rPr lang="en-US" sz="1500" kern="1200" spc="25" dirty="0" smtClean="0">
              <a:cs typeface="Calibri"/>
            </a:rPr>
            <a:t>(2008)</a:t>
          </a:r>
          <a:r>
            <a:rPr lang="en-US" sz="1500" kern="1200" spc="-245" dirty="0" smtClean="0">
              <a:cs typeface="Calibri"/>
            </a:rPr>
            <a:t> : </a:t>
          </a:r>
          <a:r>
            <a:rPr lang="en-US" sz="1500" kern="1200" spc="-15" dirty="0" smtClean="0">
              <a:latin typeface="Calibri"/>
              <a:cs typeface="Calibri"/>
            </a:rPr>
            <a:t>tax amnesty yang </a:t>
          </a:r>
          <a:r>
            <a:rPr lang="en-US" sz="1500" kern="1200" spc="-15" dirty="0" err="1" smtClean="0">
              <a:latin typeface="Calibri"/>
              <a:cs typeface="Calibri"/>
            </a:rPr>
            <a:t>berhasil</a:t>
          </a:r>
          <a:r>
            <a:rPr lang="en-US" sz="1500" kern="1200" spc="-15" dirty="0" smtClean="0">
              <a:latin typeface="Calibri"/>
              <a:cs typeface="Calibri"/>
            </a:rPr>
            <a:t> </a:t>
          </a:r>
          <a:r>
            <a:rPr lang="en-US" sz="1500" kern="1200" spc="-15" dirty="0" err="1" smtClean="0">
              <a:latin typeface="Calibri"/>
              <a:cs typeface="Calibri"/>
            </a:rPr>
            <a:t>adalah</a:t>
          </a:r>
          <a:r>
            <a:rPr lang="en-US" sz="1500" kern="1200" spc="-15" dirty="0" smtClean="0">
              <a:latin typeface="Calibri"/>
              <a:cs typeface="Calibri"/>
            </a:rPr>
            <a:t> </a:t>
          </a:r>
          <a:r>
            <a:rPr lang="en-US" sz="1500" kern="1200" spc="-15" dirty="0" err="1" smtClean="0">
              <a:latin typeface="Calibri"/>
              <a:cs typeface="Calibri"/>
            </a:rPr>
            <a:t>anomali</a:t>
          </a:r>
          <a:r>
            <a:rPr lang="en-US" sz="1500" kern="1200" spc="-15" dirty="0" smtClean="0">
              <a:latin typeface="Calibri"/>
              <a:cs typeface="Calibri"/>
            </a:rPr>
            <a:t>, </a:t>
          </a:r>
          <a:r>
            <a:rPr lang="en-US" sz="1500" kern="1200" spc="-15" dirty="0" err="1" smtClean="0">
              <a:latin typeface="Calibri"/>
              <a:cs typeface="Calibri"/>
            </a:rPr>
            <a:t>bukan</a:t>
          </a:r>
          <a:r>
            <a:rPr lang="en-US" sz="1500" kern="1200" spc="-15" dirty="0" smtClean="0">
              <a:latin typeface="Calibri"/>
              <a:cs typeface="Calibri"/>
            </a:rPr>
            <a:t> </a:t>
          </a:r>
          <a:r>
            <a:rPr lang="en-US" sz="1500" kern="1200" spc="-15" dirty="0" err="1" smtClean="0">
              <a:latin typeface="Calibri"/>
              <a:cs typeface="Calibri"/>
            </a:rPr>
            <a:t>norma</a:t>
          </a:r>
          <a:r>
            <a:rPr lang="en-US" sz="1500" kern="1200" spc="-15" dirty="0" smtClean="0">
              <a:latin typeface="Calibri"/>
              <a:cs typeface="Calibri"/>
            </a:rPr>
            <a:t>.</a:t>
          </a:r>
          <a:endParaRPr lang="en-US" sz="1500" kern="1200" dirty="0"/>
        </a:p>
      </dsp:txBody>
      <dsp:txXfrm>
        <a:off x="0" y="430212"/>
        <a:ext cx="2571749" cy="1543050"/>
      </dsp:txXfrm>
    </dsp:sp>
    <dsp:sp modelId="{2205C91C-A80C-498A-A070-9C20B5F028D5}">
      <dsp:nvSpPr>
        <dsp:cNvPr id="0" name=""/>
        <dsp:cNvSpPr/>
      </dsp:nvSpPr>
      <dsp:spPr>
        <a:xfrm>
          <a:off x="2828925" y="430212"/>
          <a:ext cx="2571749" cy="154305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pc="15" smtClean="0">
              <a:latin typeface="Calibri"/>
              <a:cs typeface="Calibri"/>
            </a:rPr>
            <a:t>Di </a:t>
          </a:r>
          <a:r>
            <a:rPr lang="en-US" sz="1500" b="1" kern="1200" spc="-5" smtClean="0">
              <a:latin typeface="Calibri"/>
              <a:cs typeface="Calibri"/>
            </a:rPr>
            <a:t>negara </a:t>
          </a:r>
          <a:r>
            <a:rPr lang="en-US" sz="1500" b="1" kern="1200" spc="-20" smtClean="0">
              <a:latin typeface="Calibri"/>
              <a:cs typeface="Calibri"/>
            </a:rPr>
            <a:t>maju</a:t>
          </a:r>
          <a:r>
            <a:rPr lang="en-US" sz="1500" kern="1200" spc="-20" smtClean="0">
              <a:latin typeface="Calibri"/>
              <a:cs typeface="Calibri"/>
            </a:rPr>
            <a:t>, tax </a:t>
          </a:r>
          <a:r>
            <a:rPr lang="en-US" sz="1500" kern="1200" spc="-25" smtClean="0">
              <a:latin typeface="Calibri"/>
              <a:cs typeface="Calibri"/>
            </a:rPr>
            <a:t>amnesty </a:t>
          </a:r>
          <a:r>
            <a:rPr lang="en-US" sz="1500" kern="1200" spc="5" smtClean="0">
              <a:latin typeface="Calibri"/>
              <a:cs typeface="Calibri"/>
            </a:rPr>
            <a:t>cukup </a:t>
          </a:r>
          <a:r>
            <a:rPr lang="en-US" sz="1500" kern="1200" spc="-20" smtClean="0">
              <a:latin typeface="Calibri"/>
              <a:cs typeface="Calibri"/>
            </a:rPr>
            <a:t>efektif </a:t>
          </a:r>
          <a:r>
            <a:rPr lang="en-US" sz="1500" kern="1200" spc="-5" smtClean="0">
              <a:latin typeface="Calibri"/>
              <a:cs typeface="Calibri"/>
            </a:rPr>
            <a:t>mendongkrak </a:t>
          </a:r>
          <a:r>
            <a:rPr lang="en-US" sz="1500" kern="1200" spc="-20" smtClean="0">
              <a:latin typeface="Calibri"/>
              <a:cs typeface="Calibri"/>
            </a:rPr>
            <a:t>penerimaan </a:t>
          </a:r>
          <a:r>
            <a:rPr lang="en-US" sz="1500" kern="1200" spc="5" smtClean="0">
              <a:latin typeface="Calibri"/>
              <a:cs typeface="Calibri"/>
            </a:rPr>
            <a:t>pajak,  </a:t>
          </a:r>
          <a:r>
            <a:rPr lang="en-US" sz="1500" kern="1200" spc="-15" smtClean="0">
              <a:latin typeface="Calibri"/>
              <a:cs typeface="Calibri"/>
            </a:rPr>
            <a:t>disebabkan </a:t>
          </a:r>
          <a:r>
            <a:rPr lang="en-US" sz="1500" kern="1200" spc="-20" smtClean="0">
              <a:latin typeface="Calibri"/>
              <a:cs typeface="Calibri"/>
            </a:rPr>
            <a:t>administrasi </a:t>
          </a:r>
          <a:r>
            <a:rPr lang="en-US" sz="1500" kern="1200" spc="5" smtClean="0">
              <a:latin typeface="Calibri"/>
              <a:cs typeface="Calibri"/>
            </a:rPr>
            <a:t>yang </a:t>
          </a:r>
          <a:r>
            <a:rPr lang="en-US" sz="1500" kern="1200" spc="-15" smtClean="0">
              <a:latin typeface="Calibri"/>
              <a:cs typeface="Calibri"/>
            </a:rPr>
            <a:t>sudah baik </a:t>
          </a:r>
          <a:r>
            <a:rPr lang="en-US" sz="1500" kern="1200" spc="-5" smtClean="0">
              <a:latin typeface="Calibri"/>
              <a:cs typeface="Calibri"/>
            </a:rPr>
            <a:t>dan </a:t>
          </a:r>
          <a:r>
            <a:rPr lang="en-US" sz="1500" kern="1200" spc="-10" smtClean="0">
              <a:latin typeface="Calibri"/>
              <a:cs typeface="Calibri"/>
            </a:rPr>
            <a:t>tingkat </a:t>
          </a:r>
          <a:r>
            <a:rPr lang="en-US" sz="1500" kern="1200" spc="-5" smtClean="0">
              <a:latin typeface="Calibri"/>
              <a:cs typeface="Calibri"/>
            </a:rPr>
            <a:t>kepercayaan </a:t>
          </a:r>
          <a:r>
            <a:rPr lang="en-US" sz="1500" kern="1200" spc="5" smtClean="0">
              <a:latin typeface="Calibri"/>
              <a:cs typeface="Calibri"/>
            </a:rPr>
            <a:t>yang </a:t>
          </a:r>
          <a:r>
            <a:rPr lang="en-US" sz="1500" kern="1200" spc="-25" smtClean="0">
              <a:latin typeface="Calibri"/>
              <a:cs typeface="Calibri"/>
            </a:rPr>
            <a:t>relatif  </a:t>
          </a:r>
          <a:r>
            <a:rPr lang="en-US" sz="1500" kern="1200" spc="-20" smtClean="0">
              <a:latin typeface="Calibri"/>
              <a:cs typeface="Calibri"/>
            </a:rPr>
            <a:t>tinggi.</a:t>
          </a:r>
          <a:endParaRPr lang="en-US" sz="1500" kern="1200" dirty="0">
            <a:latin typeface="Calibri"/>
            <a:cs typeface="Calibri"/>
          </a:endParaRPr>
        </a:p>
      </dsp:txBody>
      <dsp:txXfrm>
        <a:off x="2828925" y="430212"/>
        <a:ext cx="2571749" cy="1543050"/>
      </dsp:txXfrm>
    </dsp:sp>
    <dsp:sp modelId="{1C472495-2233-4305-A4D5-534716C45DEE}">
      <dsp:nvSpPr>
        <dsp:cNvPr id="0" name=""/>
        <dsp:cNvSpPr/>
      </dsp:nvSpPr>
      <dsp:spPr>
        <a:xfrm>
          <a:off x="5657849" y="430212"/>
          <a:ext cx="2571749" cy="154305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pc="15" dirty="0" smtClean="0">
              <a:latin typeface="Calibri"/>
              <a:cs typeface="Calibri"/>
            </a:rPr>
            <a:t>Di </a:t>
          </a:r>
          <a:r>
            <a:rPr lang="en-US" sz="1500" b="1" kern="1200" spc="-5" dirty="0" err="1" smtClean="0">
              <a:latin typeface="Calibri"/>
              <a:cs typeface="Calibri"/>
            </a:rPr>
            <a:t>negara</a:t>
          </a:r>
          <a:r>
            <a:rPr lang="en-US" sz="1500" b="1" kern="1200" spc="-5" dirty="0" smtClean="0">
              <a:latin typeface="Calibri"/>
              <a:cs typeface="Calibri"/>
            </a:rPr>
            <a:t> </a:t>
          </a:r>
          <a:r>
            <a:rPr lang="en-US" sz="1500" b="1" kern="1200" spc="-10" dirty="0" err="1" smtClean="0">
              <a:latin typeface="Calibri"/>
              <a:cs typeface="Calibri"/>
            </a:rPr>
            <a:t>berkembang</a:t>
          </a:r>
          <a:r>
            <a:rPr lang="en-US" sz="1500" kern="1200" spc="-10" dirty="0" smtClean="0">
              <a:latin typeface="Calibri"/>
              <a:cs typeface="Calibri"/>
            </a:rPr>
            <a:t>, </a:t>
          </a:r>
          <a:r>
            <a:rPr lang="en-US" sz="1500" kern="1200" spc="-20" dirty="0" err="1" smtClean="0">
              <a:latin typeface="Calibri"/>
              <a:cs typeface="Calibri"/>
            </a:rPr>
            <a:t>meski</a:t>
          </a:r>
          <a:r>
            <a:rPr lang="en-US" sz="1500" kern="1200" spc="-20" dirty="0" smtClean="0">
              <a:latin typeface="Calibri"/>
              <a:cs typeface="Calibri"/>
            </a:rPr>
            <a:t> </a:t>
          </a:r>
          <a:r>
            <a:rPr lang="en-US" sz="1500" kern="1200" spc="-10" dirty="0" err="1" smtClean="0">
              <a:latin typeface="Calibri"/>
              <a:cs typeface="Calibri"/>
            </a:rPr>
            <a:t>berkontribusi</a:t>
          </a:r>
          <a:r>
            <a:rPr lang="en-US" sz="1500" kern="1200" spc="-10" dirty="0" smtClean="0">
              <a:latin typeface="Calibri"/>
              <a:cs typeface="Calibri"/>
            </a:rPr>
            <a:t> </a:t>
          </a:r>
          <a:r>
            <a:rPr lang="en-US" sz="1500" kern="1200" spc="-10" dirty="0" err="1" smtClean="0">
              <a:latin typeface="Calibri"/>
              <a:cs typeface="Calibri"/>
            </a:rPr>
            <a:t>meningkatkan</a:t>
          </a:r>
          <a:r>
            <a:rPr lang="en-US" sz="1500" kern="1200" spc="-10" dirty="0" smtClean="0">
              <a:latin typeface="Calibri"/>
              <a:cs typeface="Calibri"/>
            </a:rPr>
            <a:t> </a:t>
          </a:r>
          <a:r>
            <a:rPr lang="en-US" sz="1500" kern="1200" spc="-20" dirty="0" err="1" smtClean="0">
              <a:latin typeface="Calibri"/>
              <a:cs typeface="Calibri"/>
            </a:rPr>
            <a:t>penerimaan</a:t>
          </a:r>
          <a:r>
            <a:rPr lang="en-US" sz="1500" kern="1200" spc="-20" dirty="0" smtClean="0">
              <a:latin typeface="Calibri"/>
              <a:cs typeface="Calibri"/>
            </a:rPr>
            <a:t>  </a:t>
          </a:r>
          <a:r>
            <a:rPr lang="en-US" sz="1500" kern="1200" spc="-15" dirty="0" err="1" smtClean="0">
              <a:latin typeface="Calibri"/>
              <a:cs typeface="Calibri"/>
            </a:rPr>
            <a:t>dalam</a:t>
          </a:r>
          <a:r>
            <a:rPr lang="en-US" sz="1500" kern="1200" spc="-15" dirty="0" smtClean="0">
              <a:latin typeface="Calibri"/>
              <a:cs typeface="Calibri"/>
            </a:rPr>
            <a:t> </a:t>
          </a:r>
          <a:r>
            <a:rPr lang="en-US" sz="1500" kern="1200" spc="10" dirty="0" err="1" smtClean="0">
              <a:latin typeface="Calibri"/>
              <a:cs typeface="Calibri"/>
            </a:rPr>
            <a:t>jangka</a:t>
          </a:r>
          <a:r>
            <a:rPr lang="en-US" sz="1500" kern="1200" spc="10" dirty="0" smtClean="0">
              <a:latin typeface="Calibri"/>
              <a:cs typeface="Calibri"/>
            </a:rPr>
            <a:t> </a:t>
          </a:r>
          <a:r>
            <a:rPr lang="en-US" sz="1500" kern="1200" spc="-20" dirty="0" err="1" smtClean="0">
              <a:latin typeface="Calibri"/>
              <a:cs typeface="Calibri"/>
            </a:rPr>
            <a:t>pendek</a:t>
          </a:r>
          <a:r>
            <a:rPr lang="en-US" sz="1500" kern="1200" spc="-20" dirty="0" smtClean="0">
              <a:latin typeface="Calibri"/>
              <a:cs typeface="Calibri"/>
            </a:rPr>
            <a:t> </a:t>
          </a:r>
          <a:r>
            <a:rPr lang="en-US" sz="1500" kern="1200" spc="-10" dirty="0" err="1" smtClean="0">
              <a:latin typeface="Calibri"/>
              <a:cs typeface="Calibri"/>
            </a:rPr>
            <a:t>namun</a:t>
          </a:r>
          <a:r>
            <a:rPr lang="en-US" sz="1500" kern="1200" spc="-10" dirty="0" smtClean="0">
              <a:latin typeface="Calibri"/>
              <a:cs typeface="Calibri"/>
            </a:rPr>
            <a:t> </a:t>
          </a:r>
          <a:r>
            <a:rPr lang="en-US" sz="1500" kern="1200" spc="-15" dirty="0" err="1" smtClean="0">
              <a:latin typeface="Calibri"/>
              <a:cs typeface="Calibri"/>
            </a:rPr>
            <a:t>dalam</a:t>
          </a:r>
          <a:r>
            <a:rPr lang="en-US" sz="1500" kern="1200" spc="-15" dirty="0" smtClean="0">
              <a:latin typeface="Calibri"/>
              <a:cs typeface="Calibri"/>
            </a:rPr>
            <a:t> </a:t>
          </a:r>
          <a:r>
            <a:rPr lang="en-US" sz="1500" kern="1200" spc="10" dirty="0" err="1" smtClean="0">
              <a:latin typeface="Calibri"/>
              <a:cs typeface="Calibri"/>
            </a:rPr>
            <a:t>jangka</a:t>
          </a:r>
          <a:r>
            <a:rPr lang="en-US" sz="1500" kern="1200" spc="10" dirty="0" smtClean="0">
              <a:latin typeface="Calibri"/>
              <a:cs typeface="Calibri"/>
            </a:rPr>
            <a:t> </a:t>
          </a:r>
          <a:r>
            <a:rPr lang="en-US" sz="1500" kern="1200" dirty="0" err="1" smtClean="0">
              <a:latin typeface="Calibri"/>
              <a:cs typeface="Calibri"/>
            </a:rPr>
            <a:t>panjang</a:t>
          </a:r>
          <a:r>
            <a:rPr lang="en-US" sz="1500" kern="1200" dirty="0" smtClean="0">
              <a:latin typeface="Calibri"/>
              <a:cs typeface="Calibri"/>
            </a:rPr>
            <a:t> </a:t>
          </a:r>
          <a:r>
            <a:rPr lang="en-US" sz="1500" kern="1200" spc="-20" dirty="0" err="1" smtClean="0">
              <a:latin typeface="Calibri"/>
              <a:cs typeface="Calibri"/>
            </a:rPr>
            <a:t>penerimaan</a:t>
          </a:r>
          <a:r>
            <a:rPr lang="en-US" sz="1500" kern="1200" spc="-20" dirty="0" smtClean="0">
              <a:latin typeface="Calibri"/>
              <a:cs typeface="Calibri"/>
            </a:rPr>
            <a:t> </a:t>
          </a:r>
          <a:r>
            <a:rPr lang="en-US" sz="1500" kern="1200" spc="-5" dirty="0" err="1" smtClean="0">
              <a:latin typeface="Calibri"/>
              <a:cs typeface="Calibri"/>
            </a:rPr>
            <a:t>menurun</a:t>
          </a:r>
          <a:r>
            <a:rPr lang="en-US" sz="1500" kern="1200" spc="-5" dirty="0" smtClean="0">
              <a:latin typeface="Calibri"/>
              <a:cs typeface="Calibri"/>
            </a:rPr>
            <a:t>. </a:t>
          </a:r>
          <a:endParaRPr lang="en-US" sz="1500" kern="1200" spc="150" dirty="0" smtClean="0">
            <a:latin typeface="Calibri"/>
            <a:cs typeface="Calibri"/>
          </a:endParaRPr>
        </a:p>
      </dsp:txBody>
      <dsp:txXfrm>
        <a:off x="5657849" y="430212"/>
        <a:ext cx="2571749" cy="1543050"/>
      </dsp:txXfrm>
    </dsp:sp>
    <dsp:sp modelId="{BBBA91B3-1486-4C83-9783-3B6FE1F21CE8}">
      <dsp:nvSpPr>
        <dsp:cNvPr id="0" name=""/>
        <dsp:cNvSpPr/>
      </dsp:nvSpPr>
      <dsp:spPr>
        <a:xfrm>
          <a:off x="0" y="2230437"/>
          <a:ext cx="2571749" cy="154305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n-NO" sz="1500" kern="1200" spc="-15" smtClean="0">
              <a:latin typeface="Calibri"/>
              <a:cs typeface="Calibri"/>
            </a:rPr>
            <a:t>Tax </a:t>
          </a:r>
          <a:r>
            <a:rPr lang="nn-NO" sz="1500" kern="1200" spc="-25" smtClean="0">
              <a:latin typeface="Calibri"/>
              <a:cs typeface="Calibri"/>
            </a:rPr>
            <a:t>Amnesty </a:t>
          </a:r>
          <a:r>
            <a:rPr lang="nn-NO" sz="1500" kern="1200" spc="-15" smtClean="0">
              <a:latin typeface="Calibri"/>
              <a:cs typeface="Calibri"/>
            </a:rPr>
            <a:t>bersifat </a:t>
          </a:r>
          <a:r>
            <a:rPr lang="nn-NO" sz="1500" b="1" kern="1200" spc="10" smtClean="0">
              <a:latin typeface="Calibri"/>
              <a:cs typeface="Calibri"/>
            </a:rPr>
            <a:t>netral</a:t>
          </a:r>
          <a:r>
            <a:rPr lang="nn-NO" sz="1500" kern="1200" spc="10" smtClean="0">
              <a:latin typeface="Calibri"/>
              <a:cs typeface="Calibri"/>
            </a:rPr>
            <a:t>, </a:t>
          </a:r>
          <a:r>
            <a:rPr lang="nn-NO" sz="1500" kern="1200" spc="-20" smtClean="0">
              <a:latin typeface="Calibri"/>
              <a:cs typeface="Calibri"/>
            </a:rPr>
            <a:t>tidak </a:t>
          </a:r>
          <a:r>
            <a:rPr lang="nn-NO" sz="1500" kern="1200" spc="-10" smtClean="0">
              <a:latin typeface="Calibri"/>
              <a:cs typeface="Calibri"/>
            </a:rPr>
            <a:t>menjamin peningkatan kepatuhan </a:t>
          </a:r>
          <a:r>
            <a:rPr lang="nn-NO" sz="1500" kern="1200" smtClean="0">
              <a:latin typeface="Calibri"/>
              <a:cs typeface="Calibri"/>
            </a:rPr>
            <a:t>perpajakan.</a:t>
          </a:r>
          <a:endParaRPr lang="nn-NO" sz="1500" kern="1200" dirty="0">
            <a:latin typeface="Calibri"/>
            <a:cs typeface="Calibri"/>
          </a:endParaRPr>
        </a:p>
      </dsp:txBody>
      <dsp:txXfrm>
        <a:off x="0" y="2230437"/>
        <a:ext cx="2571749" cy="1543050"/>
      </dsp:txXfrm>
    </dsp:sp>
    <dsp:sp modelId="{CFC274DA-223F-451E-BE1E-42C3DFFD7F35}">
      <dsp:nvSpPr>
        <dsp:cNvPr id="0" name=""/>
        <dsp:cNvSpPr/>
      </dsp:nvSpPr>
      <dsp:spPr>
        <a:xfrm>
          <a:off x="2828925" y="2230437"/>
          <a:ext cx="2571749" cy="154305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pc="-15" smtClean="0">
              <a:latin typeface="Calibri"/>
              <a:cs typeface="Calibri"/>
            </a:rPr>
            <a:t>Untuk </a:t>
          </a:r>
          <a:r>
            <a:rPr lang="en-US" sz="1500" kern="1200" spc="-5" smtClean="0">
              <a:latin typeface="Calibri"/>
              <a:cs typeface="Calibri"/>
            </a:rPr>
            <a:t>negara </a:t>
          </a:r>
          <a:r>
            <a:rPr lang="en-US" sz="1500" kern="1200" spc="-10" smtClean="0">
              <a:latin typeface="Calibri"/>
              <a:cs typeface="Calibri"/>
            </a:rPr>
            <a:t>berkembang, </a:t>
          </a:r>
          <a:r>
            <a:rPr lang="en-US" sz="1500" kern="1200" spc="-20" smtClean="0">
              <a:latin typeface="Calibri"/>
              <a:cs typeface="Calibri"/>
            </a:rPr>
            <a:t>tax </a:t>
          </a:r>
          <a:r>
            <a:rPr lang="en-US" sz="1500" kern="1200" spc="-25" smtClean="0">
              <a:latin typeface="Calibri"/>
              <a:cs typeface="Calibri"/>
            </a:rPr>
            <a:t>amnesty </a:t>
          </a:r>
          <a:r>
            <a:rPr lang="en-US" sz="1500" kern="1200" spc="-10" smtClean="0">
              <a:latin typeface="Calibri"/>
              <a:cs typeface="Calibri"/>
            </a:rPr>
            <a:t>sebaiknya </a:t>
          </a:r>
          <a:r>
            <a:rPr lang="en-US" sz="1500" kern="1200" spc="-5" smtClean="0">
              <a:latin typeface="Calibri"/>
              <a:cs typeface="Calibri"/>
            </a:rPr>
            <a:t>dirancang </a:t>
          </a:r>
          <a:r>
            <a:rPr lang="en-US" sz="1500" kern="1200" spc="-10" smtClean="0">
              <a:latin typeface="Calibri"/>
              <a:cs typeface="Calibri"/>
            </a:rPr>
            <a:t>untuk menjadi  </a:t>
          </a:r>
          <a:r>
            <a:rPr lang="en-US" sz="1500" kern="1200" spc="-35" smtClean="0">
              <a:latin typeface="Calibri"/>
              <a:cs typeface="Calibri"/>
            </a:rPr>
            <a:t>titik </a:t>
          </a:r>
          <a:r>
            <a:rPr lang="en-US" sz="1500" kern="1200" spc="-20" smtClean="0">
              <a:latin typeface="Calibri"/>
              <a:cs typeface="Calibri"/>
            </a:rPr>
            <a:t>tolak </a:t>
          </a:r>
          <a:r>
            <a:rPr lang="en-US" sz="1500" kern="1200" spc="5" smtClean="0">
              <a:latin typeface="Calibri"/>
              <a:cs typeface="Calibri"/>
            </a:rPr>
            <a:t>baru </a:t>
          </a:r>
          <a:r>
            <a:rPr lang="en-US" sz="1500" kern="1200" spc="-5" smtClean="0">
              <a:latin typeface="Calibri"/>
              <a:cs typeface="Calibri"/>
            </a:rPr>
            <a:t>bagi </a:t>
          </a:r>
          <a:r>
            <a:rPr lang="en-US" sz="1500" kern="1200" spc="-40" smtClean="0">
              <a:latin typeface="Calibri"/>
              <a:cs typeface="Calibri"/>
            </a:rPr>
            <a:t>sistem  </a:t>
          </a:r>
          <a:r>
            <a:rPr lang="en-US" sz="1500" kern="1200" smtClean="0">
              <a:latin typeface="Calibri"/>
              <a:cs typeface="Calibri"/>
            </a:rPr>
            <a:t>perpajakan </a:t>
          </a:r>
          <a:r>
            <a:rPr lang="en-US" sz="1500" kern="1200" spc="5" smtClean="0">
              <a:latin typeface="Calibri"/>
              <a:cs typeface="Calibri"/>
            </a:rPr>
            <a:t>yang baru </a:t>
          </a:r>
          <a:r>
            <a:rPr lang="en-US" sz="1500" kern="1200" spc="-25" smtClean="0">
              <a:latin typeface="Calibri"/>
              <a:cs typeface="Calibri"/>
            </a:rPr>
            <a:t>melalui </a:t>
          </a:r>
          <a:r>
            <a:rPr lang="en-US" sz="1500" kern="1200" spc="-20" smtClean="0">
              <a:latin typeface="Calibri"/>
              <a:cs typeface="Calibri"/>
            </a:rPr>
            <a:t>rekonsiliasi </a:t>
          </a:r>
          <a:r>
            <a:rPr lang="en-US" sz="1500" kern="1200" spc="25" smtClean="0">
              <a:latin typeface="Calibri"/>
              <a:cs typeface="Calibri"/>
            </a:rPr>
            <a:t> </a:t>
          </a:r>
          <a:r>
            <a:rPr lang="en-US" sz="1500" kern="1200" spc="-15" smtClean="0">
              <a:latin typeface="Calibri"/>
              <a:cs typeface="Calibri"/>
            </a:rPr>
            <a:t>data.</a:t>
          </a:r>
          <a:endParaRPr lang="en-US" sz="1500" kern="1200" dirty="0">
            <a:latin typeface="Calibri"/>
            <a:cs typeface="Calibri"/>
          </a:endParaRPr>
        </a:p>
      </dsp:txBody>
      <dsp:txXfrm>
        <a:off x="2828925" y="2230437"/>
        <a:ext cx="2571749" cy="1543050"/>
      </dsp:txXfrm>
    </dsp:sp>
    <dsp:sp modelId="{B8196BE2-A4D8-403D-8F23-4A51363A6EBE}">
      <dsp:nvSpPr>
        <dsp:cNvPr id="0" name=""/>
        <dsp:cNvSpPr/>
      </dsp:nvSpPr>
      <dsp:spPr>
        <a:xfrm>
          <a:off x="5657849" y="2230437"/>
          <a:ext cx="2571749" cy="154305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pc="-20" smtClean="0">
              <a:latin typeface="Calibri"/>
              <a:cs typeface="Calibri"/>
            </a:rPr>
            <a:t>Sebelum </a:t>
          </a:r>
          <a:r>
            <a:rPr lang="en-US" sz="1500" kern="1200" spc="-25" smtClean="0">
              <a:latin typeface="Calibri"/>
              <a:cs typeface="Calibri"/>
            </a:rPr>
            <a:t>amnesty </a:t>
          </a:r>
          <a:r>
            <a:rPr lang="en-US" sz="1500" kern="1200" spc="-10" smtClean="0">
              <a:latin typeface="Calibri"/>
              <a:cs typeface="Calibri"/>
            </a:rPr>
            <a:t>diberikan, </a:t>
          </a:r>
          <a:r>
            <a:rPr lang="en-US" sz="1500" kern="1200" spc="-15" smtClean="0">
              <a:latin typeface="Calibri"/>
              <a:cs typeface="Calibri"/>
            </a:rPr>
            <a:t>otoritas </a:t>
          </a:r>
          <a:r>
            <a:rPr lang="en-US" sz="1500" kern="1200" spc="5" smtClean="0">
              <a:latin typeface="Calibri"/>
              <a:cs typeface="Calibri"/>
            </a:rPr>
            <a:t>pajak harus </a:t>
          </a:r>
          <a:r>
            <a:rPr lang="en-US" sz="1500" kern="1200" spc="-25" smtClean="0">
              <a:latin typeface="Calibri"/>
              <a:cs typeface="Calibri"/>
            </a:rPr>
            <a:t>memiliki </a:t>
          </a:r>
          <a:r>
            <a:rPr lang="en-US" sz="1500" kern="1200" spc="-15" smtClean="0">
              <a:latin typeface="Calibri"/>
              <a:cs typeface="Calibri"/>
            </a:rPr>
            <a:t>data </a:t>
          </a:r>
          <a:r>
            <a:rPr lang="en-US" sz="1500" kern="1200" spc="5" smtClean="0">
              <a:latin typeface="Calibri"/>
              <a:cs typeface="Calibri"/>
            </a:rPr>
            <a:t>akurat </a:t>
          </a:r>
          <a:r>
            <a:rPr lang="en-US" sz="1500" kern="1200" spc="-5" smtClean="0">
              <a:latin typeface="Calibri"/>
              <a:cs typeface="Calibri"/>
            </a:rPr>
            <a:t>dan  </a:t>
          </a:r>
          <a:r>
            <a:rPr lang="en-US" sz="1500" kern="1200" spc="-10" smtClean="0">
              <a:latin typeface="Calibri"/>
              <a:cs typeface="Calibri"/>
            </a:rPr>
            <a:t>menyiapkan </a:t>
          </a:r>
          <a:r>
            <a:rPr lang="en-US" sz="1500" kern="1200" spc="-20" smtClean="0">
              <a:latin typeface="Calibri"/>
              <a:cs typeface="Calibri"/>
            </a:rPr>
            <a:t>administrasi</a:t>
          </a:r>
          <a:r>
            <a:rPr lang="en-US" sz="1500" kern="1200" spc="160" smtClean="0">
              <a:latin typeface="Calibri"/>
              <a:cs typeface="Calibri"/>
            </a:rPr>
            <a:t> </a:t>
          </a:r>
          <a:r>
            <a:rPr lang="en-US" sz="1500" kern="1200" spc="-85" smtClean="0">
              <a:latin typeface="Calibri"/>
              <a:cs typeface="Calibri"/>
            </a:rPr>
            <a:t>pasca-­‐amnesty.</a:t>
          </a:r>
          <a:endParaRPr lang="en-US" sz="1500" kern="1200" dirty="0">
            <a:latin typeface="Calibri"/>
            <a:cs typeface="Calibri"/>
          </a:endParaRPr>
        </a:p>
      </dsp:txBody>
      <dsp:txXfrm>
        <a:off x="5657849" y="2230437"/>
        <a:ext cx="2571749" cy="1543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46569-646A-403B-A86E-22269567112A}">
      <dsp:nvSpPr>
        <dsp:cNvPr id="0" name=""/>
        <dsp:cNvSpPr/>
      </dsp:nvSpPr>
      <dsp:spPr>
        <a:xfrm rot="16200000">
          <a:off x="-1227189" y="1231750"/>
          <a:ext cx="4064000" cy="1600498"/>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0" rIns="97200" bIns="0" numCol="1" spcCol="1270" anchor="ctr" anchorCtr="0">
          <a:noAutofit/>
        </a:bodyPr>
        <a:lstStyle/>
        <a:p>
          <a:pPr lvl="0" algn="ctr" defTabSz="666750">
            <a:lnSpc>
              <a:spcPct val="90000"/>
            </a:lnSpc>
            <a:spcBef>
              <a:spcPct val="0"/>
            </a:spcBef>
            <a:spcAft>
              <a:spcPct val="35000"/>
            </a:spcAft>
          </a:pPr>
          <a:r>
            <a:rPr lang="en-US" sz="1500" kern="1200" dirty="0" err="1" smtClean="0"/>
            <a:t>Tarif</a:t>
          </a:r>
          <a:r>
            <a:rPr lang="en-US" sz="1500" kern="1200" dirty="0" smtClean="0"/>
            <a:t> </a:t>
          </a:r>
          <a:r>
            <a:rPr lang="en-US" sz="1500" kern="1200" dirty="0" err="1" smtClean="0"/>
            <a:t>s</a:t>
          </a:r>
          <a:r>
            <a:rPr lang="en-US" sz="1500" b="1" kern="1200" dirty="0" err="1" smtClean="0"/>
            <a:t>angat</a:t>
          </a:r>
          <a:r>
            <a:rPr lang="en-US" sz="1500" b="1" kern="1200" dirty="0" smtClean="0"/>
            <a:t> </a:t>
          </a:r>
          <a:r>
            <a:rPr lang="en-US" sz="1500" b="1" kern="1200" dirty="0" err="1" smtClean="0"/>
            <a:t>rendah</a:t>
          </a:r>
          <a:r>
            <a:rPr lang="en-US" sz="1500" b="1" kern="1200" dirty="0" smtClean="0"/>
            <a:t> </a:t>
          </a:r>
          <a:r>
            <a:rPr lang="en-US" sz="1500" kern="1200" dirty="0" smtClean="0"/>
            <a:t>(2%, 4%, </a:t>
          </a:r>
          <a:r>
            <a:rPr lang="en-US" sz="1500" kern="1200" dirty="0" err="1" smtClean="0"/>
            <a:t>dan</a:t>
          </a:r>
          <a:r>
            <a:rPr lang="en-US" sz="1500" kern="1200" dirty="0" smtClean="0"/>
            <a:t> 6%) </a:t>
          </a:r>
          <a:r>
            <a:rPr lang="en-US" sz="1500" kern="1200" dirty="0" err="1" smtClean="0"/>
            <a:t>dibandingkan</a:t>
          </a:r>
          <a:r>
            <a:rPr lang="en-US" sz="1500" kern="1200" dirty="0" smtClean="0"/>
            <a:t> </a:t>
          </a:r>
          <a:r>
            <a:rPr lang="en-US" sz="1500" kern="1200" dirty="0" err="1" smtClean="0"/>
            <a:t>tarif</a:t>
          </a:r>
          <a:r>
            <a:rPr lang="en-US" sz="1500" kern="1200" dirty="0" smtClean="0"/>
            <a:t> </a:t>
          </a:r>
          <a:r>
            <a:rPr lang="en-US" sz="1500" kern="1200" dirty="0" err="1" smtClean="0"/>
            <a:t>PPh</a:t>
          </a:r>
          <a:r>
            <a:rPr lang="en-US" sz="1500" kern="1200" dirty="0" smtClean="0"/>
            <a:t> </a:t>
          </a:r>
          <a:r>
            <a:rPr lang="en-US" sz="1500" kern="1200" dirty="0" err="1" smtClean="0"/>
            <a:t>badan</a:t>
          </a:r>
          <a:r>
            <a:rPr lang="en-US" sz="1500" kern="1200" dirty="0" smtClean="0"/>
            <a:t> (25%) </a:t>
          </a:r>
          <a:r>
            <a:rPr lang="en-US" sz="1500" kern="1200" dirty="0" err="1" smtClean="0"/>
            <a:t>dan</a:t>
          </a:r>
          <a:r>
            <a:rPr lang="en-US" sz="1500" kern="1200" dirty="0" smtClean="0"/>
            <a:t> OP (30%).</a:t>
          </a:r>
          <a:endParaRPr lang="en-US" sz="1500" kern="1200" dirty="0"/>
        </a:p>
      </dsp:txBody>
      <dsp:txXfrm rot="5400000">
        <a:off x="4562" y="812799"/>
        <a:ext cx="1600498" cy="2438400"/>
      </dsp:txXfrm>
    </dsp:sp>
    <dsp:sp modelId="{DB0406F3-567B-4F71-BB00-581786BFC519}">
      <dsp:nvSpPr>
        <dsp:cNvPr id="0" name=""/>
        <dsp:cNvSpPr/>
      </dsp:nvSpPr>
      <dsp:spPr>
        <a:xfrm rot="16200000">
          <a:off x="493346" y="1231750"/>
          <a:ext cx="4064000" cy="1600498"/>
        </a:xfrm>
        <a:prstGeom prst="flowChartManualOperation">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0" rIns="97200" bIns="0" numCol="1" spcCol="1270" anchor="ctr" anchorCtr="0">
          <a:noAutofit/>
        </a:bodyPr>
        <a:lstStyle/>
        <a:p>
          <a:pPr lvl="0" algn="ctr" defTabSz="666750">
            <a:lnSpc>
              <a:spcPct val="90000"/>
            </a:lnSpc>
            <a:spcBef>
              <a:spcPct val="0"/>
            </a:spcBef>
            <a:spcAft>
              <a:spcPct val="35000"/>
            </a:spcAft>
          </a:pPr>
          <a:r>
            <a:rPr lang="en-US" sz="1500" kern="1200" dirty="0" err="1" smtClean="0"/>
            <a:t>Mencakup</a:t>
          </a:r>
          <a:r>
            <a:rPr lang="en-US" sz="1500" kern="1200" dirty="0" smtClean="0"/>
            <a:t> </a:t>
          </a:r>
          <a:r>
            <a:rPr lang="en-US" sz="1500" kern="1200" dirty="0" err="1" smtClean="0"/>
            <a:t>pengampunan</a:t>
          </a:r>
          <a:r>
            <a:rPr lang="en-US" sz="1500" kern="1200" dirty="0" smtClean="0"/>
            <a:t> </a:t>
          </a:r>
          <a:r>
            <a:rPr lang="en-US" sz="1500" kern="1200" dirty="0" err="1" smtClean="0"/>
            <a:t>sanksi</a:t>
          </a:r>
          <a:r>
            <a:rPr lang="en-US" sz="1500" kern="1200" baseline="0" dirty="0" smtClean="0"/>
            <a:t> </a:t>
          </a:r>
          <a:r>
            <a:rPr lang="en-US" sz="1500" kern="1200" baseline="0" dirty="0" err="1" smtClean="0"/>
            <a:t>administrasi</a:t>
          </a:r>
          <a:r>
            <a:rPr lang="en-US" sz="1500" kern="1200" baseline="0" dirty="0" smtClean="0"/>
            <a:t> </a:t>
          </a:r>
          <a:r>
            <a:rPr lang="en-US" sz="1500" kern="1200" baseline="0" dirty="0" err="1" smtClean="0"/>
            <a:t>dan</a:t>
          </a:r>
          <a:r>
            <a:rPr lang="en-US" sz="1500" kern="1200" baseline="0" dirty="0" smtClean="0"/>
            <a:t> </a:t>
          </a:r>
          <a:r>
            <a:rPr lang="en-US" sz="1500" kern="1200" baseline="0" dirty="0" err="1" smtClean="0"/>
            <a:t>sanksi</a:t>
          </a:r>
          <a:r>
            <a:rPr lang="en-US" sz="1500" kern="1200" baseline="0" dirty="0" smtClean="0"/>
            <a:t> </a:t>
          </a:r>
          <a:r>
            <a:rPr lang="en-US" sz="1500" kern="1200" baseline="0" dirty="0" err="1" smtClean="0"/>
            <a:t>pidana</a:t>
          </a:r>
          <a:r>
            <a:rPr lang="en-US" sz="1500" kern="1200" baseline="0" dirty="0" smtClean="0"/>
            <a:t> </a:t>
          </a:r>
          <a:r>
            <a:rPr lang="en-US" sz="1500" kern="1200" baseline="0" dirty="0" err="1" smtClean="0"/>
            <a:t>pajak</a:t>
          </a:r>
          <a:endParaRPr lang="en-US" sz="1500" kern="1200" dirty="0" smtClean="0"/>
        </a:p>
      </dsp:txBody>
      <dsp:txXfrm rot="5400000">
        <a:off x="1725097" y="812799"/>
        <a:ext cx="1600498" cy="2438400"/>
      </dsp:txXfrm>
    </dsp:sp>
    <dsp:sp modelId="{C050FC2D-639A-47B1-B0F7-3774703D015C}">
      <dsp:nvSpPr>
        <dsp:cNvPr id="0" name=""/>
        <dsp:cNvSpPr/>
      </dsp:nvSpPr>
      <dsp:spPr>
        <a:xfrm rot="16200000">
          <a:off x="2213882" y="1231750"/>
          <a:ext cx="4064000" cy="1600498"/>
        </a:xfrm>
        <a:prstGeom prst="flowChartManualOperation">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0" rIns="97200" bIns="0" numCol="1" spcCol="1270" anchor="ctr" anchorCtr="0">
          <a:noAutofit/>
        </a:bodyPr>
        <a:lstStyle/>
        <a:p>
          <a:pPr lvl="0" algn="ctr" defTabSz="666750">
            <a:lnSpc>
              <a:spcPct val="90000"/>
            </a:lnSpc>
            <a:spcBef>
              <a:spcPct val="0"/>
            </a:spcBef>
            <a:spcAft>
              <a:spcPct val="35000"/>
            </a:spcAft>
          </a:pPr>
          <a:r>
            <a:rPr lang="en-US" sz="1500" kern="1200" dirty="0" err="1" smtClean="0"/>
            <a:t>Tidak</a:t>
          </a:r>
          <a:r>
            <a:rPr lang="en-US" sz="1500" kern="1200" dirty="0" smtClean="0"/>
            <a:t> </a:t>
          </a:r>
          <a:r>
            <a:rPr lang="en-US" sz="1500" kern="1200" dirty="0" err="1" smtClean="0"/>
            <a:t>ada</a:t>
          </a:r>
          <a:r>
            <a:rPr lang="en-US" sz="1500" kern="1200" dirty="0" smtClean="0"/>
            <a:t> </a:t>
          </a:r>
          <a:r>
            <a:rPr lang="en-US" sz="1500" kern="1200" dirty="0" err="1" smtClean="0"/>
            <a:t>skema</a:t>
          </a:r>
          <a:r>
            <a:rPr lang="en-US" sz="1500" kern="1200" dirty="0" smtClean="0"/>
            <a:t> </a:t>
          </a:r>
          <a:r>
            <a:rPr lang="en-US" sz="1500" kern="1200" dirty="0" err="1" smtClean="0"/>
            <a:t>repatriasi</a:t>
          </a:r>
          <a:endParaRPr lang="en-US" sz="1500" kern="1200" dirty="0" smtClean="0"/>
        </a:p>
      </dsp:txBody>
      <dsp:txXfrm rot="5400000">
        <a:off x="3445633" y="812799"/>
        <a:ext cx="1600498" cy="2438400"/>
      </dsp:txXfrm>
    </dsp:sp>
    <dsp:sp modelId="{029EBFB2-7A76-4EE4-BCD9-EB9A06CEEE44}">
      <dsp:nvSpPr>
        <dsp:cNvPr id="0" name=""/>
        <dsp:cNvSpPr/>
      </dsp:nvSpPr>
      <dsp:spPr>
        <a:xfrm rot="16200000">
          <a:off x="3934417" y="1231750"/>
          <a:ext cx="4064000" cy="1600498"/>
        </a:xfrm>
        <a:prstGeom prst="flowChartManualOperation">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0" rIns="97200" bIns="0" numCol="1" spcCol="1270" anchor="ctr" anchorCtr="0">
          <a:noAutofit/>
        </a:bodyPr>
        <a:lstStyle/>
        <a:p>
          <a:pPr lvl="0" algn="ctr" defTabSz="666750">
            <a:lnSpc>
              <a:spcPct val="90000"/>
            </a:lnSpc>
            <a:spcBef>
              <a:spcPct val="0"/>
            </a:spcBef>
            <a:spcAft>
              <a:spcPct val="35000"/>
            </a:spcAft>
          </a:pPr>
          <a:r>
            <a:rPr lang="en-US" sz="1500" kern="1200" dirty="0" err="1" smtClean="0"/>
            <a:t>Tidak</a:t>
          </a:r>
          <a:r>
            <a:rPr lang="en-US" sz="1500" kern="1200" dirty="0" smtClean="0"/>
            <a:t> </a:t>
          </a:r>
          <a:r>
            <a:rPr lang="en-US" sz="1500" kern="1200" dirty="0" err="1" smtClean="0"/>
            <a:t>ada</a:t>
          </a:r>
          <a:r>
            <a:rPr lang="en-US" sz="1500" kern="1200" dirty="0" smtClean="0"/>
            <a:t> </a:t>
          </a:r>
          <a:r>
            <a:rPr lang="en-US" sz="1500" kern="1200" dirty="0" err="1" smtClean="0"/>
            <a:t>mandat</a:t>
          </a:r>
          <a:r>
            <a:rPr lang="en-US" sz="1500" kern="1200" dirty="0" smtClean="0"/>
            <a:t> </a:t>
          </a:r>
          <a:r>
            <a:rPr lang="en-US" sz="1500" kern="1200" dirty="0" err="1" smtClean="0"/>
            <a:t>membangun</a:t>
          </a:r>
          <a:r>
            <a:rPr lang="en-US" sz="1500" kern="1200" dirty="0" smtClean="0"/>
            <a:t> </a:t>
          </a:r>
          <a:r>
            <a:rPr lang="en-US" sz="1500" kern="1200" dirty="0" err="1" smtClean="0"/>
            <a:t>administrasi</a:t>
          </a:r>
          <a:r>
            <a:rPr lang="en-US" sz="1500" kern="1200" dirty="0" smtClean="0"/>
            <a:t> </a:t>
          </a:r>
          <a:r>
            <a:rPr lang="en-US" sz="1500" kern="1200" dirty="0" err="1" smtClean="0"/>
            <a:t>pasca</a:t>
          </a:r>
          <a:r>
            <a:rPr lang="en-US" sz="1500" kern="1200" dirty="0" smtClean="0"/>
            <a:t> </a:t>
          </a:r>
          <a:r>
            <a:rPr lang="en-US" sz="1500" kern="1200" dirty="0" err="1" smtClean="0"/>
            <a:t>pengampunan</a:t>
          </a:r>
          <a:r>
            <a:rPr lang="en-US" sz="1500" kern="1200" dirty="0" smtClean="0"/>
            <a:t> yang </a:t>
          </a:r>
          <a:r>
            <a:rPr lang="en-US" sz="1500" kern="1200" dirty="0" err="1" smtClean="0"/>
            <a:t>menjamin</a:t>
          </a:r>
          <a:r>
            <a:rPr lang="en-US" sz="1500" kern="1200" dirty="0" smtClean="0"/>
            <a:t> </a:t>
          </a:r>
          <a:r>
            <a:rPr lang="en-US" sz="1500" kern="1200" dirty="0" err="1" smtClean="0"/>
            <a:t>pengawasan</a:t>
          </a:r>
          <a:r>
            <a:rPr lang="en-US" sz="1500" kern="1200" dirty="0" smtClean="0"/>
            <a:t> </a:t>
          </a:r>
          <a:r>
            <a:rPr lang="en-US" sz="1500" kern="1200" dirty="0" err="1" smtClean="0"/>
            <a:t>dan</a:t>
          </a:r>
          <a:r>
            <a:rPr lang="en-US" sz="1500" kern="1200" dirty="0" smtClean="0"/>
            <a:t> </a:t>
          </a:r>
          <a:r>
            <a:rPr lang="en-US" sz="1500" kern="1200" dirty="0" err="1" smtClean="0"/>
            <a:t>penegakan</a:t>
          </a:r>
          <a:r>
            <a:rPr lang="en-US" sz="1500" kern="1200" dirty="0" smtClean="0"/>
            <a:t> </a:t>
          </a:r>
          <a:r>
            <a:rPr lang="en-US" sz="1500" kern="1200" dirty="0" err="1" smtClean="0"/>
            <a:t>hukum</a:t>
          </a:r>
          <a:r>
            <a:rPr lang="en-US" sz="1500" kern="1200" dirty="0" smtClean="0"/>
            <a:t> di masa </a:t>
          </a:r>
          <a:r>
            <a:rPr lang="en-US" sz="1500" kern="1200" dirty="0" err="1" smtClean="0"/>
            <a:t>mendatang</a:t>
          </a:r>
          <a:r>
            <a:rPr lang="en-US" sz="1500" kern="1200" dirty="0" smtClean="0"/>
            <a:t>. </a:t>
          </a:r>
        </a:p>
      </dsp:txBody>
      <dsp:txXfrm rot="5400000">
        <a:off x="5166168" y="812799"/>
        <a:ext cx="1600498" cy="2438400"/>
      </dsp:txXfrm>
    </dsp:sp>
    <dsp:sp modelId="{3B27E627-2107-40E5-84BE-5ED253842748}">
      <dsp:nvSpPr>
        <dsp:cNvPr id="0" name=""/>
        <dsp:cNvSpPr/>
      </dsp:nvSpPr>
      <dsp:spPr>
        <a:xfrm rot="16200000">
          <a:off x="5654953" y="1231750"/>
          <a:ext cx="4064000" cy="1600498"/>
        </a:xfrm>
        <a:prstGeom prst="flowChartManualOperation">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0" rIns="97200" bIns="0" numCol="1" spcCol="1270" anchor="ctr" anchorCtr="0">
          <a:noAutofit/>
        </a:bodyPr>
        <a:lstStyle/>
        <a:p>
          <a:pPr lvl="0" algn="ctr" defTabSz="666750">
            <a:lnSpc>
              <a:spcPct val="90000"/>
            </a:lnSpc>
            <a:spcBef>
              <a:spcPct val="0"/>
            </a:spcBef>
            <a:spcAft>
              <a:spcPct val="35000"/>
            </a:spcAft>
          </a:pPr>
          <a:r>
            <a:rPr lang="en-US" sz="1500" kern="1200" smtClean="0"/>
            <a:t>Tidak diikuti revisi UU Perbankan, implementasi SIN, dan koordinasi penegakan hukum perpajakan.</a:t>
          </a:r>
          <a:endParaRPr lang="en-US" sz="1500" kern="1200" dirty="0" smtClean="0"/>
        </a:p>
      </dsp:txBody>
      <dsp:txXfrm rot="5400000">
        <a:off x="6886704" y="812799"/>
        <a:ext cx="1600498" cy="2438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44E5D-DC40-474B-9B0B-096F9049D4E0}">
      <dsp:nvSpPr>
        <dsp:cNvPr id="0" name=""/>
        <dsp:cNvSpPr/>
      </dsp:nvSpPr>
      <dsp:spPr>
        <a:xfrm>
          <a:off x="0" y="0"/>
          <a:ext cx="1976441" cy="1976441"/>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452DBC2-C25E-47B9-9BB1-C925300DF3FE}">
      <dsp:nvSpPr>
        <dsp:cNvPr id="0" name=""/>
        <dsp:cNvSpPr/>
      </dsp:nvSpPr>
      <dsp:spPr>
        <a:xfrm>
          <a:off x="988220" y="0"/>
          <a:ext cx="7686513" cy="1976441"/>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spc="25" dirty="0" err="1" smtClean="0">
              <a:cs typeface="Calibri"/>
            </a:rPr>
            <a:t>kepatuhan</a:t>
          </a:r>
          <a:r>
            <a:rPr lang="en-US" sz="1600" kern="1200" spc="25" dirty="0" smtClean="0">
              <a:cs typeface="Calibri"/>
            </a:rPr>
            <a:t> </a:t>
          </a:r>
          <a:r>
            <a:rPr lang="en-US" sz="1600" kern="1200" spc="10" dirty="0" smtClean="0">
              <a:cs typeface="Calibri"/>
            </a:rPr>
            <a:t>WP </a:t>
          </a:r>
          <a:r>
            <a:rPr lang="en-US" sz="1600" kern="1200" spc="30" dirty="0" err="1" smtClean="0">
              <a:cs typeface="Calibri"/>
            </a:rPr>
            <a:t>berbanding</a:t>
          </a:r>
          <a:r>
            <a:rPr lang="en-US" sz="1600" kern="1200" spc="-190" dirty="0" smtClean="0">
              <a:cs typeface="Calibri"/>
            </a:rPr>
            <a:t> </a:t>
          </a:r>
          <a:r>
            <a:rPr lang="en-US" sz="1600" kern="1200" spc="25" dirty="0" err="1" smtClean="0">
              <a:cs typeface="Calibri"/>
            </a:rPr>
            <a:t>lurus</a:t>
          </a:r>
          <a:r>
            <a:rPr lang="en-US" sz="1600" kern="1200" spc="-130" dirty="0" smtClean="0">
              <a:cs typeface="Calibri"/>
            </a:rPr>
            <a:t> </a:t>
          </a:r>
          <a:r>
            <a:rPr lang="en-US" sz="1600" kern="1200" spc="10" dirty="0" err="1" smtClean="0">
              <a:cs typeface="Calibri"/>
            </a:rPr>
            <a:t>dengan</a:t>
          </a:r>
          <a:r>
            <a:rPr lang="en-US" sz="1600" kern="1200" spc="-100" dirty="0" smtClean="0">
              <a:cs typeface="Calibri"/>
            </a:rPr>
            <a:t> </a:t>
          </a:r>
          <a:r>
            <a:rPr lang="en-US" sz="1600" kern="1200" spc="15" dirty="0" err="1" smtClean="0">
              <a:cs typeface="Calibri"/>
            </a:rPr>
            <a:t>ketersediaan</a:t>
          </a:r>
          <a:r>
            <a:rPr lang="en-US" sz="1600" kern="1200" spc="-204" dirty="0" smtClean="0">
              <a:cs typeface="Calibri"/>
            </a:rPr>
            <a:t> </a:t>
          </a:r>
          <a:r>
            <a:rPr lang="en-US" sz="1600" kern="1200" spc="25" dirty="0" smtClean="0">
              <a:cs typeface="Calibri"/>
            </a:rPr>
            <a:t>data</a:t>
          </a:r>
          <a:r>
            <a:rPr lang="en-US" sz="1600" kern="1200" spc="-110" dirty="0" smtClean="0">
              <a:cs typeface="Calibri"/>
            </a:rPr>
            <a:t> </a:t>
          </a:r>
          <a:r>
            <a:rPr lang="en-US" sz="1600" kern="1200" spc="15" dirty="0" err="1" smtClean="0">
              <a:cs typeface="Calibri"/>
            </a:rPr>
            <a:t>akurat</a:t>
          </a:r>
          <a:r>
            <a:rPr lang="en-US" sz="1600" kern="1200" spc="-120" dirty="0" smtClean="0">
              <a:cs typeface="Calibri"/>
            </a:rPr>
            <a:t> </a:t>
          </a:r>
          <a:r>
            <a:rPr lang="en-US" sz="1600" kern="1200" spc="20" dirty="0" smtClean="0">
              <a:cs typeface="Calibri"/>
            </a:rPr>
            <a:t>di</a:t>
          </a:r>
          <a:r>
            <a:rPr lang="en-US" sz="1600" kern="1200" spc="-110" dirty="0" smtClean="0">
              <a:cs typeface="Calibri"/>
            </a:rPr>
            <a:t> </a:t>
          </a:r>
          <a:r>
            <a:rPr lang="en-US" sz="1600" kern="1200" spc="5" dirty="0" err="1" smtClean="0">
              <a:cs typeface="Calibri"/>
            </a:rPr>
            <a:t>Ditjen</a:t>
          </a:r>
          <a:r>
            <a:rPr lang="en-US" sz="1600" kern="1200" spc="-100" dirty="0" smtClean="0">
              <a:cs typeface="Calibri"/>
            </a:rPr>
            <a:t> </a:t>
          </a:r>
          <a:r>
            <a:rPr lang="en-US" sz="1600" kern="1200" spc="5" dirty="0" err="1" smtClean="0">
              <a:cs typeface="Calibri"/>
            </a:rPr>
            <a:t>Pajak</a:t>
          </a:r>
          <a:r>
            <a:rPr lang="en-US" sz="1600" kern="1200" spc="5" dirty="0" smtClean="0">
              <a:cs typeface="Calibri"/>
            </a:rPr>
            <a:t>.</a:t>
          </a:r>
          <a:endParaRPr lang="en-US" sz="1600" kern="1200" dirty="0"/>
        </a:p>
      </dsp:txBody>
      <dsp:txXfrm>
        <a:off x="988220" y="0"/>
        <a:ext cx="7686513" cy="938809"/>
      </dsp:txXfrm>
    </dsp:sp>
    <dsp:sp modelId="{CA0BA002-C820-4E68-83C9-149FAE67F2DF}">
      <dsp:nvSpPr>
        <dsp:cNvPr id="0" name=""/>
        <dsp:cNvSpPr/>
      </dsp:nvSpPr>
      <dsp:spPr>
        <a:xfrm>
          <a:off x="518815" y="938809"/>
          <a:ext cx="938809" cy="938809"/>
        </a:xfrm>
        <a:prstGeom prst="pie">
          <a:avLst>
            <a:gd name="adj1" fmla="val 5400000"/>
            <a:gd name="adj2" fmla="val 1620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C6D0D8A-B8FC-4A75-8DF8-6636BA65E699}">
      <dsp:nvSpPr>
        <dsp:cNvPr id="0" name=""/>
        <dsp:cNvSpPr/>
      </dsp:nvSpPr>
      <dsp:spPr>
        <a:xfrm>
          <a:off x="988220" y="938809"/>
          <a:ext cx="7686513" cy="938809"/>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spc="20" dirty="0" err="1" smtClean="0">
              <a:cs typeface="Calibri"/>
            </a:rPr>
            <a:t>dibutuhkan</a:t>
          </a:r>
          <a:r>
            <a:rPr lang="en-US" sz="1600" kern="1200" spc="-204" dirty="0" smtClean="0">
              <a:cs typeface="Calibri"/>
            </a:rPr>
            <a:t> </a:t>
          </a:r>
          <a:r>
            <a:rPr lang="en-US" sz="1600" i="1" kern="1200" spc="30" dirty="0" smtClean="0">
              <a:cs typeface="Calibri"/>
            </a:rPr>
            <a:t>mapping</a:t>
          </a:r>
          <a:r>
            <a:rPr lang="en-US" sz="1600" kern="1200" spc="-195" dirty="0" smtClean="0">
              <a:cs typeface="Calibri"/>
            </a:rPr>
            <a:t> </a:t>
          </a:r>
          <a:r>
            <a:rPr lang="en-US" sz="1600" kern="1200" spc="20" dirty="0" err="1" smtClean="0">
              <a:cs typeface="Calibri"/>
            </a:rPr>
            <a:t>harta</a:t>
          </a:r>
          <a:r>
            <a:rPr lang="en-US" sz="1600" kern="1200" spc="-110" dirty="0" smtClean="0">
              <a:cs typeface="Calibri"/>
            </a:rPr>
            <a:t> </a:t>
          </a:r>
          <a:r>
            <a:rPr lang="en-US" sz="1600" kern="1200" spc="20" dirty="0" smtClean="0">
              <a:cs typeface="Calibri"/>
            </a:rPr>
            <a:t>di</a:t>
          </a:r>
          <a:r>
            <a:rPr lang="en-US" sz="1600" kern="1200" spc="-110" dirty="0" smtClean="0">
              <a:cs typeface="Calibri"/>
            </a:rPr>
            <a:t> </a:t>
          </a:r>
          <a:r>
            <a:rPr lang="en-US" sz="1600" kern="1200" spc="-25" dirty="0" smtClean="0">
              <a:cs typeface="Calibri"/>
            </a:rPr>
            <a:t>LN</a:t>
          </a:r>
          <a:r>
            <a:rPr lang="en-US" sz="1600" kern="1200" spc="-40" dirty="0" smtClean="0">
              <a:cs typeface="Calibri"/>
            </a:rPr>
            <a:t> </a:t>
          </a:r>
          <a:r>
            <a:rPr lang="en-US" sz="1600" kern="1200" spc="15" dirty="0" err="1" smtClean="0">
              <a:cs typeface="Calibri"/>
            </a:rPr>
            <a:t>berikut</a:t>
          </a:r>
          <a:r>
            <a:rPr lang="en-US" sz="1600" kern="1200" spc="-120" dirty="0" smtClean="0">
              <a:cs typeface="Calibri"/>
            </a:rPr>
            <a:t> </a:t>
          </a:r>
          <a:r>
            <a:rPr lang="en-US" sz="1600" kern="1200" spc="15" dirty="0" err="1" smtClean="0">
              <a:cs typeface="Calibri"/>
            </a:rPr>
            <a:t>profil</a:t>
          </a:r>
          <a:r>
            <a:rPr lang="en-US" sz="1600" kern="1200" spc="-110" dirty="0" smtClean="0">
              <a:cs typeface="Calibri"/>
            </a:rPr>
            <a:t> </a:t>
          </a:r>
          <a:r>
            <a:rPr lang="en-US" sz="1600" kern="1200" spc="10" dirty="0" err="1" smtClean="0">
              <a:cs typeface="Calibri"/>
            </a:rPr>
            <a:t>wajib</a:t>
          </a:r>
          <a:r>
            <a:rPr lang="en-US" sz="1600" kern="1200" spc="10" dirty="0" smtClean="0">
              <a:cs typeface="Calibri"/>
            </a:rPr>
            <a:t>  </a:t>
          </a:r>
          <a:r>
            <a:rPr lang="en-US" sz="1600" kern="1200" spc="25" dirty="0" err="1" smtClean="0">
              <a:cs typeface="Calibri"/>
            </a:rPr>
            <a:t>pajak</a:t>
          </a:r>
          <a:r>
            <a:rPr lang="en-US" sz="1600" kern="1200" spc="-165" dirty="0" smtClean="0">
              <a:cs typeface="Calibri"/>
            </a:rPr>
            <a:t> </a:t>
          </a:r>
          <a:r>
            <a:rPr lang="en-US" sz="1600" kern="1200" spc="20" dirty="0" err="1" smtClean="0">
              <a:cs typeface="Calibri"/>
            </a:rPr>
            <a:t>sebelum</a:t>
          </a:r>
          <a:r>
            <a:rPr lang="en-US" sz="1600" kern="1200" spc="-150" dirty="0" smtClean="0">
              <a:cs typeface="Calibri"/>
            </a:rPr>
            <a:t> </a:t>
          </a:r>
          <a:r>
            <a:rPr lang="en-US" sz="1600" i="1" kern="1200" spc="5" dirty="0" smtClean="0">
              <a:cs typeface="Calibri"/>
            </a:rPr>
            <a:t>amnesty</a:t>
          </a:r>
          <a:r>
            <a:rPr lang="en-US" sz="1600" i="1" kern="1200" spc="-50" dirty="0" smtClean="0">
              <a:cs typeface="Calibri"/>
            </a:rPr>
            <a:t> </a:t>
          </a:r>
          <a:r>
            <a:rPr lang="en-US" sz="1600" kern="1200" spc="25" dirty="0" err="1" smtClean="0">
              <a:cs typeface="Calibri"/>
            </a:rPr>
            <a:t>dilakukan</a:t>
          </a:r>
          <a:r>
            <a:rPr lang="en-US" sz="1600" kern="1200" spc="10" dirty="0" smtClean="0">
              <a:cs typeface="Calibri"/>
            </a:rPr>
            <a:t>. </a:t>
          </a:r>
          <a:r>
            <a:rPr lang="en-US" sz="1600" kern="1200" spc="30" dirty="0" err="1" smtClean="0">
              <a:cs typeface="Calibri"/>
            </a:rPr>
            <a:t>Tanpa</a:t>
          </a:r>
          <a:r>
            <a:rPr lang="en-US" sz="1600" kern="1200" spc="-114" dirty="0" smtClean="0">
              <a:cs typeface="Calibri"/>
            </a:rPr>
            <a:t> </a:t>
          </a:r>
          <a:r>
            <a:rPr lang="en-US" sz="1600" kern="1200" spc="20" dirty="0" err="1" smtClean="0">
              <a:cs typeface="Calibri"/>
            </a:rPr>
            <a:t>kalkulasi</a:t>
          </a:r>
          <a:r>
            <a:rPr lang="en-US" sz="1600" kern="1200" spc="-114" dirty="0" smtClean="0">
              <a:cs typeface="Calibri"/>
            </a:rPr>
            <a:t> </a:t>
          </a:r>
          <a:r>
            <a:rPr lang="en-US" sz="1600" kern="1200" spc="15" dirty="0" smtClean="0">
              <a:cs typeface="Calibri"/>
            </a:rPr>
            <a:t>yang</a:t>
          </a:r>
          <a:r>
            <a:rPr lang="en-US" sz="1600" kern="1200" spc="-195" dirty="0" smtClean="0">
              <a:cs typeface="Calibri"/>
            </a:rPr>
            <a:t> </a:t>
          </a:r>
          <a:r>
            <a:rPr lang="en-US" sz="1600" kern="1200" spc="20" dirty="0" err="1" smtClean="0">
              <a:cs typeface="Calibri"/>
            </a:rPr>
            <a:t>akurat</a:t>
          </a:r>
          <a:r>
            <a:rPr lang="en-US" sz="1600" kern="1200" spc="20" dirty="0" smtClean="0">
              <a:cs typeface="Calibri"/>
            </a:rPr>
            <a:t>,</a:t>
          </a:r>
          <a:r>
            <a:rPr lang="en-US" sz="1600" kern="1200" spc="-155" dirty="0" smtClean="0">
              <a:cs typeface="Calibri"/>
            </a:rPr>
            <a:t> </a:t>
          </a:r>
          <a:r>
            <a:rPr lang="en-US" sz="1600" i="1" kern="1200" dirty="0" smtClean="0">
              <a:cs typeface="Calibri"/>
            </a:rPr>
            <a:t>tax</a:t>
          </a:r>
          <a:r>
            <a:rPr lang="en-US" sz="1600" i="1" kern="1200" spc="-20" dirty="0" smtClean="0">
              <a:cs typeface="Calibri"/>
            </a:rPr>
            <a:t> </a:t>
          </a:r>
          <a:r>
            <a:rPr lang="en-US" sz="1600" i="1" kern="1200" spc="5" dirty="0" smtClean="0">
              <a:cs typeface="Calibri"/>
            </a:rPr>
            <a:t>amnesty</a:t>
          </a:r>
          <a:r>
            <a:rPr lang="en-US" sz="1600" i="1" kern="1200" spc="-50" dirty="0" smtClean="0">
              <a:cs typeface="Calibri"/>
            </a:rPr>
            <a:t> </a:t>
          </a:r>
          <a:r>
            <a:rPr lang="en-US" sz="1600" kern="1200" spc="30" dirty="0" err="1" smtClean="0">
              <a:cs typeface="Calibri"/>
            </a:rPr>
            <a:t>adalah</a:t>
          </a:r>
          <a:r>
            <a:rPr lang="en-US" sz="1600" kern="1200" spc="-105" dirty="0" smtClean="0">
              <a:cs typeface="Calibri"/>
            </a:rPr>
            <a:t> </a:t>
          </a:r>
          <a:r>
            <a:rPr lang="en-US" sz="1600" kern="1200" spc="-20" dirty="0" err="1" smtClean="0">
              <a:cs typeface="Calibri"/>
            </a:rPr>
            <a:t>cek</a:t>
          </a:r>
          <a:r>
            <a:rPr lang="en-US" sz="1600" kern="1200" spc="-65" dirty="0" smtClean="0">
              <a:cs typeface="Calibri"/>
            </a:rPr>
            <a:t> </a:t>
          </a:r>
          <a:r>
            <a:rPr lang="en-US" sz="1600" kern="1200" spc="20" dirty="0" err="1" smtClean="0">
              <a:cs typeface="Calibri"/>
            </a:rPr>
            <a:t>kosong</a:t>
          </a:r>
          <a:r>
            <a:rPr lang="en-US" sz="1600" kern="1200" spc="20" dirty="0" smtClean="0">
              <a:cs typeface="Calibri"/>
            </a:rPr>
            <a:t>  </a:t>
          </a:r>
          <a:r>
            <a:rPr lang="en-US" sz="1600" kern="1200" spc="20" dirty="0" err="1" smtClean="0">
              <a:cs typeface="Calibri"/>
            </a:rPr>
            <a:t>pengampunan</a:t>
          </a:r>
          <a:r>
            <a:rPr lang="en-US" sz="1600" kern="1200" spc="20" dirty="0" smtClean="0">
              <a:cs typeface="Calibri"/>
            </a:rPr>
            <a:t> </a:t>
          </a:r>
          <a:r>
            <a:rPr lang="en-US" sz="1600" kern="1200" spc="50" dirty="0" err="1" smtClean="0">
              <a:cs typeface="Calibri"/>
            </a:rPr>
            <a:t>tanpa</a:t>
          </a:r>
          <a:r>
            <a:rPr lang="en-US" sz="1600" kern="1200" spc="50" dirty="0" smtClean="0">
              <a:cs typeface="Calibri"/>
            </a:rPr>
            <a:t> </a:t>
          </a:r>
          <a:r>
            <a:rPr lang="en-US" sz="1600" kern="1200" spc="50" dirty="0" err="1" smtClean="0">
              <a:cs typeface="Calibri"/>
            </a:rPr>
            <a:t>hasil</a:t>
          </a:r>
          <a:r>
            <a:rPr lang="en-US" sz="1600" kern="1200" spc="-245" dirty="0" smtClean="0">
              <a:cs typeface="Calibri"/>
            </a:rPr>
            <a:t> </a:t>
          </a:r>
          <a:r>
            <a:rPr lang="en-US" sz="1600" kern="1200" spc="15" dirty="0" smtClean="0">
              <a:cs typeface="Calibri"/>
            </a:rPr>
            <a:t>optimal.</a:t>
          </a:r>
          <a:endParaRPr lang="en-US" sz="1600" kern="1200" spc="10" dirty="0">
            <a:cs typeface="Calibri"/>
          </a:endParaRPr>
        </a:p>
      </dsp:txBody>
      <dsp:txXfrm>
        <a:off x="988220" y="938809"/>
        <a:ext cx="7686513" cy="9388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4E2FD-DDC1-45D3-8A4B-DF0D132CC12A}">
      <dsp:nvSpPr>
        <dsp:cNvPr id="0" name=""/>
        <dsp:cNvSpPr/>
      </dsp:nvSpPr>
      <dsp:spPr>
        <a:xfrm>
          <a:off x="-6017116" y="-920708"/>
          <a:ext cx="7162976" cy="7162976"/>
        </a:xfrm>
        <a:prstGeom prst="blockArc">
          <a:avLst>
            <a:gd name="adj1" fmla="val 18900000"/>
            <a:gd name="adj2" fmla="val 2700000"/>
            <a:gd name="adj3" fmla="val 302"/>
          </a:avLst>
        </a:pr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974690E-5CA5-4E14-9A62-7A79E3E9C07C}">
      <dsp:nvSpPr>
        <dsp:cNvPr id="0" name=""/>
        <dsp:cNvSpPr/>
      </dsp:nvSpPr>
      <dsp:spPr>
        <a:xfrm>
          <a:off x="900841" y="409121"/>
          <a:ext cx="3502824" cy="81866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9818" tIns="45720" rIns="45720" bIns="45720" numCol="1" spcCol="1270" anchor="ctr" anchorCtr="0">
          <a:noAutofit/>
        </a:bodyPr>
        <a:lstStyle/>
        <a:p>
          <a:pPr lvl="0" algn="l" defTabSz="800100">
            <a:lnSpc>
              <a:spcPct val="90000"/>
            </a:lnSpc>
            <a:spcBef>
              <a:spcPct val="0"/>
            </a:spcBef>
            <a:spcAft>
              <a:spcPct val="35000"/>
            </a:spcAft>
          </a:pPr>
          <a:r>
            <a:rPr lang="id-ID" sz="1800" b="1" kern="1200" dirty="0" smtClean="0">
              <a:solidFill>
                <a:schemeClr val="bg1"/>
              </a:solidFill>
            </a:rPr>
            <a:t>Digital Economy</a:t>
          </a:r>
          <a:endParaRPr lang="id-ID" sz="1800" kern="1200" dirty="0">
            <a:solidFill>
              <a:schemeClr val="bg1"/>
            </a:solidFill>
          </a:endParaRPr>
        </a:p>
      </dsp:txBody>
      <dsp:txXfrm>
        <a:off x="900841" y="409121"/>
        <a:ext cx="3502824" cy="818668"/>
      </dsp:txXfrm>
    </dsp:sp>
    <dsp:sp modelId="{1C2E1E74-14C4-49C7-87BE-267E1CE55359}">
      <dsp:nvSpPr>
        <dsp:cNvPr id="0" name=""/>
        <dsp:cNvSpPr/>
      </dsp:nvSpPr>
      <dsp:spPr>
        <a:xfrm>
          <a:off x="88057" y="306787"/>
          <a:ext cx="1023335" cy="1023335"/>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EF91AFF-BC2B-4CF1-8952-48605208B7C4}">
      <dsp:nvSpPr>
        <dsp:cNvPr id="0" name=""/>
        <dsp:cNvSpPr/>
      </dsp:nvSpPr>
      <dsp:spPr>
        <a:xfrm>
          <a:off x="1069087" y="1622118"/>
          <a:ext cx="3346101" cy="81866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9818" tIns="45720" rIns="45720" bIns="45720" numCol="1" spcCol="1270" anchor="ctr" anchorCtr="0">
          <a:noAutofit/>
        </a:bodyPr>
        <a:lstStyle/>
        <a:p>
          <a:pPr lvl="0" algn="l" defTabSz="800100">
            <a:lnSpc>
              <a:spcPct val="90000"/>
            </a:lnSpc>
            <a:spcBef>
              <a:spcPct val="0"/>
            </a:spcBef>
            <a:spcAft>
              <a:spcPct val="35000"/>
            </a:spcAft>
          </a:pPr>
          <a:r>
            <a:rPr lang="id-ID" sz="1800" b="1" kern="1200" dirty="0" smtClean="0"/>
            <a:t>Neutralizing Hybrid Mismatch Arrangement</a:t>
          </a:r>
          <a:endParaRPr lang="id-ID" sz="1800" b="1" kern="1200" dirty="0"/>
        </a:p>
      </dsp:txBody>
      <dsp:txXfrm>
        <a:off x="1069087" y="1622118"/>
        <a:ext cx="3346101" cy="818668"/>
      </dsp:txXfrm>
    </dsp:sp>
    <dsp:sp modelId="{CBE3DA32-B17B-4236-85C0-C57F7C47AE9E}">
      <dsp:nvSpPr>
        <dsp:cNvPr id="0" name=""/>
        <dsp:cNvSpPr/>
      </dsp:nvSpPr>
      <dsp:spPr>
        <a:xfrm>
          <a:off x="557419" y="1535003"/>
          <a:ext cx="1023335" cy="1023335"/>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CEEE63B-C49F-4A29-8218-F697D655B6C4}">
      <dsp:nvSpPr>
        <dsp:cNvPr id="0" name=""/>
        <dsp:cNvSpPr/>
      </dsp:nvSpPr>
      <dsp:spPr>
        <a:xfrm>
          <a:off x="1069087" y="2865553"/>
          <a:ext cx="3346101" cy="81866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9818" tIns="45720" rIns="45720" bIns="45720" numCol="1" spcCol="1270" anchor="ctr" anchorCtr="0">
          <a:noAutofit/>
        </a:bodyPr>
        <a:lstStyle/>
        <a:p>
          <a:pPr lvl="0" algn="l" defTabSz="800100">
            <a:lnSpc>
              <a:spcPct val="90000"/>
            </a:lnSpc>
            <a:spcBef>
              <a:spcPct val="0"/>
            </a:spcBef>
            <a:spcAft>
              <a:spcPct val="35000"/>
            </a:spcAft>
          </a:pPr>
          <a:r>
            <a:rPr lang="id-ID" sz="1800" b="1" kern="1200" dirty="0" smtClean="0"/>
            <a:t>CFC Rules </a:t>
          </a:r>
          <a:endParaRPr lang="id-ID" sz="1800" b="1" kern="1200" dirty="0"/>
        </a:p>
      </dsp:txBody>
      <dsp:txXfrm>
        <a:off x="1069087" y="2865553"/>
        <a:ext cx="3346101" cy="818668"/>
      </dsp:txXfrm>
    </dsp:sp>
    <dsp:sp modelId="{3190CB0E-C6C9-4431-8D77-B8E22529A0D1}">
      <dsp:nvSpPr>
        <dsp:cNvPr id="0" name=""/>
        <dsp:cNvSpPr/>
      </dsp:nvSpPr>
      <dsp:spPr>
        <a:xfrm>
          <a:off x="557419" y="2763220"/>
          <a:ext cx="1023335" cy="1023335"/>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E4A099A-4793-44DE-9DE0-C4534E854EDE}">
      <dsp:nvSpPr>
        <dsp:cNvPr id="0" name=""/>
        <dsp:cNvSpPr/>
      </dsp:nvSpPr>
      <dsp:spPr>
        <a:xfrm>
          <a:off x="599725" y="4093769"/>
          <a:ext cx="3815463" cy="81866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9818" tIns="40640" rIns="40640" bIns="40640" numCol="1" spcCol="1270" anchor="ctr" anchorCtr="0">
          <a:noAutofit/>
        </a:bodyPr>
        <a:lstStyle/>
        <a:p>
          <a:pPr lvl="0" algn="l" defTabSz="711200">
            <a:lnSpc>
              <a:spcPct val="90000"/>
            </a:lnSpc>
            <a:spcBef>
              <a:spcPct val="0"/>
            </a:spcBef>
            <a:spcAft>
              <a:spcPct val="35000"/>
            </a:spcAft>
          </a:pPr>
          <a:r>
            <a:rPr lang="id-ID" sz="1600" b="1" kern="1200" dirty="0" smtClean="0"/>
            <a:t>Limit Base Erosion via Interest Deduction &amp; Financial Payment</a:t>
          </a:r>
          <a:endParaRPr lang="id-ID" sz="1600" b="1" kern="1200" dirty="0"/>
        </a:p>
      </dsp:txBody>
      <dsp:txXfrm>
        <a:off x="599725" y="4093769"/>
        <a:ext cx="3815463" cy="818668"/>
      </dsp:txXfrm>
    </dsp:sp>
    <dsp:sp modelId="{BC2CCC7C-7615-4D77-9FD2-ABC069464FFE}">
      <dsp:nvSpPr>
        <dsp:cNvPr id="0" name=""/>
        <dsp:cNvSpPr/>
      </dsp:nvSpPr>
      <dsp:spPr>
        <a:xfrm>
          <a:off x="88057" y="3991436"/>
          <a:ext cx="1023335" cy="1023335"/>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1B9A4-4250-4902-9985-9D0C6D2D2D25}" type="datetimeFigureOut">
              <a:rPr lang="en-US" smtClean="0"/>
              <a:pPr/>
              <a:t>12/31/2015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58FE2F-5248-4781-AC82-84276268D199}" type="slidenum">
              <a:rPr lang="en-US" smtClean="0"/>
              <a:pPr/>
              <a:t>‹#›</a:t>
            </a:fld>
            <a:endParaRPr lang="en-US"/>
          </a:p>
        </p:txBody>
      </p:sp>
    </p:spTree>
    <p:extLst>
      <p:ext uri="{BB962C8B-B14F-4D97-AF65-F5344CB8AC3E}">
        <p14:creationId xmlns:p14="http://schemas.microsoft.com/office/powerpoint/2010/main" xmlns="" val="239627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8FE2F-5248-4781-AC82-84276268D199}" type="slidenum">
              <a:rPr lang="en-US" smtClean="0"/>
              <a:pPr/>
              <a:t>1</a:t>
            </a:fld>
            <a:endParaRPr lang="en-US"/>
          </a:p>
        </p:txBody>
      </p:sp>
    </p:spTree>
    <p:extLst>
      <p:ext uri="{BB962C8B-B14F-4D97-AF65-F5344CB8AC3E}">
        <p14:creationId xmlns:p14="http://schemas.microsoft.com/office/powerpoint/2010/main" xmlns="" val="766813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7C33AEC-E7BB-4CB8-868D-B2133B4EAC06}" type="slidenum">
              <a:rPr lang="en-US" smtClean="0"/>
              <a:pPr/>
              <a:t>35</a:t>
            </a:fld>
            <a:endParaRPr lang="en-US"/>
          </a:p>
        </p:txBody>
      </p:sp>
    </p:spTree>
    <p:extLst>
      <p:ext uri="{BB962C8B-B14F-4D97-AF65-F5344CB8AC3E}">
        <p14:creationId xmlns:p14="http://schemas.microsoft.com/office/powerpoint/2010/main" xmlns="" val="282422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7C33AEC-E7BB-4CB8-868D-B2133B4EAC06}" type="slidenum">
              <a:rPr lang="en-US" smtClean="0"/>
              <a:pPr/>
              <a:t>36</a:t>
            </a:fld>
            <a:endParaRPr lang="en-US"/>
          </a:p>
        </p:txBody>
      </p:sp>
    </p:spTree>
    <p:extLst>
      <p:ext uri="{BB962C8B-B14F-4D97-AF65-F5344CB8AC3E}">
        <p14:creationId xmlns:p14="http://schemas.microsoft.com/office/powerpoint/2010/main" xmlns="" val="1600101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B80971A-6F61-4695-BD5A-237AF8A38BB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xmlns="" val="3721012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8FE2F-5248-4781-AC82-84276268D199}" type="slidenum">
              <a:rPr lang="en-US" smtClean="0"/>
              <a:pPr/>
              <a:t>57</a:t>
            </a:fld>
            <a:endParaRPr lang="en-US"/>
          </a:p>
        </p:txBody>
      </p:sp>
    </p:spTree>
    <p:extLst>
      <p:ext uri="{BB962C8B-B14F-4D97-AF65-F5344CB8AC3E}">
        <p14:creationId xmlns:p14="http://schemas.microsoft.com/office/powerpoint/2010/main" xmlns="" val="20262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BA1403A-0108-CC4C-BFC1-DE275754253A}" type="slidenum">
              <a:rPr lang="en-GB" altLang="en-US">
                <a:latin typeface="Calibri" charset="0"/>
              </a:rPr>
              <a:pPr eaLnBrk="1" hangingPunct="1"/>
              <a:t>5</a:t>
            </a:fld>
            <a:endParaRPr lang="en-GB" altLang="en-US">
              <a:latin typeface="Calibri"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xmlns="" val="4246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49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6139C3C-AB71-5A46-84B5-11AB0A8C885D}" type="slidenum">
              <a:rPr lang="en-GB" altLang="en-US">
                <a:latin typeface="Calibri" charset="0"/>
              </a:rPr>
              <a:pPr eaLnBrk="1" hangingPunct="1"/>
              <a:t>6</a:t>
            </a:fld>
            <a:endParaRPr lang="en-GB" altLang="en-US">
              <a:latin typeface="Calibri" charset="0"/>
            </a:endParaRPr>
          </a:p>
        </p:txBody>
      </p:sp>
    </p:spTree>
    <p:extLst>
      <p:ext uri="{BB962C8B-B14F-4D97-AF65-F5344CB8AC3E}">
        <p14:creationId xmlns:p14="http://schemas.microsoft.com/office/powerpoint/2010/main" xmlns="" val="153043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Kebutuhan</a:t>
            </a:r>
            <a:r>
              <a:rPr lang="en-US" baseline="0" dirty="0" smtClean="0"/>
              <a:t> </a:t>
            </a:r>
            <a:r>
              <a:rPr lang="en-US" baseline="0" dirty="0" err="1" smtClean="0"/>
              <a:t>pembiayaan</a:t>
            </a:r>
            <a:r>
              <a:rPr lang="en-US" baseline="0" dirty="0" smtClean="0"/>
              <a:t> </a:t>
            </a:r>
            <a:r>
              <a:rPr lang="en-US" baseline="0" dirty="0" err="1" smtClean="0"/>
              <a:t>semakin</a:t>
            </a:r>
            <a:r>
              <a:rPr lang="en-US" baseline="0" dirty="0" smtClean="0"/>
              <a:t> </a:t>
            </a:r>
            <a:r>
              <a:rPr lang="en-US" baseline="0" dirty="0" err="1" smtClean="0"/>
              <a:t>tinggi</a:t>
            </a:r>
            <a:r>
              <a:rPr lang="en-US" baseline="0" dirty="0" smtClean="0"/>
              <a:t>, </a:t>
            </a:r>
            <a:r>
              <a:rPr lang="en-US" baseline="0" dirty="0" err="1" smtClean="0"/>
              <a:t>begitu</a:t>
            </a:r>
            <a:r>
              <a:rPr lang="en-US" baseline="0" dirty="0" smtClean="0"/>
              <a:t> pula </a:t>
            </a:r>
            <a:r>
              <a:rPr lang="en-US" baseline="0" dirty="0" err="1" smtClean="0"/>
              <a:t>dengan</a:t>
            </a:r>
            <a:r>
              <a:rPr lang="en-US" baseline="0" dirty="0" smtClean="0"/>
              <a:t> target </a:t>
            </a:r>
            <a:r>
              <a:rPr lang="en-US" baseline="0" dirty="0" err="1" smtClean="0"/>
              <a:t>penerimaan</a:t>
            </a:r>
            <a:r>
              <a:rPr lang="en-US" baseline="0" dirty="0" smtClean="0"/>
              <a:t> </a:t>
            </a:r>
            <a:r>
              <a:rPr lang="en-US" baseline="0" dirty="0" err="1" smtClean="0"/>
              <a:t>perpajakan</a:t>
            </a:r>
            <a:r>
              <a:rPr lang="en-US" baseline="0" dirty="0" smtClean="0"/>
              <a:t>, </a:t>
            </a:r>
            <a:r>
              <a:rPr lang="en-US" baseline="0" dirty="0" err="1" smtClean="0"/>
              <a:t>termasuk</a:t>
            </a:r>
            <a:r>
              <a:rPr lang="en-US" baseline="0" dirty="0" smtClean="0"/>
              <a:t> </a:t>
            </a:r>
            <a:r>
              <a:rPr lang="en-US" baseline="0" dirty="0" err="1" smtClean="0"/>
              <a:t>pajak</a:t>
            </a:r>
            <a:endParaRPr lang="en-US" dirty="0"/>
          </a:p>
        </p:txBody>
      </p:sp>
      <p:sp>
        <p:nvSpPr>
          <p:cNvPr id="4" name="Slide Number Placeholder 3"/>
          <p:cNvSpPr>
            <a:spLocks noGrp="1"/>
          </p:cNvSpPr>
          <p:nvPr>
            <p:ph type="sldNum" sz="quarter" idx="10"/>
          </p:nvPr>
        </p:nvSpPr>
        <p:spPr/>
        <p:txBody>
          <a:bodyPr/>
          <a:lstStyle/>
          <a:p>
            <a:fld id="{32D90B3F-C366-4150-89F1-1F878A844C90}" type="slidenum">
              <a:rPr lang="en-US" smtClean="0"/>
              <a:pPr/>
              <a:t>18</a:t>
            </a:fld>
            <a:endParaRPr lang="en-US"/>
          </a:p>
        </p:txBody>
      </p:sp>
    </p:spTree>
    <p:extLst>
      <p:ext uri="{BB962C8B-B14F-4D97-AF65-F5344CB8AC3E}">
        <p14:creationId xmlns:p14="http://schemas.microsoft.com/office/powerpoint/2010/main" xmlns="" val="138075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 </a:t>
            </a:r>
            <a:r>
              <a:rPr lang="en-US" dirty="0" err="1" smtClean="0"/>
              <a:t>penerimaan</a:t>
            </a:r>
            <a:r>
              <a:rPr lang="en-US" dirty="0" smtClean="0"/>
              <a:t> </a:t>
            </a:r>
            <a:r>
              <a:rPr lang="en-US" dirty="0" err="1" smtClean="0"/>
              <a:t>pajak</a:t>
            </a:r>
            <a:r>
              <a:rPr lang="en-US" dirty="0" smtClean="0"/>
              <a:t> </a:t>
            </a:r>
            <a:r>
              <a:rPr lang="en-US" dirty="0" err="1" smtClean="0"/>
              <a:t>naik</a:t>
            </a:r>
            <a:r>
              <a:rPr lang="en-US" dirty="0" smtClean="0"/>
              <a:t> 5,1% </a:t>
            </a:r>
            <a:r>
              <a:rPr lang="en-US" dirty="0" err="1" smtClean="0"/>
              <a:t>dari</a:t>
            </a:r>
            <a:r>
              <a:rPr lang="en-US" dirty="0" smtClean="0"/>
              <a:t> </a:t>
            </a:r>
            <a:r>
              <a:rPr lang="en-US" dirty="0" err="1" smtClean="0"/>
              <a:t>tahun</a:t>
            </a:r>
            <a:r>
              <a:rPr lang="en-US" dirty="0" smtClean="0"/>
              <a:t> 2015.</a:t>
            </a:r>
          </a:p>
          <a:p>
            <a:endParaRPr lang="en-US" dirty="0" smtClean="0"/>
          </a:p>
          <a:p>
            <a:r>
              <a:rPr lang="en-US" dirty="0" err="1" smtClean="0"/>
              <a:t>Kenaikan</a:t>
            </a:r>
            <a:r>
              <a:rPr lang="en-US" baseline="0" dirty="0" smtClean="0"/>
              <a:t> </a:t>
            </a:r>
            <a:r>
              <a:rPr lang="en-US" baseline="0" dirty="0" err="1" smtClean="0"/>
              <a:t>ini</a:t>
            </a:r>
            <a:r>
              <a:rPr lang="en-US" baseline="0" dirty="0" smtClean="0"/>
              <a:t> </a:t>
            </a:r>
            <a:r>
              <a:rPr lang="en-US" baseline="0" dirty="0" err="1" smtClean="0"/>
              <a:t>diharapkan</a:t>
            </a:r>
            <a:r>
              <a:rPr lang="en-US" baseline="0" dirty="0" smtClean="0"/>
              <a:t> </a:t>
            </a:r>
            <a:r>
              <a:rPr lang="en-US" baseline="0" dirty="0" err="1" smtClean="0"/>
              <a:t>ditopang</a:t>
            </a:r>
            <a:r>
              <a:rPr lang="en-US" baseline="0" dirty="0" smtClean="0"/>
              <a:t> </a:t>
            </a:r>
            <a:r>
              <a:rPr lang="en-US" baseline="0" dirty="0" err="1" smtClean="0"/>
              <a:t>oleh</a:t>
            </a:r>
            <a:r>
              <a:rPr lang="en-US" baseline="0" dirty="0" smtClean="0"/>
              <a:t> </a:t>
            </a:r>
            <a:r>
              <a:rPr lang="en-US" baseline="0" dirty="0" err="1" smtClean="0"/>
              <a:t>PPh</a:t>
            </a:r>
            <a:r>
              <a:rPr lang="en-US" baseline="0" dirty="0" smtClean="0"/>
              <a:t> Non </a:t>
            </a:r>
            <a:r>
              <a:rPr lang="en-US" baseline="0" dirty="0" err="1" smtClean="0"/>
              <a:t>Migas</a:t>
            </a:r>
            <a:r>
              <a:rPr lang="en-US" baseline="0" dirty="0" smtClean="0"/>
              <a:t> yang </a:t>
            </a:r>
            <a:r>
              <a:rPr lang="en-US" baseline="0" dirty="0" err="1" smtClean="0"/>
              <a:t>naik</a:t>
            </a:r>
            <a:r>
              <a:rPr lang="en-US" baseline="0" dirty="0" smtClean="0"/>
              <a:t> 86T 13,7%</a:t>
            </a:r>
          </a:p>
          <a:p>
            <a:r>
              <a:rPr lang="en-US" dirty="0" smtClean="0"/>
              <a:t>Target</a:t>
            </a:r>
            <a:r>
              <a:rPr lang="en-US" baseline="0" dirty="0" smtClean="0"/>
              <a:t> </a:t>
            </a:r>
            <a:r>
              <a:rPr lang="en-US" baseline="0" dirty="0" err="1" smtClean="0"/>
              <a:t>pajak</a:t>
            </a:r>
            <a:r>
              <a:rPr lang="en-US" baseline="0" dirty="0" smtClean="0"/>
              <a:t> </a:t>
            </a:r>
            <a:r>
              <a:rPr lang="en-US" baseline="0" dirty="0" err="1" smtClean="0"/>
              <a:t>jenis</a:t>
            </a:r>
            <a:r>
              <a:rPr lang="en-US" baseline="0" dirty="0" smtClean="0"/>
              <a:t> lain </a:t>
            </a:r>
            <a:r>
              <a:rPr lang="en-US" baseline="0" dirty="0" err="1" smtClean="0"/>
              <a:t>justru</a:t>
            </a:r>
            <a:r>
              <a:rPr lang="en-US" baseline="0" dirty="0" smtClean="0"/>
              <a:t> </a:t>
            </a:r>
            <a:r>
              <a:rPr lang="en-US" baseline="0" dirty="0" err="1" smtClean="0"/>
              <a:t>menurun</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D90B3F-C366-4150-89F1-1F878A844C90}" type="slidenum">
              <a:rPr lang="en-US" smtClean="0"/>
              <a:pPr/>
              <a:t>19</a:t>
            </a:fld>
            <a:endParaRPr lang="en-US"/>
          </a:p>
        </p:txBody>
      </p:sp>
    </p:spTree>
    <p:extLst>
      <p:ext uri="{BB962C8B-B14F-4D97-AF65-F5344CB8AC3E}">
        <p14:creationId xmlns:p14="http://schemas.microsoft.com/office/powerpoint/2010/main" xmlns="" val="3345597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v</a:t>
            </a:r>
            <a:endParaRPr lang="en-US" dirty="0"/>
          </a:p>
        </p:txBody>
      </p:sp>
      <p:sp>
        <p:nvSpPr>
          <p:cNvPr id="4" name="Slide Number Placeholder 3"/>
          <p:cNvSpPr>
            <a:spLocks noGrp="1"/>
          </p:cNvSpPr>
          <p:nvPr>
            <p:ph type="sldNum" sz="quarter" idx="10"/>
          </p:nvPr>
        </p:nvSpPr>
        <p:spPr/>
        <p:txBody>
          <a:bodyPr/>
          <a:lstStyle/>
          <a:p>
            <a:fld id="{32D90B3F-C366-4150-89F1-1F878A844C90}" type="slidenum">
              <a:rPr lang="en-US" smtClean="0"/>
              <a:pPr/>
              <a:t>23</a:t>
            </a:fld>
            <a:endParaRPr lang="en-US"/>
          </a:p>
        </p:txBody>
      </p:sp>
    </p:spTree>
    <p:extLst>
      <p:ext uri="{BB962C8B-B14F-4D97-AF65-F5344CB8AC3E}">
        <p14:creationId xmlns:p14="http://schemas.microsoft.com/office/powerpoint/2010/main" xmlns="" val="120299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15364" name="Slide Number Placeholder 3"/>
          <p:cNvSpPr>
            <a:spLocks noGrp="1"/>
          </p:cNvSpPr>
          <p:nvPr>
            <p:ph type="sldNum" sz="quarter" idx="5"/>
          </p:nvPr>
        </p:nvSpPr>
        <p:spPr bwMode="auto">
          <a:noFill/>
          <a:ln>
            <a:miter lim="800000"/>
            <a:headEnd/>
            <a:tailEnd/>
          </a:ln>
        </p:spPr>
        <p:txBody>
          <a:bodyPr/>
          <a:lstStyle/>
          <a:p>
            <a:fld id="{97F5ADA5-6E93-43F9-B857-CFE2F1F488FC}" type="slidenum">
              <a:rPr lang="en-US" altLang="en-US" smtClean="0">
                <a:cs typeface="Arial" pitchFamily="34" charset="0"/>
              </a:rPr>
              <a:pPr/>
              <a:t>24</a:t>
            </a:fld>
            <a:endParaRPr lang="en-US" altLang="en-US" smtClean="0">
              <a:cs typeface="Arial" pitchFamily="34" charset="0"/>
            </a:endParaRPr>
          </a:p>
        </p:txBody>
      </p:sp>
    </p:spTree>
    <p:extLst>
      <p:ext uri="{BB962C8B-B14F-4D97-AF65-F5344CB8AC3E}">
        <p14:creationId xmlns:p14="http://schemas.microsoft.com/office/powerpoint/2010/main" xmlns="" val="649041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8FE2F-5248-4781-AC82-84276268D199}" type="slidenum">
              <a:rPr lang="en-US" smtClean="0"/>
              <a:pPr/>
              <a:t>30</a:t>
            </a:fld>
            <a:endParaRPr lang="en-US"/>
          </a:p>
        </p:txBody>
      </p:sp>
    </p:spTree>
    <p:extLst>
      <p:ext uri="{BB962C8B-B14F-4D97-AF65-F5344CB8AC3E}">
        <p14:creationId xmlns:p14="http://schemas.microsoft.com/office/powerpoint/2010/main" xmlns="" val="3180782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7C33AEC-E7BB-4CB8-868D-B2133B4EAC06}" type="slidenum">
              <a:rPr lang="en-US" smtClean="0"/>
              <a:pPr/>
              <a:t>34</a:t>
            </a:fld>
            <a:endParaRPr lang="en-US"/>
          </a:p>
        </p:txBody>
      </p:sp>
    </p:spTree>
    <p:extLst>
      <p:ext uri="{BB962C8B-B14F-4D97-AF65-F5344CB8AC3E}">
        <p14:creationId xmlns:p14="http://schemas.microsoft.com/office/powerpoint/2010/main" xmlns="" val="247207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736246" y="6356350"/>
            <a:ext cx="2057400" cy="365125"/>
          </a:xfrm>
          <a:prstGeom prst="rect">
            <a:avLst/>
          </a:prstGeom>
        </p:spPr>
        <p:txBody>
          <a:bodyPr/>
          <a:lstStyle/>
          <a:p>
            <a:fld id="{6859608F-D83C-4A91-A0AE-E9E29F4B640F}" type="slidenum">
              <a:rPr lang="en-US" smtClean="0"/>
              <a:pPr/>
              <a:t>‹#›</a:t>
            </a:fld>
            <a:endParaRPr lang="en-US"/>
          </a:p>
        </p:txBody>
      </p:sp>
    </p:spTree>
    <p:extLst>
      <p:ext uri="{BB962C8B-B14F-4D97-AF65-F5344CB8AC3E}">
        <p14:creationId xmlns:p14="http://schemas.microsoft.com/office/powerpoint/2010/main" xmlns="" val="6092049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418925"/>
            <a:ext cx="2057400" cy="365125"/>
          </a:xfrm>
          <a:prstGeom prst="rect">
            <a:avLst/>
          </a:prstGeom>
        </p:spPr>
        <p:txBody>
          <a:bodyPr/>
          <a:lstStyle/>
          <a:p>
            <a:fld id="{6859608F-D83C-4A91-A0AE-E9E29F4B640F}" type="slidenum">
              <a:rPr lang="en-US" smtClean="0"/>
              <a:pPr/>
              <a:t>‹#›</a:t>
            </a:fld>
            <a:endParaRPr lang="en-US"/>
          </a:p>
        </p:txBody>
      </p:sp>
    </p:spTree>
    <p:extLst>
      <p:ext uri="{BB962C8B-B14F-4D97-AF65-F5344CB8AC3E}">
        <p14:creationId xmlns:p14="http://schemas.microsoft.com/office/powerpoint/2010/main" xmlns="" val="10284099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418925"/>
            <a:ext cx="2057400" cy="365125"/>
          </a:xfrm>
          <a:prstGeom prst="rect">
            <a:avLst/>
          </a:prstGeom>
        </p:spPr>
        <p:txBody>
          <a:bodyPr/>
          <a:lstStyle/>
          <a:p>
            <a:fld id="{6859608F-D83C-4A91-A0AE-E9E29F4B640F}" type="slidenum">
              <a:rPr lang="en-US" smtClean="0"/>
              <a:pPr/>
              <a:t>‹#›</a:t>
            </a:fld>
            <a:endParaRPr lang="en-US"/>
          </a:p>
        </p:txBody>
      </p:sp>
    </p:spTree>
    <p:extLst>
      <p:ext uri="{BB962C8B-B14F-4D97-AF65-F5344CB8AC3E}">
        <p14:creationId xmlns:p14="http://schemas.microsoft.com/office/powerpoint/2010/main" xmlns="" val="30720614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418925"/>
            <a:ext cx="2057400" cy="365125"/>
          </a:xfrm>
          <a:prstGeom prst="rect">
            <a:avLst/>
          </a:prstGeom>
        </p:spPr>
        <p:txBody>
          <a:bodyPr/>
          <a:lstStyle/>
          <a:p>
            <a:fld id="{6859608F-D83C-4A91-A0AE-E9E29F4B640F}" type="slidenum">
              <a:rPr lang="en-US" smtClean="0"/>
              <a:pPr/>
              <a:t>‹#›</a:t>
            </a:fld>
            <a:endParaRPr lang="en-US"/>
          </a:p>
        </p:txBody>
      </p:sp>
    </p:spTree>
    <p:extLst>
      <p:ext uri="{BB962C8B-B14F-4D97-AF65-F5344CB8AC3E}">
        <p14:creationId xmlns:p14="http://schemas.microsoft.com/office/powerpoint/2010/main" xmlns="" val="15173366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418925"/>
            <a:ext cx="2057400" cy="365125"/>
          </a:xfrm>
          <a:prstGeom prst="rect">
            <a:avLst/>
          </a:prstGeom>
        </p:spPr>
        <p:txBody>
          <a:bodyPr/>
          <a:lstStyle/>
          <a:p>
            <a:fld id="{6859608F-D83C-4A91-A0AE-E9E29F4B640F}" type="slidenum">
              <a:rPr lang="en-US" smtClean="0"/>
              <a:pPr/>
              <a:t>‹#›</a:t>
            </a:fld>
            <a:endParaRPr lang="en-US"/>
          </a:p>
        </p:txBody>
      </p:sp>
    </p:spTree>
    <p:extLst>
      <p:ext uri="{BB962C8B-B14F-4D97-AF65-F5344CB8AC3E}">
        <p14:creationId xmlns:p14="http://schemas.microsoft.com/office/powerpoint/2010/main" xmlns="" val="41126099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4835CA1-976A-474D-A631-B1E2F314FFCB}" type="datetimeFigureOut">
              <a:rPr lang="en-US" altLang="en-US"/>
              <a:pPr/>
              <a:t>12/31/2015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8FEB3FE-2DE5-C84A-AB59-0B4FBC54649D}" type="slidenum">
              <a:rPr lang="en-US" altLang="en-US"/>
              <a:pPr/>
              <a:t>‹#›</a:t>
            </a:fld>
            <a:endParaRPr lang="en-US" altLang="en-US"/>
          </a:p>
        </p:txBody>
      </p:sp>
    </p:spTree>
    <p:extLst>
      <p:ext uri="{BB962C8B-B14F-4D97-AF65-F5344CB8AC3E}">
        <p14:creationId xmlns:p14="http://schemas.microsoft.com/office/powerpoint/2010/main" xmlns="" val="1258035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065AB-48E2-4F7D-9863-7DF0F4183F34}" type="datetime1">
              <a:rPr lang="en-US" smtClean="0"/>
              <a:pPr/>
              <a:t>12/31/2015</a:t>
            </a:fld>
            <a:endParaRPr lang="en-US"/>
          </a:p>
        </p:txBody>
      </p:sp>
      <p:sp>
        <p:nvSpPr>
          <p:cNvPr id="34"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5" name="Slide Number Placeholder 5"/>
          <p:cNvSpPr>
            <a:spLocks noGrp="1"/>
          </p:cNvSpPr>
          <p:nvPr>
            <p:ph type="sldNum" sz="quarter" idx="4"/>
          </p:nvPr>
        </p:nvSpPr>
        <p:spPr>
          <a:xfrm>
            <a:off x="6457950" y="64189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9608F-D83C-4A91-A0AE-E9E29F4B640F}" type="slidenum">
              <a:rPr lang="en-US" smtClean="0"/>
              <a:pPr/>
              <a:t>‹#›</a:t>
            </a:fld>
            <a:endParaRPr lang="en-US"/>
          </a:p>
        </p:txBody>
      </p:sp>
      <p:sp>
        <p:nvSpPr>
          <p:cNvPr id="36" name="Rectangle 3"/>
          <p:cNvSpPr>
            <a:spLocks noChangeArrowheads="1" noChangeShapeType="1"/>
          </p:cNvSpPr>
          <p:nvPr userDrawn="1"/>
        </p:nvSpPr>
        <p:spPr bwMode="auto">
          <a:xfrm>
            <a:off x="-9525" y="160338"/>
            <a:ext cx="9144000" cy="160338"/>
          </a:xfrm>
          <a:prstGeom prst="rect">
            <a:avLst/>
          </a:prstGeom>
          <a:solidFill>
            <a:srgbClr val="C00000"/>
          </a:solidFill>
          <a:ln>
            <a:headEnd/>
            <a:tailEnd/>
          </a:ln>
        </p:spPr>
        <p:style>
          <a:lnRef idx="1">
            <a:schemeClr val="accent2"/>
          </a:lnRef>
          <a:fillRef idx="3">
            <a:schemeClr val="accent2"/>
          </a:fillRef>
          <a:effectRef idx="2">
            <a:schemeClr val="accent2"/>
          </a:effectRef>
          <a:fontRef idx="minor">
            <a:schemeClr val="lt1"/>
          </a:fontRef>
        </p:style>
        <p:txBody>
          <a:bodyPr lIns="36576" tIns="36576" rIns="36576" bIns="36576"/>
          <a:lstStyle/>
          <a:p>
            <a:endParaRPr lang="id-ID"/>
          </a:p>
        </p:txBody>
      </p:sp>
      <p:pic>
        <p:nvPicPr>
          <p:cNvPr id="37" name="Picture 5" descr="C:\Users\ELIZA EKASUKMAWATI\AppData\Local\Microsoft\Windows\Temporary Internet Files\Content.Outlook\RDEH3Q2U\cita crop.png"/>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39569" y="6356351"/>
            <a:ext cx="401154" cy="470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TextBox 37"/>
          <p:cNvSpPr txBox="1"/>
          <p:nvPr userDrawn="1"/>
        </p:nvSpPr>
        <p:spPr>
          <a:xfrm>
            <a:off x="365383" y="6425068"/>
            <a:ext cx="1555234" cy="430887"/>
          </a:xfrm>
          <a:prstGeom prst="rect">
            <a:avLst/>
          </a:prstGeom>
          <a:noFill/>
        </p:spPr>
        <p:txBody>
          <a:bodyPr wrap="none" rtlCol="0">
            <a:spAutoFit/>
          </a:bodyPr>
          <a:lstStyle/>
          <a:p>
            <a:r>
              <a:rPr lang="en-US" sz="1100" b="1" dirty="0" smtClean="0">
                <a:solidFill>
                  <a:srgbClr val="FE4037"/>
                </a:solidFill>
              </a:rPr>
              <a:t>C</a:t>
            </a:r>
            <a:r>
              <a:rPr lang="en-US" sz="1100" b="1" dirty="0" smtClean="0">
                <a:solidFill>
                  <a:srgbClr val="5038E9"/>
                </a:solidFill>
              </a:rPr>
              <a:t>enter for </a:t>
            </a:r>
            <a:r>
              <a:rPr lang="en-US" sz="1100" b="1" dirty="0" smtClean="0">
                <a:solidFill>
                  <a:srgbClr val="FE4037"/>
                </a:solidFill>
              </a:rPr>
              <a:t>I</a:t>
            </a:r>
            <a:r>
              <a:rPr lang="en-US" sz="1100" b="1" dirty="0" smtClean="0">
                <a:solidFill>
                  <a:srgbClr val="5038E9"/>
                </a:solidFill>
              </a:rPr>
              <a:t>ndonesia</a:t>
            </a:r>
            <a:br>
              <a:rPr lang="en-US" sz="1100" b="1" dirty="0" smtClean="0">
                <a:solidFill>
                  <a:srgbClr val="5038E9"/>
                </a:solidFill>
              </a:rPr>
            </a:br>
            <a:r>
              <a:rPr lang="en-US" sz="1100" b="1" dirty="0" smtClean="0">
                <a:solidFill>
                  <a:srgbClr val="FE4037"/>
                </a:solidFill>
              </a:rPr>
              <a:t>T</a:t>
            </a:r>
            <a:r>
              <a:rPr lang="en-US" sz="1100" b="1" dirty="0" smtClean="0">
                <a:solidFill>
                  <a:srgbClr val="5038E9"/>
                </a:solidFill>
              </a:rPr>
              <a:t>axation </a:t>
            </a:r>
            <a:r>
              <a:rPr lang="en-US" sz="1100" b="1" dirty="0" smtClean="0">
                <a:solidFill>
                  <a:srgbClr val="FE4037"/>
                </a:solidFill>
              </a:rPr>
              <a:t>A</a:t>
            </a:r>
            <a:r>
              <a:rPr lang="en-US" sz="1100" b="1" dirty="0" smtClean="0">
                <a:solidFill>
                  <a:srgbClr val="5038E9"/>
                </a:solidFill>
              </a:rPr>
              <a:t>nalysis</a:t>
            </a:r>
            <a:endParaRPr lang="en-US" sz="1100" b="1" dirty="0">
              <a:solidFill>
                <a:srgbClr val="5038E9"/>
              </a:solidFill>
            </a:endParaRPr>
          </a:p>
        </p:txBody>
      </p:sp>
      <p:sp>
        <p:nvSpPr>
          <p:cNvPr id="39" name="Rectangle 3"/>
          <p:cNvSpPr>
            <a:spLocks noChangeArrowheads="1" noChangeShapeType="1"/>
          </p:cNvSpPr>
          <p:nvPr userDrawn="1"/>
        </p:nvSpPr>
        <p:spPr bwMode="auto">
          <a:xfrm>
            <a:off x="7481888" y="468316"/>
            <a:ext cx="1633537" cy="190498"/>
          </a:xfrm>
          <a:prstGeom prst="rect">
            <a:avLst/>
          </a:prstGeom>
          <a:solidFill>
            <a:srgbClr val="C00000"/>
          </a:solidFill>
          <a:ln>
            <a:headEnd/>
            <a:tailEnd/>
          </a:ln>
        </p:spPr>
        <p:style>
          <a:lnRef idx="1">
            <a:schemeClr val="accent2"/>
          </a:lnRef>
          <a:fillRef idx="3">
            <a:schemeClr val="accent2"/>
          </a:fillRef>
          <a:effectRef idx="2">
            <a:schemeClr val="accent2"/>
          </a:effectRef>
          <a:fontRef idx="minor">
            <a:schemeClr val="lt1"/>
          </a:fontRef>
        </p:style>
        <p:txBody>
          <a:bodyPr lIns="36576" tIns="36576" rIns="36576" bIns="36576"/>
          <a:lstStyle/>
          <a:p>
            <a:endParaRPr lang="id-ID"/>
          </a:p>
        </p:txBody>
      </p:sp>
      <p:cxnSp>
        <p:nvCxnSpPr>
          <p:cNvPr id="40" name="Straight Connector 39"/>
          <p:cNvCxnSpPr>
            <a:stCxn id="38" idx="3"/>
          </p:cNvCxnSpPr>
          <p:nvPr userDrawn="1"/>
        </p:nvCxnSpPr>
        <p:spPr>
          <a:xfrm flipV="1">
            <a:off x="1920617" y="6640511"/>
            <a:ext cx="6123453" cy="1"/>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pic>
        <p:nvPicPr>
          <p:cNvPr id="12" name="Picture 11" descr="Logo CITA.jpg"/>
          <p:cNvPicPr>
            <a:picLocks noChangeAspect="1"/>
          </p:cNvPicPr>
          <p:nvPr userDrawn="1"/>
        </p:nvPicPr>
        <p:blipFill>
          <a:blip r:embed="rId9" cstate="print">
            <a:lum bright="40000" contrast="-40000"/>
          </a:blip>
          <a:stretch>
            <a:fillRect/>
          </a:stretch>
        </p:blipFill>
        <p:spPr>
          <a:xfrm>
            <a:off x="3427021" y="1976878"/>
            <a:ext cx="1718185" cy="2243328"/>
          </a:xfrm>
          <a:prstGeom prst="rect">
            <a:avLst/>
          </a:prstGeom>
        </p:spPr>
      </p:pic>
    </p:spTree>
    <p:extLst>
      <p:ext uri="{BB962C8B-B14F-4D97-AF65-F5344CB8AC3E}">
        <p14:creationId xmlns:p14="http://schemas.microsoft.com/office/powerpoint/2010/main" xmlns="" val="2392861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microsoft.com/office/2007/relationships/diagramDrawing" Target="../diagrams/drawing4.xml"/><Relationship Id="rId5" Type="http://schemas.openxmlformats.org/officeDocument/2006/relationships/diagramColors" Target="../diagrams/colors3.xml"/><Relationship Id="rId10" Type="http://schemas.microsoft.com/office/2007/relationships/diagramDrawing" Target="../diagrams/drawing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2.xlsx"/></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544" y="1602547"/>
            <a:ext cx="8096277" cy="523220"/>
          </a:xfrm>
          <a:prstGeom prst="rect">
            <a:avLst/>
          </a:prstGeom>
          <a:noFill/>
        </p:spPr>
        <p:txBody>
          <a:bodyPr wrap="square" rtlCol="0">
            <a:spAutoFit/>
          </a:bodyPr>
          <a:lstStyle/>
          <a:p>
            <a:pPr algn="ctr"/>
            <a:r>
              <a:rPr lang="en-US" sz="2800" b="1" dirty="0" smtClean="0">
                <a:latin typeface="Trebuchet MS" pitchFamily="34" charset="0"/>
              </a:rPr>
              <a:t>Media Briefing</a:t>
            </a:r>
            <a:endParaRPr lang="en-US" sz="2800" i="1" dirty="0">
              <a:latin typeface="Trebuchet MS" pitchFamily="34" charset="0"/>
            </a:endParaRPr>
          </a:p>
        </p:txBody>
      </p:sp>
      <p:sp>
        <p:nvSpPr>
          <p:cNvPr id="5" name="TextBox 4"/>
          <p:cNvSpPr txBox="1"/>
          <p:nvPr/>
        </p:nvSpPr>
        <p:spPr>
          <a:xfrm>
            <a:off x="447128" y="5094747"/>
            <a:ext cx="2904385" cy="523220"/>
          </a:xfrm>
          <a:prstGeom prst="rect">
            <a:avLst/>
          </a:prstGeom>
          <a:noFill/>
        </p:spPr>
        <p:txBody>
          <a:bodyPr wrap="none" rtlCol="0">
            <a:spAutoFit/>
          </a:bodyPr>
          <a:lstStyle/>
          <a:p>
            <a:pPr algn="ctr"/>
            <a:r>
              <a:rPr lang="en-US" sz="2800" b="1" dirty="0" err="1" smtClean="0"/>
              <a:t>Yustinus</a:t>
            </a:r>
            <a:r>
              <a:rPr lang="en-US" sz="2800" b="1" dirty="0" smtClean="0"/>
              <a:t> </a:t>
            </a:r>
            <a:r>
              <a:rPr lang="en-US" sz="2800" b="1" dirty="0" err="1" smtClean="0"/>
              <a:t>Prastowo</a:t>
            </a:r>
            <a:endParaRPr lang="en-US" sz="2400" b="1" dirty="0" smtClean="0"/>
          </a:p>
        </p:txBody>
      </p:sp>
      <p:sp>
        <p:nvSpPr>
          <p:cNvPr id="6" name="TextBox 5"/>
          <p:cNvSpPr txBox="1"/>
          <p:nvPr/>
        </p:nvSpPr>
        <p:spPr>
          <a:xfrm>
            <a:off x="476156" y="5530883"/>
            <a:ext cx="3975447" cy="584775"/>
          </a:xfrm>
          <a:prstGeom prst="rect">
            <a:avLst/>
          </a:prstGeom>
          <a:noFill/>
        </p:spPr>
        <p:txBody>
          <a:bodyPr wrap="none" rtlCol="0">
            <a:spAutoFit/>
          </a:bodyPr>
          <a:lstStyle/>
          <a:p>
            <a:r>
              <a:rPr lang="en-US" sz="1600" dirty="0" smtClean="0">
                <a:cs typeface="Segoe UI Light" panose="020B0502040204020203" pitchFamily="34" charset="0"/>
              </a:rPr>
              <a:t>Executive Director</a:t>
            </a:r>
          </a:p>
          <a:p>
            <a:r>
              <a:rPr lang="en-US" sz="1600" dirty="0" smtClean="0">
                <a:solidFill>
                  <a:srgbClr val="FE0D03"/>
                </a:solidFill>
                <a:cs typeface="Segoe UI Light" panose="020B0502040204020203" pitchFamily="34" charset="0"/>
              </a:rPr>
              <a:t>C</a:t>
            </a:r>
            <a:r>
              <a:rPr lang="en-US" sz="1600" dirty="0" smtClean="0">
                <a:solidFill>
                  <a:srgbClr val="5038E9"/>
                </a:solidFill>
                <a:cs typeface="Segoe UI Light" panose="020B0502040204020203" pitchFamily="34" charset="0"/>
              </a:rPr>
              <a:t>enter for </a:t>
            </a:r>
            <a:r>
              <a:rPr lang="en-US" sz="1600" dirty="0" smtClean="0">
                <a:solidFill>
                  <a:srgbClr val="FF0000"/>
                </a:solidFill>
                <a:cs typeface="Segoe UI Light" panose="020B0502040204020203" pitchFamily="34" charset="0"/>
              </a:rPr>
              <a:t>I</a:t>
            </a:r>
            <a:r>
              <a:rPr lang="en-US" sz="1600" dirty="0" smtClean="0">
                <a:solidFill>
                  <a:srgbClr val="5038E9"/>
                </a:solidFill>
                <a:cs typeface="Segoe UI Light" panose="020B0502040204020203" pitchFamily="34" charset="0"/>
              </a:rPr>
              <a:t>ndonesia </a:t>
            </a:r>
            <a:r>
              <a:rPr lang="en-US" sz="1600" dirty="0" smtClean="0">
                <a:solidFill>
                  <a:srgbClr val="FF0000"/>
                </a:solidFill>
                <a:cs typeface="Segoe UI Light" panose="020B0502040204020203" pitchFamily="34" charset="0"/>
              </a:rPr>
              <a:t>T</a:t>
            </a:r>
            <a:r>
              <a:rPr lang="en-US" sz="1600" dirty="0" smtClean="0">
                <a:solidFill>
                  <a:srgbClr val="5038E9"/>
                </a:solidFill>
                <a:cs typeface="Segoe UI Light" panose="020B0502040204020203" pitchFamily="34" charset="0"/>
              </a:rPr>
              <a:t>axation </a:t>
            </a:r>
            <a:r>
              <a:rPr lang="en-US" sz="1600" dirty="0" smtClean="0">
                <a:solidFill>
                  <a:srgbClr val="FF0000"/>
                </a:solidFill>
                <a:cs typeface="Segoe UI Light" panose="020B0502040204020203" pitchFamily="34" charset="0"/>
              </a:rPr>
              <a:t>A</a:t>
            </a:r>
            <a:r>
              <a:rPr lang="en-US" sz="1600" dirty="0" smtClean="0">
                <a:solidFill>
                  <a:srgbClr val="5038E9"/>
                </a:solidFill>
                <a:cs typeface="Segoe UI Light" panose="020B0502040204020203" pitchFamily="34" charset="0"/>
              </a:rPr>
              <a:t>nalysis (CITA)</a:t>
            </a:r>
            <a:endParaRPr lang="en-US" sz="1400" dirty="0" smtClean="0">
              <a:solidFill>
                <a:srgbClr val="5038E9"/>
              </a:solidFill>
              <a:cs typeface="Segoe UI Light" panose="020B0502040204020203" pitchFamily="34" charset="0"/>
            </a:endParaRPr>
          </a:p>
        </p:txBody>
      </p:sp>
      <p:sp>
        <p:nvSpPr>
          <p:cNvPr id="7" name="TextBox 6"/>
          <p:cNvSpPr txBox="1"/>
          <p:nvPr/>
        </p:nvSpPr>
        <p:spPr>
          <a:xfrm>
            <a:off x="3382698" y="4120286"/>
            <a:ext cx="2375970" cy="307777"/>
          </a:xfrm>
          <a:prstGeom prst="rect">
            <a:avLst/>
          </a:prstGeom>
          <a:noFill/>
        </p:spPr>
        <p:txBody>
          <a:bodyPr wrap="none" rtlCol="0">
            <a:spAutoFit/>
          </a:bodyPr>
          <a:lstStyle/>
          <a:p>
            <a:pPr algn="ctr"/>
            <a:r>
              <a:rPr lang="en-US" sz="1400" dirty="0" smtClean="0">
                <a:latin typeface="Trebuchet MS" pitchFamily="34" charset="0"/>
              </a:rPr>
              <a:t>Jakarta, </a:t>
            </a:r>
            <a:r>
              <a:rPr lang="id-ID" sz="1400" dirty="0" smtClean="0">
                <a:latin typeface="Trebuchet MS" pitchFamily="34" charset="0"/>
              </a:rPr>
              <a:t>1</a:t>
            </a:r>
            <a:r>
              <a:rPr lang="en-US" sz="1400" dirty="0" smtClean="0">
                <a:latin typeface="Trebuchet MS" pitchFamily="34" charset="0"/>
              </a:rPr>
              <a:t>6 </a:t>
            </a:r>
            <a:r>
              <a:rPr lang="id-ID" sz="1400" dirty="0" smtClean="0">
                <a:latin typeface="Trebuchet MS" pitchFamily="34" charset="0"/>
              </a:rPr>
              <a:t>Desember </a:t>
            </a:r>
            <a:r>
              <a:rPr lang="en-US" sz="1400" dirty="0" smtClean="0">
                <a:latin typeface="Trebuchet MS" pitchFamily="34" charset="0"/>
              </a:rPr>
              <a:t>2015</a:t>
            </a:r>
            <a:endParaRPr lang="en-US" sz="1200" dirty="0" smtClean="0">
              <a:latin typeface="Trebuchet MS" pitchFamily="34" charset="0"/>
            </a:endParaRPr>
          </a:p>
        </p:txBody>
      </p:sp>
      <p:sp>
        <p:nvSpPr>
          <p:cNvPr id="8" name="TextBox 7"/>
          <p:cNvSpPr txBox="1"/>
          <p:nvPr/>
        </p:nvSpPr>
        <p:spPr>
          <a:xfrm>
            <a:off x="476156" y="2494246"/>
            <a:ext cx="8224164" cy="1015663"/>
          </a:xfrm>
          <a:prstGeom prst="rect">
            <a:avLst/>
          </a:prstGeom>
          <a:noFill/>
        </p:spPr>
        <p:txBody>
          <a:bodyPr wrap="square" rtlCol="0">
            <a:spAutoFit/>
          </a:bodyPr>
          <a:lstStyle/>
          <a:p>
            <a:pPr algn="ctr"/>
            <a:r>
              <a:rPr lang="en-US" sz="3200" b="1" dirty="0" err="1" smtClean="0"/>
              <a:t>Perpajakan</a:t>
            </a:r>
            <a:r>
              <a:rPr lang="en-US" sz="3200" b="1" dirty="0" smtClean="0"/>
              <a:t> Indonesia </a:t>
            </a:r>
            <a:endParaRPr lang="en-US" sz="3200" b="1" dirty="0"/>
          </a:p>
          <a:p>
            <a:pPr algn="ctr"/>
            <a:r>
              <a:rPr lang="en-US" sz="2800" b="1" dirty="0" err="1" smtClean="0"/>
              <a:t>Bergotong</a:t>
            </a:r>
            <a:r>
              <a:rPr lang="en-US" sz="2800" b="1" dirty="0" smtClean="0"/>
              <a:t> </a:t>
            </a:r>
            <a:r>
              <a:rPr lang="en-US" sz="2800" b="1" dirty="0" err="1" smtClean="0"/>
              <a:t>Royong</a:t>
            </a:r>
            <a:r>
              <a:rPr lang="en-US" sz="2800" b="1" dirty="0" smtClean="0"/>
              <a:t> </a:t>
            </a:r>
            <a:r>
              <a:rPr lang="en-US" sz="2800" b="1" dirty="0" err="1" smtClean="0"/>
              <a:t>Menuju</a:t>
            </a:r>
            <a:r>
              <a:rPr lang="en-US" sz="2800" b="1" dirty="0" smtClean="0"/>
              <a:t> </a:t>
            </a:r>
            <a:r>
              <a:rPr lang="en-US" sz="2800" b="1" dirty="0" err="1" smtClean="0"/>
              <a:t>Kesejahteraan</a:t>
            </a:r>
            <a:endParaRPr lang="en-US" sz="2800" b="1" dirty="0" smtClean="0"/>
          </a:p>
        </p:txBody>
      </p:sp>
      <p:sp>
        <p:nvSpPr>
          <p:cNvPr id="2" name="Slide Number Placeholder 1"/>
          <p:cNvSpPr>
            <a:spLocks noGrp="1"/>
          </p:cNvSpPr>
          <p:nvPr>
            <p:ph type="sldNum" sz="quarter" idx="12"/>
          </p:nvPr>
        </p:nvSpPr>
        <p:spPr>
          <a:xfrm>
            <a:off x="7843151" y="6244055"/>
            <a:ext cx="2057400" cy="365125"/>
          </a:xfrm>
        </p:spPr>
        <p:txBody>
          <a:bodyPr/>
          <a:lstStyle/>
          <a:p>
            <a:fld id="{6859608F-D83C-4A91-A0AE-E9E29F4B640F}" type="slidenum">
              <a:rPr lang="en-US" smtClean="0"/>
              <a:pPr/>
              <a:t>1</a:t>
            </a:fld>
            <a:endParaRPr lang="en-US" dirty="0"/>
          </a:p>
        </p:txBody>
      </p:sp>
    </p:spTree>
    <p:extLst>
      <p:ext uri="{BB962C8B-B14F-4D97-AF65-F5344CB8AC3E}">
        <p14:creationId xmlns:p14="http://schemas.microsoft.com/office/powerpoint/2010/main" xmlns="" val="474640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59608F-D83C-4A91-A0AE-E9E29F4B640F}" type="slidenum">
              <a:rPr lang="en-US" smtClean="0"/>
              <a:pPr/>
              <a:t>10</a:t>
            </a:fld>
            <a:endParaRPr lang="en-US"/>
          </a:p>
        </p:txBody>
      </p:sp>
      <p:sp>
        <p:nvSpPr>
          <p:cNvPr id="5" name="Text Placeholder 9"/>
          <p:cNvSpPr txBox="1">
            <a:spLocks/>
          </p:cNvSpPr>
          <p:nvPr/>
        </p:nvSpPr>
        <p:spPr bwMode="auto">
          <a:xfrm>
            <a:off x="1683278" y="736943"/>
            <a:ext cx="2921000" cy="219075"/>
          </a:xfrm>
          <a:prstGeom prst="rect">
            <a:avLst/>
          </a:prstGeom>
          <a:noFill/>
          <a:ln w="9525">
            <a:noFill/>
            <a:miter lim="800000"/>
            <a:headEnd/>
            <a:tailEnd/>
          </a:ln>
        </p:spPr>
        <p:txBody>
          <a:bodyPr anchor="b"/>
          <a:lstStyle>
            <a:defPPr>
              <a:defRPr lang="en-US"/>
            </a:defPPr>
            <a:lvl1pPr>
              <a:defRPr sz="1100" b="1">
                <a:solidFill>
                  <a:srgbClr val="C00000"/>
                </a:solidFill>
              </a:defRPr>
            </a:lvl1pPr>
          </a:lstStyle>
          <a:p>
            <a:pPr>
              <a:defRPr/>
            </a:pPr>
            <a:r>
              <a:rPr lang="en-US" sz="1200" dirty="0" err="1" smtClean="0">
                <a:latin typeface="Calibri"/>
                <a:ea typeface="ヒラギノ角ゴ Pro W3" pitchFamily="124" charset="-128"/>
                <a:cs typeface="Calibri"/>
              </a:rPr>
              <a:t>Neraca</a:t>
            </a:r>
            <a:r>
              <a:rPr lang="en-US" sz="1200" dirty="0" smtClean="0">
                <a:latin typeface="Calibri"/>
                <a:ea typeface="ヒラギノ角ゴ Pro W3" pitchFamily="124" charset="-128"/>
                <a:cs typeface="Calibri"/>
              </a:rPr>
              <a:t> </a:t>
            </a:r>
            <a:r>
              <a:rPr lang="en-US" sz="1200" dirty="0" err="1" smtClean="0">
                <a:latin typeface="Calibri"/>
                <a:ea typeface="ヒラギノ角ゴ Pro W3" pitchFamily="124" charset="-128"/>
                <a:cs typeface="Calibri"/>
              </a:rPr>
              <a:t>Perdagangan</a:t>
            </a:r>
            <a:endParaRPr lang="en-US" sz="1200" dirty="0">
              <a:latin typeface="Calibri"/>
              <a:ea typeface="ヒラギノ角ゴ Pro W3" pitchFamily="124" charset="-128"/>
              <a:cs typeface="Calibri"/>
            </a:endParaRPr>
          </a:p>
        </p:txBody>
      </p:sp>
      <p:sp>
        <p:nvSpPr>
          <p:cNvPr id="7" name="Slide Number Placeholder 39"/>
          <p:cNvSpPr txBox="1">
            <a:spLocks/>
          </p:cNvSpPr>
          <p:nvPr/>
        </p:nvSpPr>
        <p:spPr bwMode="auto">
          <a:xfrm>
            <a:off x="248268" y="6281193"/>
            <a:ext cx="434975" cy="314325"/>
          </a:xfrm>
          <a:prstGeom prst="rect">
            <a:avLst/>
          </a:prstGeom>
          <a:noFill/>
          <a:ln>
            <a:miter lim="800000"/>
            <a:headEnd/>
            <a:tailEnd/>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545350E-8B61-477C-BE9B-51F0DFF8B39B}" type="slidenum">
              <a:rPr lang="en-US" b="1" smtClean="0">
                <a:solidFill>
                  <a:schemeClr val="bg1"/>
                </a:solidFill>
              </a:rPr>
              <a:pPr algn="ctr"/>
              <a:t>10</a:t>
            </a:fld>
            <a:endParaRPr lang="en-US" b="1" dirty="0">
              <a:solidFill>
                <a:schemeClr val="bg1"/>
              </a:solidFill>
            </a:endParaRPr>
          </a:p>
        </p:txBody>
      </p:sp>
      <p:sp>
        <p:nvSpPr>
          <p:cNvPr id="8" name="Text Box 22 (L)"/>
          <p:cNvSpPr txBox="1">
            <a:spLocks noChangeArrowheads="1"/>
          </p:cNvSpPr>
          <p:nvPr>
            <p:custDataLst>
              <p:tags r:id="rId1"/>
            </p:custDataLst>
          </p:nvPr>
        </p:nvSpPr>
        <p:spPr bwMode="auto">
          <a:xfrm>
            <a:off x="2870385" y="991098"/>
            <a:ext cx="1920254" cy="484748"/>
          </a:xfrm>
          <a:prstGeom prst="rect">
            <a:avLst/>
          </a:prstGeom>
          <a:noFill/>
          <a:ln w="9525">
            <a:noFill/>
            <a:miter lim="800000"/>
            <a:headEnd/>
            <a:tailEnd/>
          </a:ln>
        </p:spPr>
        <p:txBody>
          <a:bodyPr wrap="square" lIns="0" tIns="0" rIns="0" bIns="0" anchor="b">
            <a:spAutoFit/>
          </a:bodyPr>
          <a:lstStyle/>
          <a:p>
            <a:pPr algn="ctr" defTabSz="912813"/>
            <a:r>
              <a:rPr lang="en-US" altLang="en-US" sz="1050" b="1" dirty="0">
                <a:solidFill>
                  <a:srgbClr val="3366FF"/>
                </a:solidFill>
                <a:latin typeface="Calibri" pitchFamily="34" charset="0"/>
                <a:cs typeface="ヒラギノ角ゴ Pro W3"/>
              </a:rPr>
              <a:t>Jan – </a:t>
            </a:r>
            <a:r>
              <a:rPr lang="en-US" altLang="en-US" sz="1050" b="1" dirty="0" smtClean="0">
                <a:solidFill>
                  <a:srgbClr val="3366FF"/>
                </a:solidFill>
                <a:latin typeface="Calibri" pitchFamily="34" charset="0"/>
                <a:cs typeface="ヒラギノ角ゴ Pro W3"/>
              </a:rPr>
              <a:t>Oct </a:t>
            </a:r>
            <a:r>
              <a:rPr lang="en-US" altLang="en-US" sz="1050" b="1" dirty="0">
                <a:solidFill>
                  <a:srgbClr val="3366FF"/>
                </a:solidFill>
                <a:latin typeface="Calibri" pitchFamily="34" charset="0"/>
                <a:cs typeface="ヒラギノ角ゴ Pro W3"/>
              </a:rPr>
              <a:t>2015: </a:t>
            </a:r>
          </a:p>
          <a:p>
            <a:pPr algn="ctr" defTabSz="912813"/>
            <a:r>
              <a:rPr lang="en-US" altLang="en-US" sz="1050" b="1" dirty="0">
                <a:solidFill>
                  <a:srgbClr val="3366FF"/>
                </a:solidFill>
                <a:latin typeface="Calibri" pitchFamily="34" charset="0"/>
                <a:cs typeface="ヒラギノ角ゴ Pro W3"/>
              </a:rPr>
              <a:t>Trade Surplus</a:t>
            </a:r>
            <a:br>
              <a:rPr lang="en-US" altLang="en-US" sz="1050" b="1" dirty="0">
                <a:solidFill>
                  <a:srgbClr val="3366FF"/>
                </a:solidFill>
                <a:latin typeface="Calibri" pitchFamily="34" charset="0"/>
                <a:cs typeface="ヒラギノ角ゴ Pro W3"/>
              </a:rPr>
            </a:br>
            <a:r>
              <a:rPr lang="en-US" altLang="en-US" sz="1050" b="1" dirty="0">
                <a:solidFill>
                  <a:srgbClr val="3366FF"/>
                </a:solidFill>
                <a:latin typeface="Calibri" pitchFamily="34" charset="0"/>
                <a:cs typeface="ヒラギノ角ゴ Pro W3"/>
              </a:rPr>
              <a:t>US</a:t>
            </a:r>
            <a:r>
              <a:rPr lang="en-US" altLang="en-US" sz="1050" b="1" dirty="0" smtClean="0">
                <a:solidFill>
                  <a:srgbClr val="3366FF"/>
                </a:solidFill>
                <a:latin typeface="Calibri" pitchFamily="34" charset="0"/>
                <a:cs typeface="ヒラギノ角ゴ Pro W3"/>
              </a:rPr>
              <a:t>$8.16bn</a:t>
            </a:r>
            <a:endParaRPr lang="en-US" altLang="en-US" sz="1050" b="1" dirty="0">
              <a:solidFill>
                <a:srgbClr val="3366FF"/>
              </a:solidFill>
              <a:latin typeface="Calibri" pitchFamily="34" charset="0"/>
              <a:cs typeface="ヒラギノ角ゴ Pro W3"/>
            </a:endParaRPr>
          </a:p>
        </p:txBody>
      </p:sp>
      <p:sp>
        <p:nvSpPr>
          <p:cNvPr id="9" name="Text Box 22 (L)"/>
          <p:cNvSpPr txBox="1">
            <a:spLocks noChangeArrowheads="1"/>
          </p:cNvSpPr>
          <p:nvPr>
            <p:custDataLst>
              <p:tags r:id="rId2"/>
            </p:custDataLst>
          </p:nvPr>
        </p:nvSpPr>
        <p:spPr bwMode="auto">
          <a:xfrm>
            <a:off x="-215619" y="1151580"/>
            <a:ext cx="1754851" cy="338554"/>
          </a:xfrm>
          <a:prstGeom prst="rect">
            <a:avLst/>
          </a:prstGeom>
          <a:noFill/>
          <a:ln w="9525">
            <a:noFill/>
            <a:miter lim="800000"/>
            <a:headEnd/>
            <a:tailEnd/>
          </a:ln>
        </p:spPr>
        <p:txBody>
          <a:bodyPr wrap="square" lIns="0" tIns="0" rIns="0" bIns="0" anchor="b">
            <a:spAutoFit/>
          </a:bodyPr>
          <a:lstStyle/>
          <a:p>
            <a:pPr algn="ctr" defTabSz="914373" fontAlgn="auto">
              <a:spcBef>
                <a:spcPts val="0"/>
              </a:spcBef>
              <a:spcAft>
                <a:spcPts val="0"/>
              </a:spcAft>
              <a:defRPr/>
            </a:pPr>
            <a:r>
              <a:rPr lang="en-US" altLang="en-US" sz="1100" b="1" dirty="0">
                <a:solidFill>
                  <a:schemeClr val="bg1">
                    <a:lumMod val="50000"/>
                  </a:schemeClr>
                </a:solidFill>
                <a:latin typeface="Calibri"/>
                <a:ea typeface="ヒラギノ角ゴ Pro W3" pitchFamily="124" charset="-128"/>
                <a:cs typeface="Calibri"/>
              </a:rPr>
              <a:t>2012: </a:t>
            </a:r>
            <a:r>
              <a:rPr lang="en-US" altLang="en-US" sz="1100" b="1" dirty="0" smtClean="0">
                <a:solidFill>
                  <a:schemeClr val="bg1">
                    <a:lumMod val="50000"/>
                  </a:schemeClr>
                </a:solidFill>
                <a:latin typeface="Calibri"/>
                <a:ea typeface="ヒラギノ角ゴ Pro W3" pitchFamily="124" charset="-128"/>
                <a:cs typeface="Calibri"/>
              </a:rPr>
              <a:t>Trade </a:t>
            </a:r>
            <a:r>
              <a:rPr lang="en-US" altLang="en-US" sz="1100" b="1" dirty="0">
                <a:solidFill>
                  <a:schemeClr val="bg1">
                    <a:lumMod val="50000"/>
                  </a:schemeClr>
                </a:solidFill>
                <a:latin typeface="Calibri"/>
                <a:ea typeface="ヒラギノ角ゴ Pro W3" pitchFamily="124" charset="-128"/>
                <a:cs typeface="Calibri"/>
              </a:rPr>
              <a:t>Deficit</a:t>
            </a:r>
            <a:br>
              <a:rPr lang="en-US" altLang="en-US" sz="1100" b="1" dirty="0">
                <a:solidFill>
                  <a:schemeClr val="bg1">
                    <a:lumMod val="50000"/>
                  </a:schemeClr>
                </a:solidFill>
                <a:latin typeface="Calibri"/>
                <a:ea typeface="ヒラギノ角ゴ Pro W3" pitchFamily="124" charset="-128"/>
                <a:cs typeface="Calibri"/>
              </a:rPr>
            </a:br>
            <a:r>
              <a:rPr lang="en-US" altLang="en-US" sz="1100" b="1" dirty="0">
                <a:solidFill>
                  <a:schemeClr val="bg1">
                    <a:lumMod val="50000"/>
                  </a:schemeClr>
                </a:solidFill>
                <a:latin typeface="Calibri"/>
                <a:ea typeface="ヒラギノ角ゴ Pro W3" pitchFamily="124" charset="-128"/>
                <a:cs typeface="Calibri"/>
              </a:rPr>
              <a:t>US$1.66bn</a:t>
            </a:r>
          </a:p>
        </p:txBody>
      </p:sp>
      <p:sp>
        <p:nvSpPr>
          <p:cNvPr id="10" name="Text Box 22 (L)"/>
          <p:cNvSpPr txBox="1">
            <a:spLocks noChangeArrowheads="1"/>
          </p:cNvSpPr>
          <p:nvPr>
            <p:custDataLst>
              <p:tags r:id="rId3"/>
            </p:custDataLst>
          </p:nvPr>
        </p:nvSpPr>
        <p:spPr bwMode="auto">
          <a:xfrm>
            <a:off x="691636" y="1135705"/>
            <a:ext cx="2019682" cy="338554"/>
          </a:xfrm>
          <a:prstGeom prst="rect">
            <a:avLst/>
          </a:prstGeom>
          <a:noFill/>
          <a:ln w="9525">
            <a:noFill/>
            <a:miter lim="800000"/>
            <a:headEnd/>
            <a:tailEnd/>
          </a:ln>
        </p:spPr>
        <p:txBody>
          <a:bodyPr wrap="square" lIns="0" tIns="0" rIns="0" bIns="0" anchor="b">
            <a:spAutoFit/>
          </a:bodyPr>
          <a:lstStyle/>
          <a:p>
            <a:pPr algn="ctr" defTabSz="914373" fontAlgn="auto">
              <a:spcBef>
                <a:spcPts val="0"/>
              </a:spcBef>
              <a:spcAft>
                <a:spcPts val="0"/>
              </a:spcAft>
              <a:defRPr/>
            </a:pPr>
            <a:r>
              <a:rPr lang="en-US" altLang="en-US" sz="1100" b="1" dirty="0" smtClean="0">
                <a:solidFill>
                  <a:schemeClr val="bg1">
                    <a:lumMod val="50000"/>
                  </a:schemeClr>
                </a:solidFill>
                <a:latin typeface="Calibri"/>
                <a:ea typeface="ヒラギノ角ゴ Pro W3" pitchFamily="124" charset="-128"/>
                <a:cs typeface="Calibri"/>
              </a:rPr>
              <a:t>2013</a:t>
            </a:r>
            <a:r>
              <a:rPr lang="en-US" altLang="en-US" sz="1100" b="1" dirty="0">
                <a:solidFill>
                  <a:schemeClr val="bg1">
                    <a:lumMod val="50000"/>
                  </a:schemeClr>
                </a:solidFill>
                <a:latin typeface="Calibri"/>
                <a:ea typeface="ヒラギノ角ゴ Pro W3" pitchFamily="124" charset="-128"/>
                <a:cs typeface="Calibri"/>
              </a:rPr>
              <a:t> </a:t>
            </a:r>
            <a:r>
              <a:rPr lang="en-US" altLang="en-US" sz="1100" b="1" dirty="0" smtClean="0">
                <a:solidFill>
                  <a:schemeClr val="bg1">
                    <a:lumMod val="50000"/>
                  </a:schemeClr>
                </a:solidFill>
                <a:latin typeface="Calibri"/>
                <a:ea typeface="ヒラギノ角ゴ Pro W3" pitchFamily="124" charset="-128"/>
                <a:cs typeface="Calibri"/>
              </a:rPr>
              <a:t>Deficit</a:t>
            </a:r>
            <a:r>
              <a:rPr lang="en-US" altLang="en-US" sz="1100" b="1" dirty="0">
                <a:solidFill>
                  <a:schemeClr val="bg1">
                    <a:lumMod val="50000"/>
                  </a:schemeClr>
                </a:solidFill>
                <a:latin typeface="Calibri"/>
                <a:ea typeface="ヒラギノ角ゴ Pro W3" pitchFamily="124" charset="-128"/>
                <a:cs typeface="Calibri"/>
              </a:rPr>
              <a:t/>
            </a:r>
            <a:br>
              <a:rPr lang="en-US" altLang="en-US" sz="1100" b="1" dirty="0">
                <a:solidFill>
                  <a:schemeClr val="bg1">
                    <a:lumMod val="50000"/>
                  </a:schemeClr>
                </a:solidFill>
                <a:latin typeface="Calibri"/>
                <a:ea typeface="ヒラギノ角ゴ Pro W3" pitchFamily="124" charset="-128"/>
                <a:cs typeface="Calibri"/>
              </a:rPr>
            </a:br>
            <a:r>
              <a:rPr lang="en-US" altLang="en-US" sz="1100" b="1" dirty="0">
                <a:solidFill>
                  <a:schemeClr val="bg1">
                    <a:lumMod val="50000"/>
                  </a:schemeClr>
                </a:solidFill>
                <a:latin typeface="Calibri"/>
                <a:ea typeface="ヒラギノ角ゴ Pro W3" pitchFamily="124" charset="-128"/>
                <a:cs typeface="Calibri"/>
              </a:rPr>
              <a:t>US$4.08bn</a:t>
            </a:r>
          </a:p>
        </p:txBody>
      </p:sp>
      <p:sp>
        <p:nvSpPr>
          <p:cNvPr id="11" name="Text Box 22 (L)"/>
          <p:cNvSpPr txBox="1">
            <a:spLocks noChangeArrowheads="1"/>
          </p:cNvSpPr>
          <p:nvPr>
            <p:custDataLst>
              <p:tags r:id="rId4"/>
            </p:custDataLst>
          </p:nvPr>
        </p:nvSpPr>
        <p:spPr bwMode="auto">
          <a:xfrm>
            <a:off x="1867528" y="1132530"/>
            <a:ext cx="2022205" cy="338554"/>
          </a:xfrm>
          <a:prstGeom prst="rect">
            <a:avLst/>
          </a:prstGeom>
          <a:noFill/>
          <a:ln w="9525">
            <a:noFill/>
            <a:miter lim="800000"/>
            <a:headEnd/>
            <a:tailEnd/>
          </a:ln>
        </p:spPr>
        <p:txBody>
          <a:bodyPr wrap="square" lIns="0" tIns="0" rIns="0" bIns="0" anchor="b">
            <a:spAutoFit/>
          </a:bodyPr>
          <a:lstStyle/>
          <a:p>
            <a:pPr algn="ctr" defTabSz="914373" fontAlgn="auto">
              <a:spcBef>
                <a:spcPts val="0"/>
              </a:spcBef>
              <a:spcAft>
                <a:spcPts val="0"/>
              </a:spcAft>
              <a:defRPr/>
            </a:pPr>
            <a:r>
              <a:rPr lang="en-US" altLang="en-US" sz="1100" b="1" dirty="0" smtClean="0">
                <a:solidFill>
                  <a:schemeClr val="bg1">
                    <a:lumMod val="50000"/>
                  </a:schemeClr>
                </a:solidFill>
                <a:latin typeface="Calibri"/>
                <a:ea typeface="ヒラギノ角ゴ Pro W3" pitchFamily="124" charset="-128"/>
                <a:cs typeface="Calibri"/>
              </a:rPr>
              <a:t>2014</a:t>
            </a:r>
            <a:r>
              <a:rPr lang="en-US" altLang="en-US" sz="1100" b="1" dirty="0">
                <a:solidFill>
                  <a:schemeClr val="bg1">
                    <a:lumMod val="50000"/>
                  </a:schemeClr>
                </a:solidFill>
                <a:latin typeface="Calibri"/>
                <a:ea typeface="ヒラギノ角ゴ Pro W3" pitchFamily="124" charset="-128"/>
                <a:cs typeface="Calibri"/>
              </a:rPr>
              <a:t> </a:t>
            </a:r>
            <a:r>
              <a:rPr lang="en-US" altLang="en-US" sz="1100" b="1" dirty="0" smtClean="0">
                <a:solidFill>
                  <a:schemeClr val="bg1">
                    <a:lumMod val="50000"/>
                  </a:schemeClr>
                </a:solidFill>
                <a:latin typeface="Calibri"/>
                <a:ea typeface="ヒラギノ角ゴ Pro W3" pitchFamily="124" charset="-128"/>
                <a:cs typeface="Calibri"/>
              </a:rPr>
              <a:t>Deficit</a:t>
            </a:r>
            <a:r>
              <a:rPr lang="en-US" altLang="en-US" sz="1100" b="1" dirty="0">
                <a:solidFill>
                  <a:schemeClr val="bg1">
                    <a:lumMod val="50000"/>
                  </a:schemeClr>
                </a:solidFill>
                <a:latin typeface="Calibri"/>
                <a:ea typeface="ヒラギノ角ゴ Pro W3" pitchFamily="124" charset="-128"/>
                <a:cs typeface="Calibri"/>
              </a:rPr>
              <a:t/>
            </a:r>
            <a:br>
              <a:rPr lang="en-US" altLang="en-US" sz="1100" b="1" dirty="0">
                <a:solidFill>
                  <a:schemeClr val="bg1">
                    <a:lumMod val="50000"/>
                  </a:schemeClr>
                </a:solidFill>
                <a:latin typeface="Calibri"/>
                <a:ea typeface="ヒラギノ角ゴ Pro W3" pitchFamily="124" charset="-128"/>
                <a:cs typeface="Calibri"/>
              </a:rPr>
            </a:br>
            <a:r>
              <a:rPr lang="en-US" altLang="en-US" sz="1100" b="1" dirty="0">
                <a:solidFill>
                  <a:schemeClr val="bg1">
                    <a:lumMod val="50000"/>
                  </a:schemeClr>
                </a:solidFill>
                <a:latin typeface="Calibri"/>
                <a:ea typeface="ヒラギノ角ゴ Pro W3" pitchFamily="124" charset="-128"/>
                <a:cs typeface="Calibri"/>
              </a:rPr>
              <a:t>US$1.89bn</a:t>
            </a:r>
          </a:p>
        </p:txBody>
      </p:sp>
      <p:pic>
        <p:nvPicPr>
          <p:cNvPr id="12" name="Picture 11"/>
          <p:cNvPicPr>
            <a:picLocks noChangeAspect="1"/>
          </p:cNvPicPr>
          <p:nvPr/>
        </p:nvPicPr>
        <p:blipFill>
          <a:blip r:embed="rId6"/>
          <a:stretch>
            <a:fillRect/>
          </a:stretch>
        </p:blipFill>
        <p:spPr>
          <a:xfrm>
            <a:off x="53872" y="1475846"/>
            <a:ext cx="4294930" cy="1325276"/>
          </a:xfrm>
          <a:prstGeom prst="rect">
            <a:avLst/>
          </a:prstGeom>
        </p:spPr>
      </p:pic>
      <p:sp>
        <p:nvSpPr>
          <p:cNvPr id="14" name="Text Placeholder 9"/>
          <p:cNvSpPr txBox="1">
            <a:spLocks/>
          </p:cNvSpPr>
          <p:nvPr/>
        </p:nvSpPr>
        <p:spPr bwMode="auto">
          <a:xfrm>
            <a:off x="1683278" y="3392222"/>
            <a:ext cx="3911600" cy="223837"/>
          </a:xfrm>
          <a:prstGeom prst="rect">
            <a:avLst/>
          </a:prstGeom>
          <a:noFill/>
          <a:ln w="9525">
            <a:noFill/>
            <a:miter lim="800000"/>
            <a:headEnd/>
            <a:tailEnd/>
          </a:ln>
        </p:spPr>
        <p:txBody>
          <a:bodyPr anchor="b"/>
          <a:lstStyle>
            <a:defPPr>
              <a:defRPr lang="en-US"/>
            </a:defPPr>
            <a:lvl1pPr>
              <a:defRPr sz="1100" b="1">
                <a:solidFill>
                  <a:srgbClr val="C00000"/>
                </a:solidFill>
              </a:defRPr>
            </a:lvl1pPr>
          </a:lstStyle>
          <a:p>
            <a:pPr>
              <a:defRPr/>
            </a:pPr>
            <a:r>
              <a:rPr lang="en-US" sz="1200" dirty="0" err="1" smtClean="0">
                <a:latin typeface="Calibri"/>
                <a:ea typeface="ヒラギノ角ゴ Pro W3" pitchFamily="124" charset="-128"/>
                <a:cs typeface="Calibri"/>
              </a:rPr>
              <a:t>Neraca</a:t>
            </a:r>
            <a:r>
              <a:rPr lang="en-US" sz="1200" dirty="0" smtClean="0">
                <a:latin typeface="Calibri"/>
                <a:ea typeface="ヒラギノ角ゴ Pro W3" pitchFamily="124" charset="-128"/>
                <a:cs typeface="Calibri"/>
              </a:rPr>
              <a:t> </a:t>
            </a:r>
            <a:r>
              <a:rPr lang="en-US" sz="1200" dirty="0" err="1" smtClean="0">
                <a:latin typeface="Calibri"/>
                <a:ea typeface="ヒラギノ角ゴ Pro W3" pitchFamily="124" charset="-128"/>
                <a:cs typeface="Calibri"/>
              </a:rPr>
              <a:t>Pembayaran</a:t>
            </a:r>
            <a:endParaRPr lang="en-US" sz="1200" dirty="0">
              <a:latin typeface="Calibri"/>
              <a:ea typeface="ヒラギノ角ゴ Pro W3" pitchFamily="124" charset="-128"/>
              <a:cs typeface="Calibri"/>
            </a:endParaRPr>
          </a:p>
        </p:txBody>
      </p:sp>
      <p:pic>
        <p:nvPicPr>
          <p:cNvPr id="15" name="Picture 14"/>
          <p:cNvPicPr>
            <a:picLocks noChangeAspect="1"/>
          </p:cNvPicPr>
          <p:nvPr/>
        </p:nvPicPr>
        <p:blipFill>
          <a:blip r:embed="rId7"/>
          <a:stretch>
            <a:fillRect/>
          </a:stretch>
        </p:blipFill>
        <p:spPr>
          <a:xfrm>
            <a:off x="294275" y="3615151"/>
            <a:ext cx="3971342" cy="1628474"/>
          </a:xfrm>
          <a:prstGeom prst="rect">
            <a:avLst/>
          </a:prstGeom>
        </p:spPr>
      </p:pic>
      <p:sp>
        <p:nvSpPr>
          <p:cNvPr id="16" name="Rectangle 15"/>
          <p:cNvSpPr/>
          <p:nvPr/>
        </p:nvSpPr>
        <p:spPr>
          <a:xfrm>
            <a:off x="82521" y="5243625"/>
            <a:ext cx="4137719" cy="1107996"/>
          </a:xfrm>
          <a:prstGeom prst="rect">
            <a:avLst/>
          </a:prstGeom>
        </p:spPr>
        <p:txBody>
          <a:bodyPr wrap="square">
            <a:spAutoFit/>
          </a:bodyPr>
          <a:lstStyle/>
          <a:p>
            <a:pPr marL="171450" indent="-171450">
              <a:buFont typeface="Arial"/>
              <a:buChar char="•"/>
            </a:pPr>
            <a:r>
              <a:rPr lang="tr-TR" sz="1100" dirty="0" err="1"/>
              <a:t>Kinerja</a:t>
            </a:r>
            <a:r>
              <a:rPr lang="tr-TR" sz="1100" dirty="0"/>
              <a:t> </a:t>
            </a:r>
            <a:r>
              <a:rPr lang="tr-TR" sz="1100" dirty="0" err="1"/>
              <a:t>neraca</a:t>
            </a:r>
            <a:r>
              <a:rPr lang="tr-TR" sz="1100" dirty="0"/>
              <a:t> </a:t>
            </a:r>
            <a:r>
              <a:rPr lang="tr-TR" sz="1100" dirty="0" err="1"/>
              <a:t>pembayaran</a:t>
            </a:r>
            <a:r>
              <a:rPr lang="tr-TR" sz="1100" dirty="0"/>
              <a:t> Q3 -2015 </a:t>
            </a:r>
            <a:r>
              <a:rPr lang="tr-TR" sz="1100" dirty="0" err="1"/>
              <a:t>membaik</a:t>
            </a:r>
            <a:r>
              <a:rPr lang="tr-TR" sz="1100" dirty="0"/>
              <a:t> dg </a:t>
            </a:r>
            <a:r>
              <a:rPr lang="tr-TR" sz="1100" dirty="0" err="1"/>
              <a:t>defisit</a:t>
            </a:r>
            <a:r>
              <a:rPr lang="tr-TR" sz="1100" dirty="0"/>
              <a:t> US$1,9 </a:t>
            </a:r>
            <a:br>
              <a:rPr lang="tr-TR" sz="1100" dirty="0"/>
            </a:br>
            <a:r>
              <a:rPr lang="tr-TR" sz="1100" dirty="0" err="1" smtClean="0"/>
              <a:t>disebabkan</a:t>
            </a:r>
            <a:r>
              <a:rPr lang="tr-TR" sz="1100" dirty="0" smtClean="0"/>
              <a:t> </a:t>
            </a:r>
            <a:r>
              <a:rPr lang="tr-TR" sz="1100" dirty="0" err="1"/>
              <a:t>menurunnya</a:t>
            </a:r>
            <a:r>
              <a:rPr lang="tr-TR" sz="1100" dirty="0"/>
              <a:t> </a:t>
            </a:r>
            <a:r>
              <a:rPr lang="tr-TR" sz="1100" dirty="0" err="1"/>
              <a:t>neraca</a:t>
            </a:r>
            <a:r>
              <a:rPr lang="tr-TR" sz="1100" dirty="0"/>
              <a:t> </a:t>
            </a:r>
            <a:r>
              <a:rPr lang="tr-TR" sz="1100" dirty="0" err="1"/>
              <a:t>transaksi</a:t>
            </a:r>
            <a:r>
              <a:rPr lang="tr-TR" sz="1100" dirty="0"/>
              <a:t> </a:t>
            </a:r>
            <a:r>
              <a:rPr lang="tr-TR" sz="1100" dirty="0" err="1"/>
              <a:t>berjalan</a:t>
            </a:r>
            <a:r>
              <a:rPr lang="tr-TR" sz="1100" dirty="0"/>
              <a:t> dan </a:t>
            </a:r>
            <a:r>
              <a:rPr lang="tr-TR" sz="1100" dirty="0" err="1"/>
              <a:t>terjaganya</a:t>
            </a:r>
            <a:r>
              <a:rPr lang="tr-TR" sz="1100" dirty="0"/>
              <a:t> </a:t>
            </a:r>
            <a:r>
              <a:rPr lang="tr-TR" sz="1100" dirty="0" err="1"/>
              <a:t>surplus</a:t>
            </a:r>
            <a:r>
              <a:rPr lang="tr-TR" sz="1100" dirty="0"/>
              <a:t> </a:t>
            </a:r>
            <a:r>
              <a:rPr lang="tr-TR" sz="1100" dirty="0" err="1"/>
              <a:t>transaksi</a:t>
            </a:r>
            <a:r>
              <a:rPr lang="tr-TR" sz="1100" dirty="0"/>
              <a:t> </a:t>
            </a:r>
            <a:r>
              <a:rPr lang="tr-TR" sz="1100" dirty="0" smtClean="0"/>
              <a:t> </a:t>
            </a:r>
            <a:r>
              <a:rPr lang="tr-TR" sz="1100" dirty="0" err="1" smtClean="0"/>
              <a:t>finansial</a:t>
            </a:r>
            <a:r>
              <a:rPr lang="tr-TR" sz="1100" dirty="0" smtClean="0"/>
              <a:t>.</a:t>
            </a:r>
          </a:p>
          <a:p>
            <a:pPr marL="171450" indent="-171450">
              <a:buFont typeface="Arial"/>
              <a:buChar char="•"/>
            </a:pPr>
            <a:r>
              <a:rPr lang="hr-HR" sz="1100" dirty="0"/>
              <a:t>Kinerja transaksi berjalan meningkat dg turunnya defisit dari US$4,2 miliar (2,1% PDB) pada Q2-2015 menjadi US$4,01 miliar (1,9% PDB) </a:t>
            </a:r>
            <a:endParaRPr lang="tr-TR" sz="1100" dirty="0"/>
          </a:p>
        </p:txBody>
      </p:sp>
      <p:sp>
        <p:nvSpPr>
          <p:cNvPr id="17" name="Rectangle 16"/>
          <p:cNvSpPr/>
          <p:nvPr/>
        </p:nvSpPr>
        <p:spPr>
          <a:xfrm>
            <a:off x="147334" y="2762790"/>
            <a:ext cx="4201468" cy="577081"/>
          </a:xfrm>
          <a:prstGeom prst="rect">
            <a:avLst/>
          </a:prstGeom>
        </p:spPr>
        <p:txBody>
          <a:bodyPr wrap="square">
            <a:spAutoFit/>
          </a:bodyPr>
          <a:lstStyle/>
          <a:p>
            <a:r>
              <a:rPr lang="en-US" sz="1050" dirty="0" err="1"/>
              <a:t>Neraca</a:t>
            </a:r>
            <a:r>
              <a:rPr lang="en-US" sz="1050" dirty="0"/>
              <a:t> </a:t>
            </a:r>
            <a:r>
              <a:rPr lang="en-US" sz="1050" dirty="0" err="1"/>
              <a:t>Perdagangan</a:t>
            </a:r>
            <a:r>
              <a:rPr lang="en-US" sz="1050" dirty="0"/>
              <a:t> Indonesia </a:t>
            </a:r>
            <a:r>
              <a:rPr lang="en-US" sz="1050" dirty="0" err="1"/>
              <a:t>pada</a:t>
            </a:r>
            <a:r>
              <a:rPr lang="en-US" sz="1050" dirty="0"/>
              <a:t> </a:t>
            </a:r>
            <a:r>
              <a:rPr lang="en-US" sz="1050" dirty="0" err="1"/>
              <a:t>Bulan</a:t>
            </a:r>
            <a:r>
              <a:rPr lang="en-US" sz="1050" dirty="0"/>
              <a:t> </a:t>
            </a:r>
            <a:r>
              <a:rPr lang="en-US" sz="1050" dirty="0" err="1"/>
              <a:t>Oktober</a:t>
            </a:r>
            <a:r>
              <a:rPr lang="en-US" sz="1050" dirty="0"/>
              <a:t> 2015 SURPLUS </a:t>
            </a:r>
            <a:r>
              <a:rPr lang="en-US" sz="1050" dirty="0" err="1"/>
              <a:t>sebesar</a:t>
            </a:r>
            <a:r>
              <a:rPr lang="en-US" sz="1050" dirty="0"/>
              <a:t> US$1,0 1miliar...</a:t>
            </a:r>
            <a:br>
              <a:rPr lang="en-US" sz="1050" dirty="0"/>
            </a:br>
            <a:endParaRPr lang="en-US" sz="1050" dirty="0"/>
          </a:p>
        </p:txBody>
      </p:sp>
      <p:sp>
        <p:nvSpPr>
          <p:cNvPr id="18" name="TextBox 17"/>
          <p:cNvSpPr txBox="1"/>
          <p:nvPr/>
        </p:nvSpPr>
        <p:spPr>
          <a:xfrm>
            <a:off x="147334" y="3115847"/>
            <a:ext cx="3135086" cy="215444"/>
          </a:xfrm>
          <a:prstGeom prst="rect">
            <a:avLst/>
          </a:prstGeom>
          <a:noFill/>
        </p:spPr>
        <p:txBody>
          <a:bodyPr wrap="square" rtlCol="0">
            <a:spAutoFit/>
          </a:bodyPr>
          <a:lstStyle/>
          <a:p>
            <a:r>
              <a:rPr lang="id-ID" sz="800" i="1" dirty="0" smtClean="0"/>
              <a:t>Sumber: Bloomberg</a:t>
            </a:r>
            <a:endParaRPr lang="id-ID" sz="800" i="1" dirty="0"/>
          </a:p>
        </p:txBody>
      </p:sp>
      <p:sp>
        <p:nvSpPr>
          <p:cNvPr id="19" name="TextBox 18"/>
          <p:cNvSpPr txBox="1"/>
          <p:nvPr/>
        </p:nvSpPr>
        <p:spPr>
          <a:xfrm>
            <a:off x="4862474" y="6397592"/>
            <a:ext cx="3135086" cy="215444"/>
          </a:xfrm>
          <a:prstGeom prst="rect">
            <a:avLst/>
          </a:prstGeom>
          <a:noFill/>
        </p:spPr>
        <p:txBody>
          <a:bodyPr wrap="square" rtlCol="0">
            <a:spAutoFit/>
          </a:bodyPr>
          <a:lstStyle/>
          <a:p>
            <a:r>
              <a:rPr lang="id-ID" sz="800" i="1" dirty="0" smtClean="0"/>
              <a:t>Sumber: Bloomberg</a:t>
            </a:r>
            <a:endParaRPr lang="id-ID" sz="800" i="1" dirty="0"/>
          </a:p>
        </p:txBody>
      </p:sp>
      <p:sp>
        <p:nvSpPr>
          <p:cNvPr id="20" name="TextBox 19"/>
          <p:cNvSpPr txBox="1"/>
          <p:nvPr/>
        </p:nvSpPr>
        <p:spPr>
          <a:xfrm>
            <a:off x="5654620" y="3359707"/>
            <a:ext cx="4267200" cy="276999"/>
          </a:xfrm>
          <a:prstGeom prst="rect">
            <a:avLst/>
          </a:prstGeom>
          <a:noFill/>
        </p:spPr>
        <p:txBody>
          <a:bodyPr wrap="square" rtlCol="0">
            <a:spAutoFit/>
          </a:bodyPr>
          <a:lstStyle/>
          <a:p>
            <a:r>
              <a:rPr lang="id-ID" sz="1200" b="1" dirty="0" smtClean="0">
                <a:solidFill>
                  <a:srgbClr val="C00000"/>
                </a:solidFill>
              </a:rPr>
              <a:t>Perkembangan IHSG dan NFB Saham</a:t>
            </a:r>
            <a:endParaRPr lang="id-ID" sz="1200" b="1" dirty="0">
              <a:solidFill>
                <a:srgbClr val="C00000"/>
              </a:solidFill>
            </a:endParaRPr>
          </a:p>
        </p:txBody>
      </p:sp>
      <p:graphicFrame>
        <p:nvGraphicFramePr>
          <p:cNvPr id="21" name="Chart 20"/>
          <p:cNvGraphicFramePr>
            <a:graphicFrameLocks/>
          </p:cNvGraphicFramePr>
          <p:nvPr>
            <p:extLst>
              <p:ext uri="{D42A27DB-BD31-4B8C-83A1-F6EECF244321}">
                <p14:modId xmlns:p14="http://schemas.microsoft.com/office/powerpoint/2010/main" xmlns="" val="552519670"/>
              </p:ext>
            </p:extLst>
          </p:nvPr>
        </p:nvGraphicFramePr>
        <p:xfrm>
          <a:off x="4265617" y="3638840"/>
          <a:ext cx="4878383" cy="275875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 21"/>
          <p:cNvGraphicFramePr>
            <a:graphicFrameLocks/>
          </p:cNvGraphicFramePr>
          <p:nvPr>
            <p:extLst>
              <p:ext uri="{D42A27DB-BD31-4B8C-83A1-F6EECF244321}">
                <p14:modId xmlns:p14="http://schemas.microsoft.com/office/powerpoint/2010/main" xmlns="" val="2573867608"/>
              </p:ext>
            </p:extLst>
          </p:nvPr>
        </p:nvGraphicFramePr>
        <p:xfrm>
          <a:off x="4873272" y="1110353"/>
          <a:ext cx="4096558" cy="1806349"/>
        </p:xfrm>
        <a:graphic>
          <a:graphicData uri="http://schemas.openxmlformats.org/drawingml/2006/chart">
            <c:chart xmlns:c="http://schemas.openxmlformats.org/drawingml/2006/chart" xmlns:r="http://schemas.openxmlformats.org/officeDocument/2006/relationships" r:id="rId9"/>
          </a:graphicData>
        </a:graphic>
      </p:graphicFrame>
      <p:sp>
        <p:nvSpPr>
          <p:cNvPr id="23" name="TextBox 22"/>
          <p:cNvSpPr txBox="1"/>
          <p:nvPr/>
        </p:nvSpPr>
        <p:spPr>
          <a:xfrm>
            <a:off x="6033442" y="856241"/>
            <a:ext cx="4267200" cy="276999"/>
          </a:xfrm>
          <a:prstGeom prst="rect">
            <a:avLst/>
          </a:prstGeom>
          <a:noFill/>
        </p:spPr>
        <p:txBody>
          <a:bodyPr wrap="square" rtlCol="0">
            <a:spAutoFit/>
          </a:bodyPr>
          <a:lstStyle/>
          <a:p>
            <a:r>
              <a:rPr lang="id-ID" sz="1200" b="1" dirty="0" smtClean="0">
                <a:solidFill>
                  <a:srgbClr val="C00000"/>
                </a:solidFill>
              </a:rPr>
              <a:t>Pergerakan Rupiah vs USD</a:t>
            </a:r>
            <a:endParaRPr lang="id-ID" sz="1200" b="1" dirty="0">
              <a:solidFill>
                <a:srgbClr val="C00000"/>
              </a:solidFill>
            </a:endParaRPr>
          </a:p>
        </p:txBody>
      </p:sp>
    </p:spTree>
    <p:extLst>
      <p:ext uri="{BB962C8B-B14F-4D97-AF65-F5344CB8AC3E}">
        <p14:creationId xmlns:p14="http://schemas.microsoft.com/office/powerpoint/2010/main" xmlns="" val="3188958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59608F-D83C-4A91-A0AE-E9E29F4B640F}" type="slidenum">
              <a:rPr lang="en-US" smtClean="0"/>
              <a:pPr/>
              <a:t>11</a:t>
            </a:fld>
            <a:endParaRPr lang="en-US"/>
          </a:p>
        </p:txBody>
      </p:sp>
      <p:graphicFrame>
        <p:nvGraphicFramePr>
          <p:cNvPr id="4" name="Diagram 3"/>
          <p:cNvGraphicFramePr/>
          <p:nvPr>
            <p:extLst/>
          </p:nvPr>
        </p:nvGraphicFramePr>
        <p:xfrm>
          <a:off x="-407886" y="563341"/>
          <a:ext cx="9551886" cy="5735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69173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59608F-D83C-4A91-A0AE-E9E29F4B640F}" type="slidenum">
              <a:rPr lang="en-US" smtClean="0"/>
              <a:pPr/>
              <a:t>12</a:t>
            </a:fld>
            <a:endParaRPr lang="en-US"/>
          </a:p>
        </p:txBody>
      </p:sp>
      <p:graphicFrame>
        <p:nvGraphicFramePr>
          <p:cNvPr id="6" name="Diagram 5"/>
          <p:cNvGraphicFramePr/>
          <p:nvPr>
            <p:extLst>
              <p:ext uri="{D42A27DB-BD31-4B8C-83A1-F6EECF244321}">
                <p14:modId xmlns:p14="http://schemas.microsoft.com/office/powerpoint/2010/main" xmlns="" val="3609945773"/>
              </p:ext>
            </p:extLst>
          </p:nvPr>
        </p:nvGraphicFramePr>
        <p:xfrm>
          <a:off x="551543" y="1075319"/>
          <a:ext cx="8302171" cy="3184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83771" y="1461594"/>
            <a:ext cx="1064587" cy="369332"/>
          </a:xfrm>
          <a:prstGeom prst="rect">
            <a:avLst/>
          </a:prstGeom>
          <a:noFill/>
        </p:spPr>
        <p:txBody>
          <a:bodyPr wrap="none" rtlCol="0">
            <a:spAutoFit/>
          </a:bodyPr>
          <a:lstStyle/>
          <a:p>
            <a:r>
              <a:rPr lang="en-US" dirty="0" smtClean="0"/>
              <a:t>First Shift</a:t>
            </a:r>
            <a:endParaRPr lang="en-US" dirty="0"/>
          </a:p>
        </p:txBody>
      </p:sp>
      <p:sp>
        <p:nvSpPr>
          <p:cNvPr id="8" name="TextBox 7"/>
          <p:cNvSpPr txBox="1"/>
          <p:nvPr/>
        </p:nvSpPr>
        <p:spPr>
          <a:xfrm>
            <a:off x="2837543" y="1461594"/>
            <a:ext cx="1348126" cy="369332"/>
          </a:xfrm>
          <a:prstGeom prst="rect">
            <a:avLst/>
          </a:prstGeom>
          <a:noFill/>
        </p:spPr>
        <p:txBody>
          <a:bodyPr wrap="none" rtlCol="0">
            <a:spAutoFit/>
          </a:bodyPr>
          <a:lstStyle/>
          <a:p>
            <a:r>
              <a:rPr lang="en-US" dirty="0" smtClean="0"/>
              <a:t>Second Shift</a:t>
            </a:r>
            <a:endParaRPr lang="en-US" dirty="0"/>
          </a:p>
        </p:txBody>
      </p:sp>
      <p:sp>
        <p:nvSpPr>
          <p:cNvPr id="9" name="TextBox 8"/>
          <p:cNvSpPr txBox="1"/>
          <p:nvPr/>
        </p:nvSpPr>
        <p:spPr>
          <a:xfrm>
            <a:off x="5219158" y="1461594"/>
            <a:ext cx="1151341" cy="369332"/>
          </a:xfrm>
          <a:prstGeom prst="rect">
            <a:avLst/>
          </a:prstGeom>
          <a:noFill/>
        </p:spPr>
        <p:txBody>
          <a:bodyPr wrap="none" rtlCol="0">
            <a:spAutoFit/>
          </a:bodyPr>
          <a:lstStyle/>
          <a:p>
            <a:r>
              <a:rPr lang="en-US" dirty="0" smtClean="0"/>
              <a:t>Third Shift</a:t>
            </a:r>
            <a:endParaRPr lang="en-US" dirty="0"/>
          </a:p>
        </p:txBody>
      </p:sp>
      <p:sp>
        <p:nvSpPr>
          <p:cNvPr id="10" name="TextBox 9"/>
          <p:cNvSpPr txBox="1"/>
          <p:nvPr/>
        </p:nvSpPr>
        <p:spPr>
          <a:xfrm>
            <a:off x="7403988" y="1461594"/>
            <a:ext cx="1343701" cy="369332"/>
          </a:xfrm>
          <a:prstGeom prst="rect">
            <a:avLst/>
          </a:prstGeom>
          <a:noFill/>
        </p:spPr>
        <p:txBody>
          <a:bodyPr wrap="none" rtlCol="0">
            <a:spAutoFit/>
          </a:bodyPr>
          <a:lstStyle/>
          <a:p>
            <a:r>
              <a:rPr lang="en-US" dirty="0" smtClean="0"/>
              <a:t>Fourth  Shift</a:t>
            </a:r>
            <a:endParaRPr lang="en-US" dirty="0"/>
          </a:p>
        </p:txBody>
      </p:sp>
      <p:sp>
        <p:nvSpPr>
          <p:cNvPr id="11" name="Rectangle 10"/>
          <p:cNvSpPr/>
          <p:nvPr/>
        </p:nvSpPr>
        <p:spPr>
          <a:xfrm>
            <a:off x="551543" y="752154"/>
            <a:ext cx="3296062" cy="646331"/>
          </a:xfrm>
          <a:prstGeom prst="rect">
            <a:avLst/>
          </a:prstGeom>
          <a:ln>
            <a:solidFill>
              <a:schemeClr val="tx1"/>
            </a:solidFill>
          </a:ln>
        </p:spPr>
        <p:txBody>
          <a:bodyPr wrap="square">
            <a:spAutoFit/>
          </a:bodyPr>
          <a:lstStyle/>
          <a:p>
            <a:r>
              <a:rPr lang="en-US" b="1" dirty="0">
                <a:solidFill>
                  <a:srgbClr val="C00000"/>
                </a:solidFill>
              </a:rPr>
              <a:t>Shifts in International Thinking</a:t>
            </a:r>
          </a:p>
          <a:p>
            <a:r>
              <a:rPr lang="en-US" b="1" dirty="0">
                <a:solidFill>
                  <a:srgbClr val="C00000"/>
                </a:solidFill>
              </a:rPr>
              <a:t>On Fiscal </a:t>
            </a:r>
            <a:r>
              <a:rPr lang="en-US" b="1" dirty="0" smtClean="0">
                <a:solidFill>
                  <a:srgbClr val="C00000"/>
                </a:solidFill>
              </a:rPr>
              <a:t>Policy…</a:t>
            </a:r>
            <a:endParaRPr lang="en-US" b="1" dirty="0">
              <a:solidFill>
                <a:srgbClr val="C00000"/>
              </a:solidFill>
            </a:endParaRPr>
          </a:p>
        </p:txBody>
      </p:sp>
      <p:graphicFrame>
        <p:nvGraphicFramePr>
          <p:cNvPr id="12" name="Content Placeholder 3"/>
          <p:cNvGraphicFramePr>
            <a:graphicFrameLocks noGrp="1"/>
          </p:cNvGraphicFramePr>
          <p:nvPr>
            <p:ph idx="1"/>
            <p:extLst/>
          </p:nvPr>
        </p:nvGraphicFramePr>
        <p:xfrm>
          <a:off x="-300237" y="4023860"/>
          <a:ext cx="9396547" cy="29511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Rectangle 12"/>
          <p:cNvSpPr/>
          <p:nvPr/>
        </p:nvSpPr>
        <p:spPr>
          <a:xfrm>
            <a:off x="551542" y="3801760"/>
            <a:ext cx="7963808" cy="646331"/>
          </a:xfrm>
          <a:prstGeom prst="rect">
            <a:avLst/>
          </a:prstGeom>
        </p:spPr>
        <p:txBody>
          <a:bodyPr wrap="square">
            <a:spAutoFit/>
          </a:bodyPr>
          <a:lstStyle/>
          <a:p>
            <a:r>
              <a:rPr lang="en-US" b="1" dirty="0" err="1" smtClean="0">
                <a:solidFill>
                  <a:srgbClr val="C00000"/>
                </a:solidFill>
              </a:rPr>
              <a:t>Pergeseran</a:t>
            </a:r>
            <a:r>
              <a:rPr lang="en-US" b="1" dirty="0" smtClean="0">
                <a:solidFill>
                  <a:srgbClr val="C00000"/>
                </a:solidFill>
              </a:rPr>
              <a:t> </a:t>
            </a:r>
            <a:r>
              <a:rPr lang="en-US" b="1" dirty="0" err="1" smtClean="0">
                <a:solidFill>
                  <a:srgbClr val="C00000"/>
                </a:solidFill>
              </a:rPr>
              <a:t>isu</a:t>
            </a:r>
            <a:r>
              <a:rPr lang="en-US" b="1" dirty="0" smtClean="0">
                <a:solidFill>
                  <a:srgbClr val="C00000"/>
                </a:solidFill>
              </a:rPr>
              <a:t> </a:t>
            </a:r>
            <a:r>
              <a:rPr lang="en-US" b="1" dirty="0" err="1" smtClean="0">
                <a:solidFill>
                  <a:srgbClr val="C00000"/>
                </a:solidFill>
              </a:rPr>
              <a:t>utama</a:t>
            </a:r>
            <a:r>
              <a:rPr lang="en-US" b="1" dirty="0" smtClean="0">
                <a:solidFill>
                  <a:srgbClr val="C00000"/>
                </a:solidFill>
              </a:rPr>
              <a:t> </a:t>
            </a:r>
            <a:r>
              <a:rPr lang="en-US" b="1" dirty="0" err="1" smtClean="0">
                <a:solidFill>
                  <a:srgbClr val="C00000"/>
                </a:solidFill>
              </a:rPr>
              <a:t>kebijakan</a:t>
            </a:r>
            <a:r>
              <a:rPr lang="en-US" b="1" dirty="0" smtClean="0">
                <a:solidFill>
                  <a:srgbClr val="C00000"/>
                </a:solidFill>
              </a:rPr>
              <a:t> </a:t>
            </a:r>
            <a:r>
              <a:rPr lang="en-US" b="1" dirty="0" err="1" smtClean="0">
                <a:solidFill>
                  <a:srgbClr val="C00000"/>
                </a:solidFill>
              </a:rPr>
              <a:t>fiskal</a:t>
            </a:r>
            <a:r>
              <a:rPr lang="en-US" b="1" dirty="0" smtClean="0">
                <a:solidFill>
                  <a:srgbClr val="C00000"/>
                </a:solidFill>
              </a:rPr>
              <a:t> </a:t>
            </a:r>
          </a:p>
          <a:p>
            <a:r>
              <a:rPr lang="en-US" b="1" dirty="0" err="1" smtClean="0">
                <a:solidFill>
                  <a:srgbClr val="C00000"/>
                </a:solidFill>
              </a:rPr>
              <a:t>dari</a:t>
            </a:r>
            <a:r>
              <a:rPr lang="en-US" b="1" dirty="0" smtClean="0">
                <a:solidFill>
                  <a:srgbClr val="C00000"/>
                </a:solidFill>
              </a:rPr>
              <a:t> </a:t>
            </a:r>
            <a:r>
              <a:rPr lang="en-US" b="1" dirty="0" err="1" smtClean="0">
                <a:solidFill>
                  <a:srgbClr val="C00000"/>
                </a:solidFill>
              </a:rPr>
              <a:t>pengeluaran</a:t>
            </a:r>
            <a:r>
              <a:rPr lang="en-US" b="1" dirty="0" smtClean="0">
                <a:solidFill>
                  <a:srgbClr val="C00000"/>
                </a:solidFill>
              </a:rPr>
              <a:t> </a:t>
            </a:r>
            <a:r>
              <a:rPr lang="en-US" b="1" dirty="0" err="1" smtClean="0">
                <a:solidFill>
                  <a:srgbClr val="C00000"/>
                </a:solidFill>
              </a:rPr>
              <a:t>menjadi</a:t>
            </a:r>
            <a:r>
              <a:rPr lang="en-US" b="1" dirty="0" smtClean="0">
                <a:solidFill>
                  <a:srgbClr val="C00000"/>
                </a:solidFill>
              </a:rPr>
              <a:t> </a:t>
            </a:r>
            <a:r>
              <a:rPr lang="en-US" b="1" dirty="0" err="1" smtClean="0">
                <a:solidFill>
                  <a:srgbClr val="C00000"/>
                </a:solidFill>
              </a:rPr>
              <a:t>pendapatan</a:t>
            </a:r>
            <a:r>
              <a:rPr lang="en-US" b="1" dirty="0" smtClean="0">
                <a:solidFill>
                  <a:srgbClr val="C00000"/>
                </a:solidFill>
              </a:rPr>
              <a:t>…</a:t>
            </a:r>
            <a:endParaRPr lang="en-US" b="1" dirty="0">
              <a:solidFill>
                <a:srgbClr val="C00000"/>
              </a:solidFill>
            </a:endParaRPr>
          </a:p>
        </p:txBody>
      </p:sp>
      <p:sp>
        <p:nvSpPr>
          <p:cNvPr id="14" name="Rectangle 13"/>
          <p:cNvSpPr/>
          <p:nvPr/>
        </p:nvSpPr>
        <p:spPr>
          <a:xfrm>
            <a:off x="5219158" y="735741"/>
            <a:ext cx="3296062" cy="461665"/>
          </a:xfrm>
          <a:prstGeom prst="rect">
            <a:avLst/>
          </a:prstGeom>
          <a:ln>
            <a:solidFill>
              <a:schemeClr val="tx1"/>
            </a:solidFill>
          </a:ln>
        </p:spPr>
        <p:txBody>
          <a:bodyPr wrap="square">
            <a:spAutoFit/>
          </a:bodyPr>
          <a:lstStyle/>
          <a:p>
            <a:pPr algn="ctr"/>
            <a:r>
              <a:rPr lang="en-US" sz="2400" b="1" dirty="0" smtClean="0">
                <a:solidFill>
                  <a:srgbClr val="C00000"/>
                </a:solidFill>
              </a:rPr>
              <a:t>Shifting Paradigm</a:t>
            </a:r>
          </a:p>
        </p:txBody>
      </p:sp>
      <p:sp>
        <p:nvSpPr>
          <p:cNvPr id="2" name="Right Arrow 1"/>
          <p:cNvSpPr/>
          <p:nvPr/>
        </p:nvSpPr>
        <p:spPr>
          <a:xfrm>
            <a:off x="4044242" y="7884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05403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13" y="223451"/>
            <a:ext cx="9207293" cy="6062261"/>
            <a:chOff x="91410" y="231603"/>
            <a:chExt cx="9207293" cy="6062261"/>
          </a:xfrm>
        </p:grpSpPr>
        <p:sp>
          <p:nvSpPr>
            <p:cNvPr id="130" name="TextBox 129"/>
            <p:cNvSpPr txBox="1"/>
            <p:nvPr/>
          </p:nvSpPr>
          <p:spPr>
            <a:xfrm>
              <a:off x="2445735" y="939802"/>
              <a:ext cx="6571172" cy="4748028"/>
            </a:xfrm>
            <a:prstGeom prst="rect">
              <a:avLst/>
            </a:prstGeom>
            <a:pattFill prst="wdDnDiag">
              <a:fgClr>
                <a:schemeClr val="accent2">
                  <a:lumMod val="20000"/>
                  <a:lumOff val="80000"/>
                </a:schemeClr>
              </a:fgClr>
              <a:bgClr>
                <a:schemeClr val="bg1"/>
              </a:bgClr>
            </a:pattFill>
          </p:spPr>
          <p:txBody>
            <a:bodyPr wrap="square" rtlCol="0">
              <a:spAutoFit/>
            </a:bodyPr>
            <a:lstStyle/>
            <a:p>
              <a:endParaRPr lang="en-US" dirty="0"/>
            </a:p>
          </p:txBody>
        </p:sp>
        <p:cxnSp>
          <p:nvCxnSpPr>
            <p:cNvPr id="131" name="Straight Connector 130"/>
            <p:cNvCxnSpPr/>
            <p:nvPr/>
          </p:nvCxnSpPr>
          <p:spPr>
            <a:xfrm flipH="1">
              <a:off x="9001748" y="899298"/>
              <a:ext cx="13980" cy="47768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164467" y="928082"/>
              <a:ext cx="2197150" cy="4748028"/>
            </a:xfrm>
            <a:prstGeom prst="rect">
              <a:avLst/>
            </a:prstGeom>
            <a:pattFill prst="wdDnDiag">
              <a:fgClr>
                <a:schemeClr val="bg1">
                  <a:lumMod val="95000"/>
                </a:schemeClr>
              </a:fgClr>
              <a:bgClr>
                <a:schemeClr val="bg1"/>
              </a:bgClr>
            </a:pattFill>
          </p:spPr>
          <p:txBody>
            <a:bodyPr wrap="square" rtlCol="0">
              <a:spAutoFit/>
            </a:bodyPr>
            <a:lstStyle/>
            <a:p>
              <a:endParaRPr lang="en-US" dirty="0"/>
            </a:p>
          </p:txBody>
        </p:sp>
        <p:cxnSp>
          <p:nvCxnSpPr>
            <p:cNvPr id="133" name="Straight Connector 132"/>
            <p:cNvCxnSpPr/>
            <p:nvPr/>
          </p:nvCxnSpPr>
          <p:spPr>
            <a:xfrm>
              <a:off x="164467" y="1674804"/>
              <a:ext cx="8852440" cy="2292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4" name="Title 2"/>
            <p:cNvSpPr txBox="1">
              <a:spLocks/>
            </p:cNvSpPr>
            <p:nvPr/>
          </p:nvSpPr>
          <p:spPr>
            <a:xfrm>
              <a:off x="91410" y="231603"/>
              <a:ext cx="8229600" cy="7232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smtClean="0">
                  <a:latin typeface="Perpetua"/>
                  <a:cs typeface="Perpetua"/>
                </a:rPr>
                <a:t>Historiografi</a:t>
              </a:r>
              <a:r>
                <a:rPr lang="en-US" sz="4000" b="1" dirty="0" smtClean="0">
                  <a:latin typeface="Perpetua"/>
                  <a:cs typeface="Perpetua"/>
                </a:rPr>
                <a:t> </a:t>
              </a:r>
              <a:r>
                <a:rPr lang="en-US" sz="4000" b="1" dirty="0" err="1" smtClean="0">
                  <a:latin typeface="Perpetua"/>
                  <a:cs typeface="Perpetua"/>
                </a:rPr>
                <a:t>Perpajakan</a:t>
              </a:r>
              <a:endParaRPr lang="en-US" sz="4000" b="1" dirty="0">
                <a:latin typeface="Perpetua"/>
                <a:cs typeface="Perpetua"/>
              </a:endParaRPr>
            </a:p>
          </p:txBody>
        </p:sp>
        <p:sp>
          <p:nvSpPr>
            <p:cNvPr id="135" name="TextBox 134"/>
            <p:cNvSpPr txBox="1"/>
            <p:nvPr/>
          </p:nvSpPr>
          <p:spPr>
            <a:xfrm>
              <a:off x="1769953" y="1665856"/>
              <a:ext cx="734095" cy="276999"/>
            </a:xfrm>
            <a:prstGeom prst="rect">
              <a:avLst/>
            </a:prstGeom>
            <a:noFill/>
          </p:spPr>
          <p:txBody>
            <a:bodyPr wrap="square" rtlCol="0">
              <a:spAutoFit/>
            </a:bodyPr>
            <a:lstStyle/>
            <a:p>
              <a:r>
                <a:rPr lang="en-US" sz="1200" dirty="0" smtClean="0"/>
                <a:t>1994</a:t>
              </a:r>
              <a:endParaRPr lang="en-US" sz="1200" dirty="0"/>
            </a:p>
          </p:txBody>
        </p:sp>
        <p:sp>
          <p:nvSpPr>
            <p:cNvPr id="136" name="TextBox 135"/>
            <p:cNvSpPr txBox="1"/>
            <p:nvPr/>
          </p:nvSpPr>
          <p:spPr>
            <a:xfrm>
              <a:off x="2401701" y="1680768"/>
              <a:ext cx="734095" cy="276999"/>
            </a:xfrm>
            <a:prstGeom prst="rect">
              <a:avLst/>
            </a:prstGeom>
            <a:noFill/>
          </p:spPr>
          <p:txBody>
            <a:bodyPr wrap="square" rtlCol="0">
              <a:spAutoFit/>
            </a:bodyPr>
            <a:lstStyle/>
            <a:p>
              <a:r>
                <a:rPr lang="en-US" sz="1200" dirty="0" smtClean="0"/>
                <a:t>2000</a:t>
              </a:r>
              <a:endParaRPr lang="en-US" sz="1200" dirty="0"/>
            </a:p>
          </p:txBody>
        </p:sp>
        <p:sp>
          <p:nvSpPr>
            <p:cNvPr id="137" name="TextBox 136"/>
            <p:cNvSpPr txBox="1"/>
            <p:nvPr/>
          </p:nvSpPr>
          <p:spPr>
            <a:xfrm>
              <a:off x="2921106" y="1675744"/>
              <a:ext cx="734095" cy="276999"/>
            </a:xfrm>
            <a:prstGeom prst="rect">
              <a:avLst/>
            </a:prstGeom>
            <a:noFill/>
          </p:spPr>
          <p:txBody>
            <a:bodyPr wrap="square" rtlCol="0">
              <a:spAutoFit/>
            </a:bodyPr>
            <a:lstStyle/>
            <a:p>
              <a:r>
                <a:rPr lang="en-US" sz="1200" dirty="0" smtClean="0"/>
                <a:t>2001</a:t>
              </a:r>
              <a:endParaRPr lang="en-US" sz="1200" dirty="0"/>
            </a:p>
          </p:txBody>
        </p:sp>
        <p:cxnSp>
          <p:nvCxnSpPr>
            <p:cNvPr id="138" name="Straight Connector 137"/>
            <p:cNvCxnSpPr/>
            <p:nvPr/>
          </p:nvCxnSpPr>
          <p:spPr>
            <a:xfrm flipV="1">
              <a:off x="164467" y="5676110"/>
              <a:ext cx="8852440" cy="30631"/>
            </a:xfrm>
            <a:prstGeom prst="line">
              <a:avLst/>
            </a:prstGeom>
            <a:ln w="38100">
              <a:solidFill>
                <a:srgbClr val="7030A0"/>
              </a:solidFill>
            </a:ln>
          </p:spPr>
          <p:style>
            <a:lnRef idx="3">
              <a:schemeClr val="accent6"/>
            </a:lnRef>
            <a:fillRef idx="0">
              <a:schemeClr val="accent6"/>
            </a:fillRef>
            <a:effectRef idx="2">
              <a:schemeClr val="accent6"/>
            </a:effectRef>
            <a:fontRef idx="minor">
              <a:schemeClr val="tx1"/>
            </a:fontRef>
          </p:style>
        </p:cxnSp>
        <p:sp>
          <p:nvSpPr>
            <p:cNvPr id="139" name="TextBox 138"/>
            <p:cNvSpPr txBox="1"/>
            <p:nvPr/>
          </p:nvSpPr>
          <p:spPr>
            <a:xfrm>
              <a:off x="5553647" y="1672334"/>
              <a:ext cx="734095" cy="276999"/>
            </a:xfrm>
            <a:prstGeom prst="rect">
              <a:avLst/>
            </a:prstGeom>
            <a:noFill/>
          </p:spPr>
          <p:txBody>
            <a:bodyPr wrap="square" rtlCol="0">
              <a:spAutoFit/>
            </a:bodyPr>
            <a:lstStyle/>
            <a:p>
              <a:r>
                <a:rPr lang="en-US" sz="1200" dirty="0" smtClean="0"/>
                <a:t>2007</a:t>
              </a:r>
              <a:endParaRPr lang="en-US" sz="1200" dirty="0"/>
            </a:p>
          </p:txBody>
        </p:sp>
        <p:sp>
          <p:nvSpPr>
            <p:cNvPr id="140" name="TextBox 139"/>
            <p:cNvSpPr txBox="1"/>
            <p:nvPr/>
          </p:nvSpPr>
          <p:spPr>
            <a:xfrm>
              <a:off x="6066864" y="1671754"/>
              <a:ext cx="734095" cy="276999"/>
            </a:xfrm>
            <a:prstGeom prst="rect">
              <a:avLst/>
            </a:prstGeom>
            <a:noFill/>
          </p:spPr>
          <p:txBody>
            <a:bodyPr wrap="square" rtlCol="0">
              <a:spAutoFit/>
            </a:bodyPr>
            <a:lstStyle/>
            <a:p>
              <a:r>
                <a:rPr lang="en-US" sz="1200" dirty="0" smtClean="0"/>
                <a:t>2008</a:t>
              </a:r>
              <a:endParaRPr lang="en-US" sz="1200" dirty="0"/>
            </a:p>
          </p:txBody>
        </p:sp>
        <p:sp>
          <p:nvSpPr>
            <p:cNvPr id="141" name="TextBox 140"/>
            <p:cNvSpPr txBox="1"/>
            <p:nvPr/>
          </p:nvSpPr>
          <p:spPr>
            <a:xfrm>
              <a:off x="6613531" y="1670703"/>
              <a:ext cx="734095" cy="276999"/>
            </a:xfrm>
            <a:prstGeom prst="rect">
              <a:avLst/>
            </a:prstGeom>
            <a:noFill/>
          </p:spPr>
          <p:txBody>
            <a:bodyPr wrap="square" rtlCol="0">
              <a:spAutoFit/>
            </a:bodyPr>
            <a:lstStyle/>
            <a:p>
              <a:r>
                <a:rPr lang="en-US" sz="1200" dirty="0" smtClean="0"/>
                <a:t>2009</a:t>
              </a:r>
              <a:endParaRPr lang="en-US" sz="1200" dirty="0"/>
            </a:p>
          </p:txBody>
        </p:sp>
        <p:sp>
          <p:nvSpPr>
            <p:cNvPr id="142" name="TextBox 141"/>
            <p:cNvSpPr txBox="1"/>
            <p:nvPr/>
          </p:nvSpPr>
          <p:spPr>
            <a:xfrm>
              <a:off x="7143889" y="1665856"/>
              <a:ext cx="734095" cy="276999"/>
            </a:xfrm>
            <a:prstGeom prst="rect">
              <a:avLst/>
            </a:prstGeom>
            <a:noFill/>
          </p:spPr>
          <p:txBody>
            <a:bodyPr wrap="square" rtlCol="0">
              <a:spAutoFit/>
            </a:bodyPr>
            <a:lstStyle/>
            <a:p>
              <a:r>
                <a:rPr lang="en-US" sz="1200" dirty="0" smtClean="0"/>
                <a:t>2011</a:t>
              </a:r>
              <a:endParaRPr lang="en-US" sz="1200" dirty="0"/>
            </a:p>
          </p:txBody>
        </p:sp>
        <p:cxnSp>
          <p:nvCxnSpPr>
            <p:cNvPr id="143" name="Straight Connector 142"/>
            <p:cNvCxnSpPr/>
            <p:nvPr/>
          </p:nvCxnSpPr>
          <p:spPr>
            <a:xfrm flipV="1">
              <a:off x="164467" y="3589812"/>
              <a:ext cx="8782827" cy="2332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1753936" y="3603808"/>
              <a:ext cx="734095" cy="276999"/>
            </a:xfrm>
            <a:prstGeom prst="rect">
              <a:avLst/>
            </a:prstGeom>
            <a:noFill/>
          </p:spPr>
          <p:txBody>
            <a:bodyPr wrap="square" rtlCol="0">
              <a:spAutoFit/>
            </a:bodyPr>
            <a:lstStyle/>
            <a:p>
              <a:r>
                <a:rPr lang="en-US" sz="1200" dirty="0" smtClean="0"/>
                <a:t>1994</a:t>
              </a:r>
              <a:endParaRPr lang="en-US" sz="1200" dirty="0"/>
            </a:p>
          </p:txBody>
        </p:sp>
        <p:sp>
          <p:nvSpPr>
            <p:cNvPr id="145" name="TextBox 144"/>
            <p:cNvSpPr txBox="1"/>
            <p:nvPr/>
          </p:nvSpPr>
          <p:spPr>
            <a:xfrm>
              <a:off x="5559291" y="3608378"/>
              <a:ext cx="734095" cy="276999"/>
            </a:xfrm>
            <a:prstGeom prst="rect">
              <a:avLst/>
            </a:prstGeom>
            <a:noFill/>
          </p:spPr>
          <p:txBody>
            <a:bodyPr wrap="square" rtlCol="0">
              <a:spAutoFit/>
            </a:bodyPr>
            <a:lstStyle/>
            <a:p>
              <a:r>
                <a:rPr lang="en-US" sz="1200" dirty="0" smtClean="0"/>
                <a:t>2007</a:t>
              </a:r>
              <a:endParaRPr lang="en-US" sz="1200" dirty="0"/>
            </a:p>
          </p:txBody>
        </p:sp>
        <p:sp>
          <p:nvSpPr>
            <p:cNvPr id="146" name="TextBox 145"/>
            <p:cNvSpPr txBox="1"/>
            <p:nvPr/>
          </p:nvSpPr>
          <p:spPr>
            <a:xfrm>
              <a:off x="6633242" y="3606747"/>
              <a:ext cx="734095" cy="276999"/>
            </a:xfrm>
            <a:prstGeom prst="rect">
              <a:avLst/>
            </a:prstGeom>
            <a:noFill/>
          </p:spPr>
          <p:txBody>
            <a:bodyPr wrap="square" rtlCol="0">
              <a:spAutoFit/>
            </a:bodyPr>
            <a:lstStyle/>
            <a:p>
              <a:r>
                <a:rPr lang="en-US" sz="1200" dirty="0" smtClean="0"/>
                <a:t>2009</a:t>
              </a:r>
              <a:endParaRPr lang="en-US" sz="1200" dirty="0"/>
            </a:p>
          </p:txBody>
        </p:sp>
        <p:sp>
          <p:nvSpPr>
            <p:cNvPr id="147" name="TextBox 146"/>
            <p:cNvSpPr txBox="1"/>
            <p:nvPr/>
          </p:nvSpPr>
          <p:spPr>
            <a:xfrm>
              <a:off x="7176238" y="3601102"/>
              <a:ext cx="734095" cy="276999"/>
            </a:xfrm>
            <a:prstGeom prst="rect">
              <a:avLst/>
            </a:prstGeom>
            <a:noFill/>
          </p:spPr>
          <p:txBody>
            <a:bodyPr wrap="square" rtlCol="0">
              <a:spAutoFit/>
            </a:bodyPr>
            <a:lstStyle/>
            <a:p>
              <a:r>
                <a:rPr lang="en-US" sz="1200" dirty="0" smtClean="0"/>
                <a:t>2011</a:t>
              </a:r>
              <a:endParaRPr lang="en-US" sz="1200" dirty="0"/>
            </a:p>
          </p:txBody>
        </p:sp>
        <p:sp>
          <p:nvSpPr>
            <p:cNvPr id="148" name="TextBox 147"/>
            <p:cNvSpPr txBox="1"/>
            <p:nvPr/>
          </p:nvSpPr>
          <p:spPr>
            <a:xfrm>
              <a:off x="3553288" y="3606142"/>
              <a:ext cx="734095" cy="276999"/>
            </a:xfrm>
            <a:prstGeom prst="rect">
              <a:avLst/>
            </a:prstGeom>
            <a:noFill/>
          </p:spPr>
          <p:txBody>
            <a:bodyPr wrap="square" rtlCol="0">
              <a:spAutoFit/>
            </a:bodyPr>
            <a:lstStyle/>
            <a:p>
              <a:r>
                <a:rPr lang="en-US" sz="1200" dirty="0" smtClean="0"/>
                <a:t>2002</a:t>
              </a:r>
              <a:endParaRPr lang="en-US" sz="1200" dirty="0"/>
            </a:p>
          </p:txBody>
        </p:sp>
        <p:sp>
          <p:nvSpPr>
            <p:cNvPr id="149" name="TextBox 148"/>
            <p:cNvSpPr txBox="1"/>
            <p:nvPr/>
          </p:nvSpPr>
          <p:spPr>
            <a:xfrm>
              <a:off x="4112087" y="3600497"/>
              <a:ext cx="734095" cy="276999"/>
            </a:xfrm>
            <a:prstGeom prst="rect">
              <a:avLst/>
            </a:prstGeom>
            <a:noFill/>
          </p:spPr>
          <p:txBody>
            <a:bodyPr wrap="square" rtlCol="0">
              <a:spAutoFit/>
            </a:bodyPr>
            <a:lstStyle/>
            <a:p>
              <a:r>
                <a:rPr lang="en-US" sz="1200" dirty="0" smtClean="0"/>
                <a:t>2003</a:t>
              </a:r>
              <a:endParaRPr lang="en-US" sz="1200" dirty="0"/>
            </a:p>
          </p:txBody>
        </p:sp>
        <p:sp>
          <p:nvSpPr>
            <p:cNvPr id="150" name="TextBox 149"/>
            <p:cNvSpPr txBox="1"/>
            <p:nvPr/>
          </p:nvSpPr>
          <p:spPr>
            <a:xfrm>
              <a:off x="4659602" y="3606141"/>
              <a:ext cx="734095" cy="276999"/>
            </a:xfrm>
            <a:prstGeom prst="rect">
              <a:avLst/>
            </a:prstGeom>
            <a:noFill/>
          </p:spPr>
          <p:txBody>
            <a:bodyPr wrap="square" rtlCol="0">
              <a:spAutoFit/>
            </a:bodyPr>
            <a:lstStyle/>
            <a:p>
              <a:r>
                <a:rPr lang="en-US" sz="1200" dirty="0" smtClean="0"/>
                <a:t>2004</a:t>
              </a:r>
              <a:endParaRPr lang="en-US" sz="1200" dirty="0"/>
            </a:p>
          </p:txBody>
        </p:sp>
        <p:sp>
          <p:nvSpPr>
            <p:cNvPr id="153" name="TextBox 152"/>
            <p:cNvSpPr txBox="1"/>
            <p:nvPr/>
          </p:nvSpPr>
          <p:spPr>
            <a:xfrm>
              <a:off x="2921106" y="1266849"/>
              <a:ext cx="709680" cy="430887"/>
            </a:xfrm>
            <a:prstGeom prst="rect">
              <a:avLst/>
            </a:prstGeom>
            <a:noFill/>
          </p:spPr>
          <p:txBody>
            <a:bodyPr wrap="square" rtlCol="0">
              <a:spAutoFit/>
            </a:bodyPr>
            <a:lstStyle/>
            <a:p>
              <a:r>
                <a:rPr lang="en-US" sz="1100" dirty="0" smtClean="0"/>
                <a:t>Tax </a:t>
              </a:r>
              <a:r>
                <a:rPr lang="en-US" sz="1100" dirty="0" err="1" smtClean="0"/>
                <a:t>Adm</a:t>
              </a:r>
              <a:r>
                <a:rPr lang="en-US" sz="1100" dirty="0" smtClean="0"/>
                <a:t> Reform</a:t>
              </a:r>
              <a:endParaRPr lang="en-US" sz="1100" dirty="0"/>
            </a:p>
          </p:txBody>
        </p:sp>
        <p:sp>
          <p:nvSpPr>
            <p:cNvPr id="154" name="TextBox 153"/>
            <p:cNvSpPr txBox="1"/>
            <p:nvPr/>
          </p:nvSpPr>
          <p:spPr>
            <a:xfrm>
              <a:off x="2926750" y="3611785"/>
              <a:ext cx="734095" cy="276999"/>
            </a:xfrm>
            <a:prstGeom prst="rect">
              <a:avLst/>
            </a:prstGeom>
            <a:noFill/>
          </p:spPr>
          <p:txBody>
            <a:bodyPr wrap="square" rtlCol="0">
              <a:spAutoFit/>
            </a:bodyPr>
            <a:lstStyle/>
            <a:p>
              <a:r>
                <a:rPr lang="en-US" sz="1200" dirty="0" smtClean="0"/>
                <a:t>2001</a:t>
              </a:r>
              <a:endParaRPr lang="en-US" sz="1200" dirty="0"/>
            </a:p>
          </p:txBody>
        </p:sp>
        <p:sp>
          <p:nvSpPr>
            <p:cNvPr id="155" name="TextBox 154"/>
            <p:cNvSpPr txBox="1"/>
            <p:nvPr/>
          </p:nvSpPr>
          <p:spPr>
            <a:xfrm>
              <a:off x="2926750" y="3202890"/>
              <a:ext cx="709680" cy="430887"/>
            </a:xfrm>
            <a:prstGeom prst="rect">
              <a:avLst/>
            </a:prstGeom>
            <a:noFill/>
          </p:spPr>
          <p:txBody>
            <a:bodyPr wrap="square" rtlCol="0">
              <a:spAutoFit/>
            </a:bodyPr>
            <a:lstStyle/>
            <a:p>
              <a:r>
                <a:rPr lang="en-US" sz="1100" dirty="0" smtClean="0"/>
                <a:t>Tax </a:t>
              </a:r>
              <a:r>
                <a:rPr lang="en-US" sz="1100" dirty="0" err="1" smtClean="0"/>
                <a:t>Adm</a:t>
              </a:r>
              <a:r>
                <a:rPr lang="en-US" sz="1100" dirty="0" smtClean="0"/>
                <a:t> Reform</a:t>
              </a:r>
              <a:endParaRPr lang="en-US" sz="1100" dirty="0"/>
            </a:p>
          </p:txBody>
        </p:sp>
        <p:sp>
          <p:nvSpPr>
            <p:cNvPr id="156" name="TextBox 155"/>
            <p:cNvSpPr txBox="1"/>
            <p:nvPr/>
          </p:nvSpPr>
          <p:spPr>
            <a:xfrm>
              <a:off x="3553288" y="3761694"/>
              <a:ext cx="979900" cy="430887"/>
            </a:xfrm>
            <a:prstGeom prst="rect">
              <a:avLst/>
            </a:prstGeom>
            <a:noFill/>
          </p:spPr>
          <p:txBody>
            <a:bodyPr wrap="square" rtlCol="0">
              <a:spAutoFit/>
            </a:bodyPr>
            <a:lstStyle/>
            <a:p>
              <a:r>
                <a:rPr lang="en-US" sz="1100" dirty="0" err="1" smtClean="0"/>
                <a:t>Pembentukan</a:t>
              </a:r>
              <a:r>
                <a:rPr lang="en-US" sz="1100" dirty="0" smtClean="0"/>
                <a:t> LTO LTRO</a:t>
              </a:r>
              <a:endParaRPr lang="en-US" sz="1100" dirty="0"/>
            </a:p>
          </p:txBody>
        </p:sp>
        <p:sp>
          <p:nvSpPr>
            <p:cNvPr id="157" name="TextBox 156"/>
            <p:cNvSpPr txBox="1"/>
            <p:nvPr/>
          </p:nvSpPr>
          <p:spPr>
            <a:xfrm>
              <a:off x="4115072" y="2841852"/>
              <a:ext cx="979900" cy="769441"/>
            </a:xfrm>
            <a:prstGeom prst="rect">
              <a:avLst/>
            </a:prstGeom>
            <a:noFill/>
          </p:spPr>
          <p:txBody>
            <a:bodyPr wrap="square" rtlCol="0">
              <a:spAutoFit/>
            </a:bodyPr>
            <a:lstStyle/>
            <a:p>
              <a:r>
                <a:rPr lang="en-US" sz="1100" dirty="0" err="1" smtClean="0"/>
                <a:t>Pembentukan</a:t>
              </a:r>
              <a:r>
                <a:rPr lang="en-US" sz="1100" dirty="0" smtClean="0"/>
                <a:t> </a:t>
              </a:r>
              <a:r>
                <a:rPr lang="en-US" sz="1100" dirty="0" err="1" smtClean="0"/>
                <a:t>Kanwil</a:t>
              </a:r>
              <a:r>
                <a:rPr lang="en-US" sz="1100" dirty="0" smtClean="0"/>
                <a:t> </a:t>
              </a:r>
              <a:r>
                <a:rPr lang="en-US" sz="1100" dirty="0" err="1" smtClean="0"/>
                <a:t>Jkt</a:t>
              </a:r>
              <a:r>
                <a:rPr lang="en-US" sz="1100" dirty="0" smtClean="0"/>
                <a:t> </a:t>
              </a:r>
              <a:r>
                <a:rPr lang="en-US" sz="1100" dirty="0" err="1" smtClean="0"/>
                <a:t>Khusus</a:t>
              </a:r>
              <a:r>
                <a:rPr lang="en-US" sz="1100" dirty="0" smtClean="0"/>
                <a:t> &amp; KPP PND</a:t>
              </a:r>
              <a:endParaRPr lang="en-US" sz="1100" dirty="0"/>
            </a:p>
          </p:txBody>
        </p:sp>
        <p:sp>
          <p:nvSpPr>
            <p:cNvPr id="158" name="TextBox 157"/>
            <p:cNvSpPr txBox="1"/>
            <p:nvPr/>
          </p:nvSpPr>
          <p:spPr>
            <a:xfrm>
              <a:off x="4662586" y="3750610"/>
              <a:ext cx="1366387" cy="769441"/>
            </a:xfrm>
            <a:prstGeom prst="rect">
              <a:avLst/>
            </a:prstGeom>
            <a:noFill/>
          </p:spPr>
          <p:txBody>
            <a:bodyPr wrap="square" rtlCol="0">
              <a:spAutoFit/>
            </a:bodyPr>
            <a:lstStyle/>
            <a:p>
              <a:r>
                <a:rPr lang="en-US" sz="1100" dirty="0" err="1" smtClean="0"/>
                <a:t>Pembentukan</a:t>
              </a:r>
              <a:r>
                <a:rPr lang="en-US" sz="1100" dirty="0" smtClean="0"/>
                <a:t> </a:t>
              </a:r>
              <a:r>
                <a:rPr lang="en-US" sz="1100" dirty="0" err="1" smtClean="0"/>
                <a:t>Kanwil</a:t>
              </a:r>
              <a:r>
                <a:rPr lang="en-US" sz="1100" dirty="0" smtClean="0"/>
                <a:t> </a:t>
              </a:r>
              <a:r>
                <a:rPr lang="en-US" sz="1100" dirty="0" err="1" smtClean="0"/>
                <a:t>Jkt</a:t>
              </a:r>
              <a:r>
                <a:rPr lang="en-US" sz="1100" dirty="0" smtClean="0"/>
                <a:t> 1</a:t>
              </a:r>
            </a:p>
            <a:p>
              <a:r>
                <a:rPr lang="en-US" sz="1100" dirty="0" smtClean="0"/>
                <a:t>KPP WP </a:t>
              </a:r>
              <a:r>
                <a:rPr lang="en-US" sz="1100" dirty="0" err="1" smtClean="0"/>
                <a:t>Menengah</a:t>
              </a:r>
              <a:r>
                <a:rPr lang="en-US" sz="1100" dirty="0" smtClean="0"/>
                <a:t> KPP WP </a:t>
              </a:r>
              <a:r>
                <a:rPr lang="en-US" sz="1100" dirty="0" err="1" smtClean="0"/>
                <a:t>Pratama</a:t>
              </a:r>
              <a:endParaRPr lang="en-US" sz="1100" dirty="0"/>
            </a:p>
          </p:txBody>
        </p:sp>
        <p:sp>
          <p:nvSpPr>
            <p:cNvPr id="159" name="TextBox 158"/>
            <p:cNvSpPr txBox="1"/>
            <p:nvPr/>
          </p:nvSpPr>
          <p:spPr>
            <a:xfrm>
              <a:off x="5562704" y="3332713"/>
              <a:ext cx="709680" cy="261610"/>
            </a:xfrm>
            <a:prstGeom prst="rect">
              <a:avLst/>
            </a:prstGeom>
            <a:noFill/>
          </p:spPr>
          <p:txBody>
            <a:bodyPr wrap="square" rtlCol="0">
              <a:spAutoFit/>
            </a:bodyPr>
            <a:lstStyle/>
            <a:p>
              <a:r>
                <a:rPr lang="en-US" sz="1100" b="1" dirty="0" smtClean="0">
                  <a:solidFill>
                    <a:srgbClr val="C00000"/>
                  </a:solidFill>
                </a:rPr>
                <a:t>PINTAR</a:t>
              </a:r>
              <a:endParaRPr lang="en-US" sz="1100" b="1" dirty="0">
                <a:solidFill>
                  <a:srgbClr val="C00000"/>
                </a:solidFill>
              </a:endParaRPr>
            </a:p>
          </p:txBody>
        </p:sp>
        <p:sp>
          <p:nvSpPr>
            <p:cNvPr id="160" name="TextBox 159"/>
            <p:cNvSpPr txBox="1"/>
            <p:nvPr/>
          </p:nvSpPr>
          <p:spPr>
            <a:xfrm>
              <a:off x="5557059" y="1848223"/>
              <a:ext cx="709680" cy="430887"/>
            </a:xfrm>
            <a:prstGeom prst="rect">
              <a:avLst/>
            </a:prstGeom>
            <a:noFill/>
          </p:spPr>
          <p:txBody>
            <a:bodyPr wrap="square" rtlCol="0">
              <a:spAutoFit/>
            </a:bodyPr>
            <a:lstStyle/>
            <a:p>
              <a:r>
                <a:rPr lang="en-US" sz="1100" b="1" dirty="0" err="1" smtClean="0"/>
                <a:t>Revisi</a:t>
              </a:r>
              <a:endParaRPr lang="en-US" sz="1100" b="1" dirty="0" smtClean="0"/>
            </a:p>
            <a:p>
              <a:r>
                <a:rPr lang="en-US" sz="1100" b="1" dirty="0" smtClean="0"/>
                <a:t>UU KUP</a:t>
              </a:r>
              <a:endParaRPr lang="en-US" sz="1100" b="1" dirty="0"/>
            </a:p>
          </p:txBody>
        </p:sp>
        <p:sp>
          <p:nvSpPr>
            <p:cNvPr id="161" name="TextBox 160"/>
            <p:cNvSpPr txBox="1"/>
            <p:nvPr/>
          </p:nvSpPr>
          <p:spPr>
            <a:xfrm>
              <a:off x="6065667" y="1266844"/>
              <a:ext cx="709680" cy="430887"/>
            </a:xfrm>
            <a:prstGeom prst="rect">
              <a:avLst/>
            </a:prstGeom>
            <a:noFill/>
          </p:spPr>
          <p:txBody>
            <a:bodyPr wrap="square" rtlCol="0">
              <a:spAutoFit/>
            </a:bodyPr>
            <a:lstStyle/>
            <a:p>
              <a:r>
                <a:rPr lang="en-US" sz="1100" b="1" dirty="0" err="1" smtClean="0"/>
                <a:t>Revisi</a:t>
              </a:r>
              <a:endParaRPr lang="en-US" sz="1100" b="1" dirty="0" smtClean="0"/>
            </a:p>
            <a:p>
              <a:r>
                <a:rPr lang="en-US" sz="1100" b="1" dirty="0" smtClean="0"/>
                <a:t>UU </a:t>
              </a:r>
              <a:r>
                <a:rPr lang="en-US" sz="1100" b="1" dirty="0" err="1" smtClean="0"/>
                <a:t>PPh</a:t>
              </a:r>
              <a:endParaRPr lang="en-US" sz="1100" b="1" dirty="0"/>
            </a:p>
          </p:txBody>
        </p:sp>
        <p:sp>
          <p:nvSpPr>
            <p:cNvPr id="162" name="TextBox 161"/>
            <p:cNvSpPr txBox="1"/>
            <p:nvPr/>
          </p:nvSpPr>
          <p:spPr>
            <a:xfrm>
              <a:off x="6613525" y="1825647"/>
              <a:ext cx="709680" cy="430887"/>
            </a:xfrm>
            <a:prstGeom prst="rect">
              <a:avLst/>
            </a:prstGeom>
            <a:noFill/>
          </p:spPr>
          <p:txBody>
            <a:bodyPr wrap="square" rtlCol="0">
              <a:spAutoFit/>
            </a:bodyPr>
            <a:lstStyle/>
            <a:p>
              <a:r>
                <a:rPr lang="en-US" sz="1100" b="1" dirty="0" err="1" smtClean="0"/>
                <a:t>Revisi</a:t>
              </a:r>
              <a:endParaRPr lang="en-US" sz="1100" b="1" dirty="0" smtClean="0"/>
            </a:p>
            <a:p>
              <a:r>
                <a:rPr lang="en-US" sz="1100" b="1" dirty="0" smtClean="0"/>
                <a:t>UU PPN</a:t>
              </a:r>
              <a:endParaRPr lang="en-US" sz="1100" b="1" dirty="0"/>
            </a:p>
          </p:txBody>
        </p:sp>
        <p:sp>
          <p:nvSpPr>
            <p:cNvPr id="164" name="TextBox 163"/>
            <p:cNvSpPr txBox="1"/>
            <p:nvPr/>
          </p:nvSpPr>
          <p:spPr>
            <a:xfrm>
              <a:off x="8089342" y="3606746"/>
              <a:ext cx="734095" cy="276999"/>
            </a:xfrm>
            <a:prstGeom prst="rect">
              <a:avLst/>
            </a:prstGeom>
            <a:noFill/>
          </p:spPr>
          <p:txBody>
            <a:bodyPr wrap="square" rtlCol="0">
              <a:spAutoFit/>
            </a:bodyPr>
            <a:lstStyle/>
            <a:p>
              <a:r>
                <a:rPr lang="en-US" sz="1200" dirty="0" smtClean="0"/>
                <a:t>2014</a:t>
              </a:r>
              <a:endParaRPr lang="en-US" sz="1200" dirty="0"/>
            </a:p>
          </p:txBody>
        </p:sp>
        <p:sp>
          <p:nvSpPr>
            <p:cNvPr id="165" name="TextBox 164"/>
            <p:cNvSpPr txBox="1"/>
            <p:nvPr/>
          </p:nvSpPr>
          <p:spPr>
            <a:xfrm>
              <a:off x="8106271" y="3360935"/>
              <a:ext cx="709680" cy="261610"/>
            </a:xfrm>
            <a:prstGeom prst="rect">
              <a:avLst/>
            </a:prstGeom>
            <a:noFill/>
          </p:spPr>
          <p:txBody>
            <a:bodyPr wrap="square" rtlCol="0">
              <a:spAutoFit/>
            </a:bodyPr>
            <a:lstStyle/>
            <a:p>
              <a:r>
                <a:rPr lang="en-US" sz="1100" dirty="0" smtClean="0"/>
                <a:t>ASN</a:t>
              </a:r>
              <a:endParaRPr lang="en-US" sz="1100" dirty="0"/>
            </a:p>
          </p:txBody>
        </p:sp>
        <p:sp>
          <p:nvSpPr>
            <p:cNvPr id="166" name="TextBox 165"/>
            <p:cNvSpPr txBox="1"/>
            <p:nvPr/>
          </p:nvSpPr>
          <p:spPr>
            <a:xfrm>
              <a:off x="5880411" y="4488133"/>
              <a:ext cx="2098907" cy="276999"/>
            </a:xfrm>
            <a:prstGeom prst="rect">
              <a:avLst/>
            </a:prstGeom>
            <a:noFill/>
          </p:spPr>
          <p:txBody>
            <a:bodyPr wrap="square" rtlCol="0">
              <a:spAutoFit/>
            </a:bodyPr>
            <a:lstStyle/>
            <a:p>
              <a:r>
                <a:rPr lang="en-US" sz="1200" b="1" dirty="0" smtClean="0"/>
                <a:t>New Public Management</a:t>
              </a:r>
              <a:endParaRPr lang="en-US" sz="1200" b="1" dirty="0"/>
            </a:p>
          </p:txBody>
        </p:sp>
        <p:cxnSp>
          <p:nvCxnSpPr>
            <p:cNvPr id="167" name="Straight Connector 166"/>
            <p:cNvCxnSpPr/>
            <p:nvPr/>
          </p:nvCxnSpPr>
          <p:spPr>
            <a:xfrm>
              <a:off x="8117475" y="2821021"/>
              <a:ext cx="0" cy="1678199"/>
            </a:xfrm>
            <a:prstGeom prst="line">
              <a:avLst/>
            </a:prstGeom>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8598466" y="3622545"/>
              <a:ext cx="700237" cy="276999"/>
            </a:xfrm>
            <a:prstGeom prst="rect">
              <a:avLst/>
            </a:prstGeom>
            <a:noFill/>
          </p:spPr>
          <p:txBody>
            <a:bodyPr wrap="square" rtlCol="0">
              <a:spAutoFit/>
            </a:bodyPr>
            <a:lstStyle/>
            <a:p>
              <a:r>
                <a:rPr lang="en-US" sz="1200" dirty="0" smtClean="0"/>
                <a:t>2015</a:t>
              </a:r>
              <a:endParaRPr lang="en-US" sz="1200" dirty="0"/>
            </a:p>
          </p:txBody>
        </p:sp>
        <p:sp>
          <p:nvSpPr>
            <p:cNvPr id="169" name="TextBox 168"/>
            <p:cNvSpPr txBox="1"/>
            <p:nvPr/>
          </p:nvSpPr>
          <p:spPr>
            <a:xfrm>
              <a:off x="8581537" y="3344001"/>
              <a:ext cx="709680" cy="261610"/>
            </a:xfrm>
            <a:prstGeom prst="rect">
              <a:avLst/>
            </a:prstGeom>
            <a:noFill/>
          </p:spPr>
          <p:txBody>
            <a:bodyPr wrap="square" rtlCol="0">
              <a:spAutoFit/>
            </a:bodyPr>
            <a:lstStyle/>
            <a:p>
              <a:r>
                <a:rPr lang="en-US" sz="1100" dirty="0" smtClean="0"/>
                <a:t>??</a:t>
              </a:r>
              <a:endParaRPr lang="en-US" sz="1100" dirty="0"/>
            </a:p>
          </p:txBody>
        </p:sp>
        <p:cxnSp>
          <p:nvCxnSpPr>
            <p:cNvPr id="170" name="Straight Connector 169"/>
            <p:cNvCxnSpPr/>
            <p:nvPr/>
          </p:nvCxnSpPr>
          <p:spPr>
            <a:xfrm>
              <a:off x="7155873" y="2848304"/>
              <a:ext cx="0" cy="1678199"/>
            </a:xfrm>
            <a:prstGeom prst="line">
              <a:avLst/>
            </a:prstGeom>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451812" y="4485730"/>
              <a:ext cx="2465798" cy="276999"/>
            </a:xfrm>
            <a:prstGeom prst="rect">
              <a:avLst/>
            </a:prstGeom>
            <a:noFill/>
          </p:spPr>
          <p:txBody>
            <a:bodyPr wrap="square" rtlCol="0">
              <a:spAutoFit/>
            </a:bodyPr>
            <a:lstStyle/>
            <a:p>
              <a:r>
                <a:rPr lang="en-US" sz="1200" b="1" dirty="0" smtClean="0"/>
                <a:t>Old  Public  Administration</a:t>
              </a:r>
              <a:endParaRPr lang="en-US" sz="1200" b="1" dirty="0"/>
            </a:p>
          </p:txBody>
        </p:sp>
        <p:sp>
          <p:nvSpPr>
            <p:cNvPr id="172" name="TextBox 171"/>
            <p:cNvSpPr txBox="1"/>
            <p:nvPr/>
          </p:nvSpPr>
          <p:spPr>
            <a:xfrm>
              <a:off x="1950052" y="5736025"/>
              <a:ext cx="734095" cy="276999"/>
            </a:xfrm>
            <a:prstGeom prst="rect">
              <a:avLst/>
            </a:prstGeom>
            <a:noFill/>
          </p:spPr>
          <p:txBody>
            <a:bodyPr wrap="square" rtlCol="0">
              <a:spAutoFit/>
            </a:bodyPr>
            <a:lstStyle/>
            <a:p>
              <a:r>
                <a:rPr lang="en-US" sz="1200" dirty="0" smtClean="0"/>
                <a:t>1998</a:t>
              </a:r>
              <a:endParaRPr lang="en-US" sz="1200" dirty="0"/>
            </a:p>
          </p:txBody>
        </p:sp>
        <p:grpSp>
          <p:nvGrpSpPr>
            <p:cNvPr id="173" name="Group 172"/>
            <p:cNvGrpSpPr/>
            <p:nvPr/>
          </p:nvGrpSpPr>
          <p:grpSpPr>
            <a:xfrm>
              <a:off x="92483" y="864911"/>
              <a:ext cx="1981327" cy="5199346"/>
              <a:chOff x="91946" y="748305"/>
              <a:chExt cx="1981327" cy="5199346"/>
            </a:xfrm>
          </p:grpSpPr>
          <p:sp>
            <p:nvSpPr>
              <p:cNvPr id="174" name="TextBox 173"/>
              <p:cNvSpPr txBox="1"/>
              <p:nvPr/>
            </p:nvSpPr>
            <p:spPr>
              <a:xfrm>
                <a:off x="296936" y="1595366"/>
                <a:ext cx="734095" cy="276999"/>
              </a:xfrm>
              <a:prstGeom prst="rect">
                <a:avLst/>
              </a:prstGeom>
              <a:noFill/>
            </p:spPr>
            <p:txBody>
              <a:bodyPr wrap="square" rtlCol="0">
                <a:spAutoFit/>
              </a:bodyPr>
              <a:lstStyle/>
              <a:p>
                <a:r>
                  <a:rPr lang="en-US" sz="1200" dirty="0" smtClean="0"/>
                  <a:t>1983</a:t>
                </a:r>
                <a:endParaRPr lang="en-US" sz="1200" dirty="0"/>
              </a:p>
            </p:txBody>
          </p:sp>
          <p:sp>
            <p:nvSpPr>
              <p:cNvPr id="175" name="TextBox 174"/>
              <p:cNvSpPr txBox="1"/>
              <p:nvPr/>
            </p:nvSpPr>
            <p:spPr>
              <a:xfrm>
                <a:off x="104951" y="748305"/>
                <a:ext cx="1045336" cy="60016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100" dirty="0" smtClean="0"/>
                  <a:t>Tax Law/ Tax Policy Reform Timeline</a:t>
                </a:r>
                <a:endParaRPr lang="en-US" sz="1100" dirty="0"/>
              </a:p>
            </p:txBody>
          </p:sp>
          <p:sp>
            <p:nvSpPr>
              <p:cNvPr id="176" name="TextBox 175"/>
              <p:cNvSpPr txBox="1"/>
              <p:nvPr/>
            </p:nvSpPr>
            <p:spPr>
              <a:xfrm>
                <a:off x="92386" y="4945638"/>
                <a:ext cx="1161246" cy="43088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100" dirty="0" smtClean="0">
                    <a:solidFill>
                      <a:schemeClr val="tx1"/>
                    </a:solidFill>
                  </a:rPr>
                  <a:t>Political Reform Timeline</a:t>
                </a:r>
                <a:endParaRPr lang="en-US" sz="1100" dirty="0">
                  <a:solidFill>
                    <a:schemeClr val="tx1"/>
                  </a:solidFill>
                </a:endParaRPr>
              </a:p>
            </p:txBody>
          </p:sp>
          <p:sp>
            <p:nvSpPr>
              <p:cNvPr id="177" name="TextBox 176"/>
              <p:cNvSpPr txBox="1"/>
              <p:nvPr/>
            </p:nvSpPr>
            <p:spPr>
              <a:xfrm>
                <a:off x="91946" y="2738713"/>
                <a:ext cx="1275009" cy="60016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100" dirty="0" smtClean="0">
                    <a:solidFill>
                      <a:sysClr val="windowText" lastClr="000000"/>
                    </a:solidFill>
                  </a:rPr>
                  <a:t>Modernization</a:t>
                </a:r>
              </a:p>
              <a:p>
                <a:r>
                  <a:rPr lang="en-US" sz="1100" dirty="0" smtClean="0">
                    <a:solidFill>
                      <a:sysClr val="windowText" lastClr="000000"/>
                    </a:solidFill>
                  </a:rPr>
                  <a:t>(Tax </a:t>
                </a:r>
                <a:r>
                  <a:rPr lang="en-US" sz="1100" dirty="0" err="1" smtClean="0">
                    <a:solidFill>
                      <a:sysClr val="windowText" lastClr="000000"/>
                    </a:solidFill>
                  </a:rPr>
                  <a:t>Adm</a:t>
                </a:r>
                <a:r>
                  <a:rPr lang="en-US" sz="1100" dirty="0" smtClean="0">
                    <a:solidFill>
                      <a:sysClr val="windowText" lastClr="000000"/>
                    </a:solidFill>
                  </a:rPr>
                  <a:t> Reform) Timeline</a:t>
                </a:r>
                <a:endParaRPr lang="en-US" sz="1100" dirty="0">
                  <a:solidFill>
                    <a:sysClr val="windowText" lastClr="000000"/>
                  </a:solidFill>
                </a:endParaRPr>
              </a:p>
            </p:txBody>
          </p:sp>
          <p:sp>
            <p:nvSpPr>
              <p:cNvPr id="178" name="TextBox 177"/>
              <p:cNvSpPr txBox="1"/>
              <p:nvPr/>
            </p:nvSpPr>
            <p:spPr>
              <a:xfrm>
                <a:off x="302580" y="3531410"/>
                <a:ext cx="734095" cy="276999"/>
              </a:xfrm>
              <a:prstGeom prst="rect">
                <a:avLst/>
              </a:prstGeom>
              <a:noFill/>
            </p:spPr>
            <p:txBody>
              <a:bodyPr wrap="square" rtlCol="0">
                <a:spAutoFit/>
              </a:bodyPr>
              <a:lstStyle/>
              <a:p>
                <a:r>
                  <a:rPr lang="en-US" sz="1200" dirty="0" smtClean="0"/>
                  <a:t>1983</a:t>
                </a:r>
                <a:endParaRPr lang="en-US" sz="1200" dirty="0"/>
              </a:p>
            </p:txBody>
          </p:sp>
          <p:sp>
            <p:nvSpPr>
              <p:cNvPr id="179" name="TextBox 178"/>
              <p:cNvSpPr txBox="1"/>
              <p:nvPr/>
            </p:nvSpPr>
            <p:spPr>
              <a:xfrm>
                <a:off x="206783" y="1313352"/>
                <a:ext cx="1866490" cy="261610"/>
              </a:xfrm>
              <a:prstGeom prst="rect">
                <a:avLst/>
              </a:prstGeom>
              <a:noFill/>
            </p:spPr>
            <p:txBody>
              <a:bodyPr wrap="square" rtlCol="0">
                <a:spAutoFit/>
              </a:bodyPr>
              <a:lstStyle/>
              <a:p>
                <a:r>
                  <a:rPr lang="en-US" sz="1100" dirty="0" smtClean="0"/>
                  <a:t>Official </a:t>
                </a:r>
                <a:r>
                  <a:rPr lang="en-US" sz="1100" dirty="0" smtClean="0">
                    <a:sym typeface="Wingdings" panose="05000000000000000000" pitchFamily="2" charset="2"/>
                  </a:rPr>
                  <a:t> Self Assessment </a:t>
                </a:r>
                <a:endParaRPr lang="en-US" sz="1100" dirty="0"/>
              </a:p>
            </p:txBody>
          </p:sp>
          <p:sp>
            <p:nvSpPr>
              <p:cNvPr id="180" name="TextBox 179"/>
              <p:cNvSpPr txBox="1"/>
              <p:nvPr/>
            </p:nvSpPr>
            <p:spPr>
              <a:xfrm>
                <a:off x="235004" y="3283261"/>
                <a:ext cx="1045336" cy="261610"/>
              </a:xfrm>
              <a:prstGeom prst="rect">
                <a:avLst/>
              </a:prstGeom>
              <a:noFill/>
            </p:spPr>
            <p:txBody>
              <a:bodyPr wrap="square" rtlCol="0">
                <a:spAutoFit/>
              </a:bodyPr>
              <a:lstStyle/>
              <a:p>
                <a:r>
                  <a:rPr lang="en-US" sz="1100" dirty="0" smtClean="0"/>
                  <a:t>Tax Reform</a:t>
                </a:r>
                <a:endParaRPr lang="en-US" sz="1100" dirty="0"/>
              </a:p>
            </p:txBody>
          </p:sp>
          <p:sp>
            <p:nvSpPr>
              <p:cNvPr id="181" name="TextBox 180"/>
              <p:cNvSpPr txBox="1"/>
              <p:nvPr/>
            </p:nvSpPr>
            <p:spPr>
              <a:xfrm>
                <a:off x="342090" y="5670652"/>
                <a:ext cx="734095" cy="276999"/>
              </a:xfrm>
              <a:prstGeom prst="rect">
                <a:avLst/>
              </a:prstGeom>
              <a:noFill/>
            </p:spPr>
            <p:txBody>
              <a:bodyPr wrap="square" rtlCol="0">
                <a:spAutoFit/>
              </a:bodyPr>
              <a:lstStyle/>
              <a:p>
                <a:r>
                  <a:rPr lang="en-US" sz="1200" dirty="0" smtClean="0"/>
                  <a:t>1983</a:t>
                </a:r>
                <a:endParaRPr lang="en-US" sz="1200" dirty="0"/>
              </a:p>
            </p:txBody>
          </p:sp>
          <p:sp>
            <p:nvSpPr>
              <p:cNvPr id="182" name="TextBox 181"/>
              <p:cNvSpPr txBox="1"/>
              <p:nvPr/>
            </p:nvSpPr>
            <p:spPr>
              <a:xfrm>
                <a:off x="274515" y="5332192"/>
                <a:ext cx="1045336" cy="261610"/>
              </a:xfrm>
              <a:prstGeom prst="rect">
                <a:avLst/>
              </a:prstGeom>
              <a:noFill/>
            </p:spPr>
            <p:txBody>
              <a:bodyPr wrap="square" rtlCol="0">
                <a:spAutoFit/>
              </a:bodyPr>
              <a:lstStyle/>
              <a:p>
                <a:r>
                  <a:rPr lang="en-US" sz="1100" dirty="0" smtClean="0"/>
                  <a:t>Tax Reform</a:t>
                </a:r>
                <a:endParaRPr lang="en-US" sz="1100" dirty="0"/>
              </a:p>
            </p:txBody>
          </p:sp>
        </p:grpSp>
        <p:sp>
          <p:nvSpPr>
            <p:cNvPr id="183" name="TextBox 182"/>
            <p:cNvSpPr txBox="1"/>
            <p:nvPr/>
          </p:nvSpPr>
          <p:spPr>
            <a:xfrm>
              <a:off x="1950052" y="5973611"/>
              <a:ext cx="1045336" cy="261610"/>
            </a:xfrm>
            <a:prstGeom prst="rect">
              <a:avLst/>
            </a:prstGeom>
            <a:noFill/>
          </p:spPr>
          <p:txBody>
            <a:bodyPr wrap="square" rtlCol="0">
              <a:spAutoFit/>
            </a:bodyPr>
            <a:lstStyle/>
            <a:p>
              <a:r>
                <a:rPr lang="en-US" sz="1100" dirty="0" smtClean="0"/>
                <a:t>“</a:t>
              </a:r>
              <a:r>
                <a:rPr lang="en-US" sz="1100" dirty="0" err="1" smtClean="0"/>
                <a:t>Reformasi</a:t>
              </a:r>
              <a:r>
                <a:rPr lang="en-US" sz="1100" dirty="0" smtClean="0"/>
                <a:t>”</a:t>
              </a:r>
              <a:endParaRPr lang="en-US" sz="1100" dirty="0"/>
            </a:p>
          </p:txBody>
        </p:sp>
        <p:cxnSp>
          <p:nvCxnSpPr>
            <p:cNvPr id="184" name="Straight Connector 183"/>
            <p:cNvCxnSpPr/>
            <p:nvPr/>
          </p:nvCxnSpPr>
          <p:spPr>
            <a:xfrm flipH="1">
              <a:off x="2420596" y="928082"/>
              <a:ext cx="13980" cy="4776812"/>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784288" y="5832199"/>
              <a:ext cx="1023916"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200" dirty="0" smtClean="0">
                  <a:solidFill>
                    <a:schemeClr val="tx1"/>
                  </a:solidFill>
                </a:rPr>
                <a:t>Authoritarian Regime </a:t>
              </a:r>
              <a:endParaRPr lang="en-US" sz="1200" dirty="0">
                <a:solidFill>
                  <a:schemeClr val="tx1"/>
                </a:solidFill>
              </a:endParaRPr>
            </a:p>
          </p:txBody>
        </p:sp>
        <p:sp>
          <p:nvSpPr>
            <p:cNvPr id="186" name="TextBox 185"/>
            <p:cNvSpPr txBox="1"/>
            <p:nvPr/>
          </p:nvSpPr>
          <p:spPr>
            <a:xfrm>
              <a:off x="5553647" y="5747728"/>
              <a:ext cx="1121595" cy="46166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1200" dirty="0" smtClean="0">
                  <a:solidFill>
                    <a:schemeClr val="tx1"/>
                  </a:solidFill>
                </a:rPr>
                <a:t>Democratic Regime</a:t>
              </a:r>
              <a:endParaRPr lang="en-US" sz="1200" dirty="0">
                <a:solidFill>
                  <a:schemeClr val="tx1"/>
                </a:solidFill>
              </a:endParaRPr>
            </a:p>
          </p:txBody>
        </p:sp>
      </p:grpSp>
      <p:sp>
        <p:nvSpPr>
          <p:cNvPr id="5" name="Oval 4"/>
          <p:cNvSpPr/>
          <p:nvPr/>
        </p:nvSpPr>
        <p:spPr>
          <a:xfrm>
            <a:off x="7938043" y="2501466"/>
            <a:ext cx="1233667" cy="903969"/>
          </a:xfrm>
          <a:prstGeom prst="ellipse">
            <a:avLst/>
          </a:prstGeom>
          <a:noFill/>
          <a:ln>
            <a:solidFill>
              <a:srgbClr val="E73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ysClr val="windowText" lastClr="000000"/>
                </a:solidFill>
              </a:rPr>
              <a:t>Urgently Need Tax Reform !</a:t>
            </a:r>
            <a:endParaRPr lang="en-US" sz="1400" b="1" dirty="0">
              <a:solidFill>
                <a:sysClr val="windowText" lastClr="000000"/>
              </a:solidFill>
            </a:endParaRPr>
          </a:p>
        </p:txBody>
      </p:sp>
      <p:sp>
        <p:nvSpPr>
          <p:cNvPr id="187" name="TextBox 186"/>
          <p:cNvSpPr txBox="1"/>
          <p:nvPr/>
        </p:nvSpPr>
        <p:spPr>
          <a:xfrm>
            <a:off x="105870" y="2062670"/>
            <a:ext cx="1121595" cy="461665"/>
          </a:xfrm>
          <a:prstGeom prst="rect">
            <a:avLst/>
          </a:prstGeom>
          <a:noFill/>
        </p:spPr>
        <p:txBody>
          <a:bodyPr wrap="square" rtlCol="0">
            <a:spAutoFit/>
          </a:bodyPr>
          <a:lstStyle/>
          <a:p>
            <a:pPr algn="ctr"/>
            <a:r>
              <a:rPr lang="en-US" sz="1200" dirty="0" err="1" smtClean="0"/>
              <a:t>Teknokratis</a:t>
            </a:r>
            <a:r>
              <a:rPr lang="en-US" sz="1200" dirty="0" smtClean="0"/>
              <a:t> </a:t>
            </a:r>
            <a:r>
              <a:rPr lang="en-US" sz="1200" dirty="0" err="1" smtClean="0"/>
              <a:t>Murni</a:t>
            </a:r>
            <a:endParaRPr lang="en-US" sz="1200" dirty="0"/>
          </a:p>
        </p:txBody>
      </p:sp>
      <p:sp>
        <p:nvSpPr>
          <p:cNvPr id="188" name="Oval 187"/>
          <p:cNvSpPr/>
          <p:nvPr/>
        </p:nvSpPr>
        <p:spPr>
          <a:xfrm>
            <a:off x="7448996" y="4728329"/>
            <a:ext cx="1233667" cy="903969"/>
          </a:xfrm>
          <a:prstGeom prst="ellipse">
            <a:avLst/>
          </a:prstGeom>
          <a:noFill/>
          <a:ln>
            <a:solidFill>
              <a:srgbClr val="E73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ysClr val="windowText" lastClr="000000"/>
                </a:solidFill>
              </a:rPr>
              <a:t>Urgently Need Political Reform !</a:t>
            </a:r>
            <a:endParaRPr lang="en-US" sz="1400" b="1" dirty="0">
              <a:solidFill>
                <a:sysClr val="windowText" lastClr="000000"/>
              </a:solidFill>
            </a:endParaRPr>
          </a:p>
        </p:txBody>
      </p:sp>
      <p:sp>
        <p:nvSpPr>
          <p:cNvPr id="191" name="Rectangle 190"/>
          <p:cNvSpPr/>
          <p:nvPr/>
        </p:nvSpPr>
        <p:spPr>
          <a:xfrm>
            <a:off x="1857129" y="6343487"/>
            <a:ext cx="7963808" cy="338554"/>
          </a:xfrm>
          <a:prstGeom prst="rect">
            <a:avLst/>
          </a:prstGeom>
        </p:spPr>
        <p:txBody>
          <a:bodyPr wrap="square">
            <a:spAutoFit/>
          </a:bodyPr>
          <a:lstStyle/>
          <a:p>
            <a:r>
              <a:rPr lang="en-US" sz="1600" b="1" dirty="0" err="1" smtClean="0">
                <a:solidFill>
                  <a:srgbClr val="C00000"/>
                </a:solidFill>
              </a:rPr>
              <a:t>Mengapa</a:t>
            </a:r>
            <a:r>
              <a:rPr lang="en-US" sz="1600" b="1" dirty="0" smtClean="0">
                <a:solidFill>
                  <a:srgbClr val="C00000"/>
                </a:solidFill>
              </a:rPr>
              <a:t> </a:t>
            </a:r>
            <a:r>
              <a:rPr lang="en-US" sz="1600" b="1" dirty="0" err="1" smtClean="0">
                <a:solidFill>
                  <a:srgbClr val="C00000"/>
                </a:solidFill>
              </a:rPr>
              <a:t>Rezim</a:t>
            </a:r>
            <a:r>
              <a:rPr lang="en-US" sz="1600" b="1" dirty="0" smtClean="0">
                <a:solidFill>
                  <a:srgbClr val="C00000"/>
                </a:solidFill>
              </a:rPr>
              <a:t> </a:t>
            </a:r>
            <a:r>
              <a:rPr lang="en-US" sz="1600" b="1" dirty="0" err="1" smtClean="0">
                <a:solidFill>
                  <a:srgbClr val="C00000"/>
                </a:solidFill>
              </a:rPr>
              <a:t>Demokrasi</a:t>
            </a:r>
            <a:r>
              <a:rPr lang="en-US" sz="1600" b="1" dirty="0" smtClean="0">
                <a:solidFill>
                  <a:srgbClr val="C00000"/>
                </a:solidFill>
              </a:rPr>
              <a:t> </a:t>
            </a:r>
            <a:r>
              <a:rPr lang="en-US" sz="1600" b="1" dirty="0" err="1" smtClean="0">
                <a:solidFill>
                  <a:srgbClr val="C00000"/>
                </a:solidFill>
              </a:rPr>
              <a:t>belum</a:t>
            </a:r>
            <a:r>
              <a:rPr lang="en-US" sz="1600" b="1" dirty="0" smtClean="0">
                <a:solidFill>
                  <a:srgbClr val="C00000"/>
                </a:solidFill>
              </a:rPr>
              <a:t> </a:t>
            </a:r>
            <a:r>
              <a:rPr lang="en-US" sz="1600" b="1" dirty="0" err="1" smtClean="0">
                <a:solidFill>
                  <a:srgbClr val="C00000"/>
                </a:solidFill>
              </a:rPr>
              <a:t>bisa</a:t>
            </a:r>
            <a:r>
              <a:rPr lang="en-US" sz="1600" b="1" dirty="0" smtClean="0">
                <a:solidFill>
                  <a:srgbClr val="C00000"/>
                </a:solidFill>
              </a:rPr>
              <a:t> </a:t>
            </a:r>
            <a:r>
              <a:rPr lang="en-US" sz="1600" b="1" dirty="0" err="1" smtClean="0">
                <a:solidFill>
                  <a:srgbClr val="C00000"/>
                </a:solidFill>
              </a:rPr>
              <a:t>melahirkan</a:t>
            </a:r>
            <a:r>
              <a:rPr lang="en-US" sz="1600" b="1" dirty="0" smtClean="0">
                <a:solidFill>
                  <a:srgbClr val="C00000"/>
                </a:solidFill>
              </a:rPr>
              <a:t> tax reform yang fundamental?</a:t>
            </a:r>
            <a:endParaRPr lang="en-US" sz="1600" b="1" dirty="0">
              <a:solidFill>
                <a:srgbClr val="C00000"/>
              </a:solidFill>
            </a:endParaRPr>
          </a:p>
        </p:txBody>
      </p:sp>
      <p:sp>
        <p:nvSpPr>
          <p:cNvPr id="64" name="TextBox 63"/>
          <p:cNvSpPr txBox="1"/>
          <p:nvPr/>
        </p:nvSpPr>
        <p:spPr>
          <a:xfrm>
            <a:off x="1169662" y="3779637"/>
            <a:ext cx="1010882" cy="600164"/>
          </a:xfrm>
          <a:prstGeom prst="rect">
            <a:avLst/>
          </a:prstGeom>
          <a:noFill/>
        </p:spPr>
        <p:txBody>
          <a:bodyPr wrap="square" rtlCol="0">
            <a:spAutoFit/>
          </a:bodyPr>
          <a:lstStyle/>
          <a:p>
            <a:r>
              <a:rPr lang="en-US" sz="1100" dirty="0" err="1" smtClean="0"/>
              <a:t>Awal</a:t>
            </a:r>
            <a:r>
              <a:rPr lang="en-US" sz="1100" dirty="0" smtClean="0"/>
              <a:t> </a:t>
            </a:r>
            <a:r>
              <a:rPr lang="en-US" sz="1100" dirty="0" err="1" smtClean="0"/>
              <a:t>Pembentukan</a:t>
            </a:r>
            <a:r>
              <a:rPr lang="en-US" sz="1100" dirty="0" smtClean="0"/>
              <a:t> </a:t>
            </a:r>
            <a:r>
              <a:rPr lang="en-US" sz="1100" b="1" dirty="0" smtClean="0"/>
              <a:t>KPP</a:t>
            </a:r>
            <a:endParaRPr lang="en-US" sz="1100" b="1" dirty="0"/>
          </a:p>
        </p:txBody>
      </p:sp>
      <p:sp>
        <p:nvSpPr>
          <p:cNvPr id="65" name="TextBox 64"/>
          <p:cNvSpPr txBox="1"/>
          <p:nvPr/>
        </p:nvSpPr>
        <p:spPr>
          <a:xfrm>
            <a:off x="1157061" y="3601163"/>
            <a:ext cx="734095" cy="276999"/>
          </a:xfrm>
          <a:prstGeom prst="rect">
            <a:avLst/>
          </a:prstGeom>
          <a:noFill/>
        </p:spPr>
        <p:txBody>
          <a:bodyPr wrap="square" rtlCol="0">
            <a:spAutoFit/>
          </a:bodyPr>
          <a:lstStyle/>
          <a:p>
            <a:r>
              <a:rPr lang="en-US" sz="1200" dirty="0" smtClean="0"/>
              <a:t>1989</a:t>
            </a:r>
            <a:endParaRPr lang="en-US" sz="1200" dirty="0"/>
          </a:p>
        </p:txBody>
      </p:sp>
      <p:sp>
        <p:nvSpPr>
          <p:cNvPr id="67" name="TextBox 66"/>
          <p:cNvSpPr txBox="1"/>
          <p:nvPr/>
        </p:nvSpPr>
        <p:spPr>
          <a:xfrm>
            <a:off x="7996419" y="3872758"/>
            <a:ext cx="933645" cy="600164"/>
          </a:xfrm>
          <a:prstGeom prst="rect">
            <a:avLst/>
          </a:prstGeom>
          <a:noFill/>
        </p:spPr>
        <p:txBody>
          <a:bodyPr wrap="square" rtlCol="0">
            <a:spAutoFit/>
          </a:bodyPr>
          <a:lstStyle/>
          <a:p>
            <a:r>
              <a:rPr lang="en-US" sz="1100" dirty="0" err="1" smtClean="0"/>
              <a:t>Digitalisasi</a:t>
            </a:r>
            <a:endParaRPr lang="en-US" sz="1100" dirty="0" smtClean="0"/>
          </a:p>
          <a:p>
            <a:r>
              <a:rPr lang="en-US" sz="1100" dirty="0" err="1" smtClean="0"/>
              <a:t>Elektronisasi</a:t>
            </a:r>
            <a:endParaRPr lang="en-US" sz="1100" dirty="0" smtClean="0"/>
          </a:p>
          <a:p>
            <a:r>
              <a:rPr lang="en-US" sz="1100" dirty="0" err="1" smtClean="0"/>
              <a:t>Otomatisasi</a:t>
            </a:r>
            <a:endParaRPr lang="en-US" sz="1100" dirty="0"/>
          </a:p>
        </p:txBody>
      </p:sp>
      <p:cxnSp>
        <p:nvCxnSpPr>
          <p:cNvPr id="3" name="Straight Arrow Connector 2"/>
          <p:cNvCxnSpPr/>
          <p:nvPr/>
        </p:nvCxnSpPr>
        <p:spPr>
          <a:xfrm>
            <a:off x="2591224" y="4605718"/>
            <a:ext cx="3168131" cy="20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63402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587" y="2803066"/>
            <a:ext cx="7886700" cy="1325563"/>
          </a:xfrm>
        </p:spPr>
        <p:txBody>
          <a:bodyPr/>
          <a:lstStyle/>
          <a:p>
            <a:r>
              <a:rPr lang="en-US" b="1" dirty="0" err="1" smtClean="0">
                <a:solidFill>
                  <a:srgbClr val="002060"/>
                </a:solidFill>
              </a:rPr>
              <a:t>Evaluasi</a:t>
            </a:r>
            <a:r>
              <a:rPr lang="en-US" b="1" dirty="0" smtClean="0">
                <a:solidFill>
                  <a:srgbClr val="002060"/>
                </a:solidFill>
              </a:rPr>
              <a:t> </a:t>
            </a:r>
            <a:r>
              <a:rPr lang="en-US" b="1" dirty="0" err="1" smtClean="0">
                <a:solidFill>
                  <a:srgbClr val="002060"/>
                </a:solidFill>
              </a:rPr>
              <a:t>Realisasi</a:t>
            </a:r>
            <a:r>
              <a:rPr lang="en-US" b="1" dirty="0" smtClean="0">
                <a:solidFill>
                  <a:srgbClr val="002060"/>
                </a:solidFill>
              </a:rPr>
              <a:t> 2015 </a:t>
            </a:r>
            <a:br>
              <a:rPr lang="en-US" b="1" dirty="0" smtClean="0">
                <a:solidFill>
                  <a:srgbClr val="002060"/>
                </a:solidFill>
              </a:rPr>
            </a:br>
            <a:r>
              <a:rPr lang="en-US" b="1" dirty="0" smtClean="0">
                <a:solidFill>
                  <a:srgbClr val="002060"/>
                </a:solidFill>
              </a:rPr>
              <a:t>&amp; Target 2016</a:t>
            </a:r>
            <a:endParaRPr lang="en-US" b="1" dirty="0">
              <a:solidFill>
                <a:srgbClr val="002060"/>
              </a:solidFill>
            </a:endParaRPr>
          </a:p>
        </p:txBody>
      </p:sp>
      <p:cxnSp>
        <p:nvCxnSpPr>
          <p:cNvPr id="4" name="Straight Connector 3"/>
          <p:cNvCxnSpPr/>
          <p:nvPr/>
        </p:nvCxnSpPr>
        <p:spPr>
          <a:xfrm>
            <a:off x="624114" y="2322286"/>
            <a:ext cx="0" cy="2467428"/>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p:nvCxnSpPr>
        <p:spPr>
          <a:xfrm>
            <a:off x="899885" y="2656114"/>
            <a:ext cx="0" cy="1619469"/>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4269028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6506" y="1629451"/>
            <a:ext cx="7508237" cy="400110"/>
          </a:xfrm>
          <a:prstGeom prst="rect">
            <a:avLst/>
          </a:prstGeom>
          <a:noFill/>
        </p:spPr>
        <p:txBody>
          <a:bodyPr wrap="square" rtlCol="0">
            <a:spAutoFit/>
          </a:bodyPr>
          <a:lstStyle/>
          <a:p>
            <a:pPr algn="ctr"/>
            <a:r>
              <a:rPr lang="en-US" sz="2000" b="1" dirty="0" err="1" smtClean="0">
                <a:solidFill>
                  <a:srgbClr val="C00000"/>
                </a:solidFill>
              </a:rPr>
              <a:t>Realisasi</a:t>
            </a:r>
            <a:r>
              <a:rPr lang="en-US" sz="2000" b="1" dirty="0" smtClean="0">
                <a:solidFill>
                  <a:srgbClr val="C00000"/>
                </a:solidFill>
              </a:rPr>
              <a:t> </a:t>
            </a:r>
            <a:r>
              <a:rPr lang="en-US" sz="2000" b="1" dirty="0" err="1" smtClean="0">
                <a:solidFill>
                  <a:srgbClr val="C00000"/>
                </a:solidFill>
              </a:rPr>
              <a:t>Penerimaan</a:t>
            </a:r>
            <a:r>
              <a:rPr lang="en-US" sz="2000" b="1" dirty="0" smtClean="0">
                <a:solidFill>
                  <a:srgbClr val="C00000"/>
                </a:solidFill>
              </a:rPr>
              <a:t> </a:t>
            </a:r>
            <a:r>
              <a:rPr lang="en-US" sz="2000" b="1" dirty="0" err="1" smtClean="0">
                <a:solidFill>
                  <a:srgbClr val="C00000"/>
                </a:solidFill>
              </a:rPr>
              <a:t>Pajak</a:t>
            </a:r>
            <a:r>
              <a:rPr lang="en-US" sz="2000" b="1" dirty="0" smtClean="0">
                <a:solidFill>
                  <a:srgbClr val="C00000"/>
                </a:solidFill>
              </a:rPr>
              <a:t> 2006-2015</a:t>
            </a:r>
            <a:endParaRPr lang="en-US" sz="2000" b="1" dirty="0">
              <a:solidFill>
                <a:srgbClr val="C00000"/>
              </a:solidFill>
            </a:endParaRPr>
          </a:p>
        </p:txBody>
      </p:sp>
      <p:sp>
        <p:nvSpPr>
          <p:cNvPr id="7" name="TextBox 6"/>
          <p:cNvSpPr txBox="1"/>
          <p:nvPr/>
        </p:nvSpPr>
        <p:spPr>
          <a:xfrm>
            <a:off x="866506" y="5747656"/>
            <a:ext cx="5708614" cy="600164"/>
          </a:xfrm>
          <a:prstGeom prst="rect">
            <a:avLst/>
          </a:prstGeom>
          <a:noFill/>
        </p:spPr>
        <p:txBody>
          <a:bodyPr wrap="none" rtlCol="0">
            <a:spAutoFit/>
          </a:bodyPr>
          <a:lstStyle/>
          <a:p>
            <a:r>
              <a:rPr lang="en-US" sz="1100" dirty="0" err="1" smtClean="0"/>
              <a:t>Realisasi</a:t>
            </a:r>
            <a:r>
              <a:rPr lang="en-US" sz="1100" dirty="0" smtClean="0"/>
              <a:t> 2015 </a:t>
            </a:r>
            <a:r>
              <a:rPr lang="en-US" sz="1100" dirty="0" err="1" smtClean="0"/>
              <a:t>merupakan</a:t>
            </a:r>
            <a:r>
              <a:rPr lang="en-US" sz="1100" dirty="0" smtClean="0"/>
              <a:t> </a:t>
            </a:r>
            <a:r>
              <a:rPr lang="en-US" sz="1100" dirty="0" err="1" smtClean="0"/>
              <a:t>perkiraan</a:t>
            </a:r>
            <a:r>
              <a:rPr lang="en-US" sz="1100" dirty="0" smtClean="0"/>
              <a:t> </a:t>
            </a:r>
            <a:r>
              <a:rPr lang="en-US" sz="1100" dirty="0" err="1" smtClean="0"/>
              <a:t>berdasarkan</a:t>
            </a:r>
            <a:r>
              <a:rPr lang="en-US" sz="1100" dirty="0" smtClean="0"/>
              <a:t> </a:t>
            </a:r>
            <a:r>
              <a:rPr lang="en-US" sz="1100" dirty="0" err="1" smtClean="0"/>
              <a:t>prognosa</a:t>
            </a:r>
            <a:r>
              <a:rPr lang="en-US" sz="1100" dirty="0" smtClean="0"/>
              <a:t> 2014. </a:t>
            </a:r>
            <a:r>
              <a:rPr lang="en-US" sz="1100" dirty="0" err="1" smtClean="0"/>
              <a:t>Jika</a:t>
            </a:r>
            <a:r>
              <a:rPr lang="en-US" sz="1100" dirty="0" smtClean="0"/>
              <a:t> extra effort </a:t>
            </a:r>
            <a:r>
              <a:rPr lang="en-US" sz="1100" dirty="0" err="1" smtClean="0"/>
              <a:t>mencapai</a:t>
            </a:r>
            <a:r>
              <a:rPr lang="en-US" sz="1100" dirty="0" smtClean="0"/>
              <a:t> 4%, </a:t>
            </a:r>
          </a:p>
          <a:p>
            <a:r>
              <a:rPr lang="en-US" sz="1100" dirty="0" err="1" smtClean="0"/>
              <a:t>maka</a:t>
            </a:r>
            <a:r>
              <a:rPr lang="en-US" sz="1100" dirty="0" smtClean="0"/>
              <a:t> </a:t>
            </a:r>
            <a:r>
              <a:rPr lang="en-US" sz="1100" dirty="0" err="1" smtClean="0"/>
              <a:t>penerimaan</a:t>
            </a:r>
            <a:r>
              <a:rPr lang="en-US" sz="1100" dirty="0" smtClean="0"/>
              <a:t> </a:t>
            </a:r>
            <a:r>
              <a:rPr lang="en-US" sz="1100" dirty="0" err="1" smtClean="0"/>
              <a:t>akan</a:t>
            </a:r>
            <a:r>
              <a:rPr lang="en-US" sz="1100" dirty="0" smtClean="0"/>
              <a:t> </a:t>
            </a:r>
            <a:r>
              <a:rPr lang="en-US" sz="1100" dirty="0" err="1" smtClean="0"/>
              <a:t>mencapai</a:t>
            </a:r>
            <a:r>
              <a:rPr lang="en-US" sz="1100" dirty="0" smtClean="0"/>
              <a:t> 82%.</a:t>
            </a:r>
          </a:p>
          <a:p>
            <a:r>
              <a:rPr lang="en-US" sz="1100" dirty="0" err="1" smtClean="0"/>
              <a:t>Sumber</a:t>
            </a:r>
            <a:r>
              <a:rPr lang="en-US" sz="1100" dirty="0" smtClean="0"/>
              <a:t>: LKPP, NK APBNP, </a:t>
            </a:r>
            <a:r>
              <a:rPr lang="en-US" sz="1100" dirty="0" err="1" smtClean="0"/>
              <a:t>dan</a:t>
            </a:r>
            <a:r>
              <a:rPr lang="en-US" sz="1100" dirty="0" smtClean="0"/>
              <a:t> dashboard </a:t>
            </a:r>
            <a:r>
              <a:rPr lang="en-US" sz="1100" dirty="0" err="1" smtClean="0"/>
              <a:t>penerimaan</a:t>
            </a:r>
            <a:r>
              <a:rPr lang="en-US" sz="1100" dirty="0" smtClean="0"/>
              <a:t> DJP</a:t>
            </a:r>
            <a:endParaRPr lang="en-US" sz="1100" dirty="0"/>
          </a:p>
        </p:txBody>
      </p:sp>
      <p:sp>
        <p:nvSpPr>
          <p:cNvPr id="8" name="TextBox 7"/>
          <p:cNvSpPr txBox="1"/>
          <p:nvPr/>
        </p:nvSpPr>
        <p:spPr>
          <a:xfrm>
            <a:off x="0" y="590249"/>
            <a:ext cx="7881709" cy="830997"/>
          </a:xfrm>
          <a:prstGeom prst="rect">
            <a:avLst/>
          </a:prstGeom>
          <a:noFill/>
        </p:spPr>
        <p:txBody>
          <a:bodyPr wrap="none" rtlCol="0">
            <a:spAutoFit/>
          </a:bodyPr>
          <a:lstStyle/>
          <a:p>
            <a:r>
              <a:rPr lang="en-US" sz="1600" i="1" dirty="0" err="1" smtClean="0"/>
              <a:t>Dalam</a:t>
            </a:r>
            <a:r>
              <a:rPr lang="en-US" sz="1600" i="1" dirty="0" smtClean="0"/>
              <a:t> 10 </a:t>
            </a:r>
            <a:r>
              <a:rPr lang="en-US" sz="1600" i="1" dirty="0" err="1" smtClean="0"/>
              <a:t>tahun</a:t>
            </a:r>
            <a:r>
              <a:rPr lang="en-US" sz="1600" i="1" dirty="0" smtClean="0"/>
              <a:t> </a:t>
            </a:r>
            <a:r>
              <a:rPr lang="en-US" sz="1600" i="1" dirty="0" err="1" smtClean="0"/>
              <a:t>terakhir</a:t>
            </a:r>
            <a:r>
              <a:rPr lang="en-US" sz="1600" i="1" dirty="0" smtClean="0"/>
              <a:t>, target </a:t>
            </a:r>
            <a:r>
              <a:rPr lang="en-US" sz="1600" i="1" dirty="0" err="1" smtClean="0"/>
              <a:t>penerimaan</a:t>
            </a:r>
            <a:r>
              <a:rPr lang="en-US" sz="1600" i="1" dirty="0" smtClean="0"/>
              <a:t> </a:t>
            </a:r>
            <a:r>
              <a:rPr lang="en-US" sz="1600" i="1" dirty="0" err="1" smtClean="0"/>
              <a:t>pajak</a:t>
            </a:r>
            <a:r>
              <a:rPr lang="en-US" sz="1600" i="1" dirty="0" smtClean="0"/>
              <a:t> </a:t>
            </a:r>
            <a:r>
              <a:rPr lang="en-US" sz="1600" i="1" dirty="0" err="1" smtClean="0"/>
              <a:t>tidak</a:t>
            </a:r>
            <a:r>
              <a:rPr lang="en-US" sz="1600" i="1" dirty="0" smtClean="0"/>
              <a:t> </a:t>
            </a:r>
            <a:r>
              <a:rPr lang="en-US" sz="1600" i="1" dirty="0" err="1" smtClean="0"/>
              <a:t>pernah</a:t>
            </a:r>
            <a:r>
              <a:rPr lang="en-US" sz="1600" i="1" dirty="0" smtClean="0"/>
              <a:t> </a:t>
            </a:r>
            <a:r>
              <a:rPr lang="en-US" sz="1600" i="1" dirty="0" err="1" smtClean="0"/>
              <a:t>tercapai</a:t>
            </a:r>
            <a:r>
              <a:rPr lang="en-US" sz="1600" i="1" dirty="0" smtClean="0"/>
              <a:t> </a:t>
            </a:r>
            <a:r>
              <a:rPr lang="en-US" sz="1600" i="1" dirty="0" err="1" smtClean="0"/>
              <a:t>kecuali</a:t>
            </a:r>
            <a:r>
              <a:rPr lang="en-US" sz="1600" i="1" dirty="0" smtClean="0"/>
              <a:t> </a:t>
            </a:r>
            <a:r>
              <a:rPr lang="en-US" sz="1600" i="1" dirty="0" err="1" smtClean="0"/>
              <a:t>tahun</a:t>
            </a:r>
            <a:r>
              <a:rPr lang="en-US" sz="1600" i="1" dirty="0" smtClean="0"/>
              <a:t> 2008.</a:t>
            </a:r>
          </a:p>
          <a:p>
            <a:r>
              <a:rPr lang="en-US" sz="1600" i="1" dirty="0" err="1" smtClean="0"/>
              <a:t>Tahun</a:t>
            </a:r>
            <a:r>
              <a:rPr lang="en-US" sz="1600" i="1" dirty="0" smtClean="0"/>
              <a:t> 2008 </a:t>
            </a:r>
            <a:r>
              <a:rPr lang="en-US" sz="1600" i="1" dirty="0" err="1" smtClean="0"/>
              <a:t>mengandalkan</a:t>
            </a:r>
            <a:r>
              <a:rPr lang="en-US" sz="1600" i="1" dirty="0" smtClean="0"/>
              <a:t> commodities booming </a:t>
            </a:r>
            <a:r>
              <a:rPr lang="en-US" sz="1600" i="1" dirty="0" err="1" smtClean="0"/>
              <a:t>dan</a:t>
            </a:r>
            <a:r>
              <a:rPr lang="en-US" sz="1600" i="1" dirty="0" smtClean="0"/>
              <a:t> </a:t>
            </a:r>
            <a:r>
              <a:rPr lang="en-US" sz="1600" i="1" dirty="0" err="1" smtClean="0"/>
              <a:t>ada</a:t>
            </a:r>
            <a:r>
              <a:rPr lang="en-US" sz="1600" i="1" dirty="0" smtClean="0"/>
              <a:t> program sunset policy.</a:t>
            </a:r>
          </a:p>
          <a:p>
            <a:r>
              <a:rPr lang="en-US" sz="1600" i="1" dirty="0" err="1" smtClean="0"/>
              <a:t>Realisasi</a:t>
            </a:r>
            <a:r>
              <a:rPr lang="en-US" sz="1600" i="1" dirty="0" smtClean="0"/>
              <a:t> </a:t>
            </a:r>
            <a:r>
              <a:rPr lang="en-US" sz="1600" i="1" dirty="0" err="1" smtClean="0"/>
              <a:t>terburuk</a:t>
            </a:r>
            <a:r>
              <a:rPr lang="en-US" sz="1600" i="1" dirty="0" smtClean="0"/>
              <a:t> </a:t>
            </a:r>
            <a:r>
              <a:rPr lang="en-US" sz="1600" i="1" dirty="0" err="1" smtClean="0"/>
              <a:t>diperkirakan</a:t>
            </a:r>
            <a:r>
              <a:rPr lang="en-US" sz="1600" i="1" dirty="0" smtClean="0"/>
              <a:t> </a:t>
            </a:r>
            <a:r>
              <a:rPr lang="en-US" sz="1600" i="1" dirty="0" err="1" smtClean="0"/>
              <a:t>terjadi</a:t>
            </a:r>
            <a:r>
              <a:rPr lang="en-US" sz="1600" i="1" dirty="0" smtClean="0"/>
              <a:t> </a:t>
            </a:r>
            <a:r>
              <a:rPr lang="en-US" sz="1600" i="1" dirty="0" err="1" smtClean="0"/>
              <a:t>pada</a:t>
            </a:r>
            <a:r>
              <a:rPr lang="en-US" sz="1600" i="1" dirty="0" smtClean="0"/>
              <a:t> </a:t>
            </a:r>
            <a:r>
              <a:rPr lang="en-US" sz="1600" i="1" dirty="0" err="1" smtClean="0"/>
              <a:t>tahun</a:t>
            </a:r>
            <a:r>
              <a:rPr lang="en-US" sz="1600" i="1" dirty="0" smtClean="0"/>
              <a:t> 2015</a:t>
            </a:r>
            <a:endParaRPr lang="en-US" sz="1600" i="1" dirty="0"/>
          </a:p>
        </p:txBody>
      </p:sp>
      <p:graphicFrame>
        <p:nvGraphicFramePr>
          <p:cNvPr id="9" name="Chart 8"/>
          <p:cNvGraphicFramePr>
            <a:graphicFrameLocks/>
          </p:cNvGraphicFramePr>
          <p:nvPr>
            <p:extLst>
              <p:ext uri="{D42A27DB-BD31-4B8C-83A1-F6EECF244321}">
                <p14:modId xmlns:p14="http://schemas.microsoft.com/office/powerpoint/2010/main" xmlns="" val="1829749810"/>
              </p:ext>
            </p:extLst>
          </p:nvPr>
        </p:nvGraphicFramePr>
        <p:xfrm>
          <a:off x="721364" y="2275114"/>
          <a:ext cx="7736836"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211218" y="2445970"/>
            <a:ext cx="399468" cy="369332"/>
          </a:xfrm>
          <a:prstGeom prst="rect">
            <a:avLst/>
          </a:prstGeom>
          <a:noFill/>
        </p:spPr>
        <p:txBody>
          <a:bodyPr wrap="none" rtlCol="0">
            <a:spAutoFit/>
          </a:bodyPr>
          <a:lstStyle/>
          <a:p>
            <a:r>
              <a:rPr lang="en-US" b="1" dirty="0" smtClean="0"/>
              <a:t>??</a:t>
            </a:r>
            <a:endParaRPr lang="en-US" b="1" dirty="0"/>
          </a:p>
        </p:txBody>
      </p:sp>
    </p:spTree>
    <p:extLst>
      <p:ext uri="{BB962C8B-B14F-4D97-AF65-F5344CB8AC3E}">
        <p14:creationId xmlns:p14="http://schemas.microsoft.com/office/powerpoint/2010/main" xmlns="" val="126201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61161" y="400248"/>
            <a:ext cx="5053115" cy="830997"/>
          </a:xfrm>
          <a:prstGeom prst="rect">
            <a:avLst/>
          </a:prstGeom>
          <a:noFill/>
        </p:spPr>
        <p:txBody>
          <a:bodyPr wrap="none" rtlCol="0">
            <a:spAutoFit/>
          </a:bodyPr>
          <a:lstStyle/>
          <a:p>
            <a:r>
              <a:rPr lang="en-US" sz="2400" b="1" dirty="0" err="1" smtClean="0">
                <a:solidFill>
                  <a:srgbClr val="C00000"/>
                </a:solidFill>
              </a:rPr>
              <a:t>Realiasi</a:t>
            </a:r>
            <a:r>
              <a:rPr lang="en-US" sz="2400" b="1" dirty="0" smtClean="0">
                <a:solidFill>
                  <a:srgbClr val="C00000"/>
                </a:solidFill>
              </a:rPr>
              <a:t> </a:t>
            </a:r>
            <a:r>
              <a:rPr lang="en-US" sz="2400" b="1" dirty="0" err="1" smtClean="0">
                <a:solidFill>
                  <a:srgbClr val="C00000"/>
                </a:solidFill>
              </a:rPr>
              <a:t>Penerimaan</a:t>
            </a:r>
            <a:r>
              <a:rPr lang="en-US" sz="2400" b="1" dirty="0" smtClean="0">
                <a:solidFill>
                  <a:srgbClr val="C00000"/>
                </a:solidFill>
              </a:rPr>
              <a:t> </a:t>
            </a:r>
            <a:r>
              <a:rPr lang="en-US" sz="2400" b="1" dirty="0" err="1" smtClean="0">
                <a:solidFill>
                  <a:srgbClr val="C00000"/>
                </a:solidFill>
              </a:rPr>
              <a:t>Pajak</a:t>
            </a:r>
            <a:r>
              <a:rPr lang="en-US" sz="2400" b="1" dirty="0" smtClean="0">
                <a:solidFill>
                  <a:srgbClr val="C00000"/>
                </a:solidFill>
              </a:rPr>
              <a:t> Non-</a:t>
            </a:r>
            <a:r>
              <a:rPr lang="en-US" sz="2400" b="1" dirty="0" err="1" smtClean="0">
                <a:solidFill>
                  <a:srgbClr val="C00000"/>
                </a:solidFill>
              </a:rPr>
              <a:t>Migas</a:t>
            </a:r>
            <a:r>
              <a:rPr lang="en-US" sz="2400" b="1" dirty="0" smtClean="0">
                <a:solidFill>
                  <a:srgbClr val="C00000"/>
                </a:solidFill>
              </a:rPr>
              <a:t> </a:t>
            </a:r>
          </a:p>
          <a:p>
            <a:pPr algn="ctr"/>
            <a:r>
              <a:rPr lang="en-US" sz="2400" b="1" dirty="0" err="1" smtClean="0">
                <a:solidFill>
                  <a:srgbClr val="C00000"/>
                </a:solidFill>
              </a:rPr>
              <a:t>tahun</a:t>
            </a:r>
            <a:r>
              <a:rPr lang="en-US" sz="2400" b="1" dirty="0" smtClean="0">
                <a:solidFill>
                  <a:srgbClr val="C00000"/>
                </a:solidFill>
              </a:rPr>
              <a:t> 2014 </a:t>
            </a:r>
            <a:r>
              <a:rPr lang="en-US" sz="2400" b="1" dirty="0" err="1" smtClean="0">
                <a:solidFill>
                  <a:srgbClr val="C00000"/>
                </a:solidFill>
              </a:rPr>
              <a:t>dan</a:t>
            </a:r>
            <a:r>
              <a:rPr lang="en-US" sz="2400" b="1" dirty="0" smtClean="0">
                <a:solidFill>
                  <a:srgbClr val="C00000"/>
                </a:solidFill>
              </a:rPr>
              <a:t> 2015</a:t>
            </a:r>
            <a:endParaRPr lang="en-US" sz="2400" b="1" dirty="0">
              <a:solidFill>
                <a:srgbClr val="C00000"/>
              </a:solidFill>
            </a:endParaRPr>
          </a:p>
        </p:txBody>
      </p:sp>
      <p:sp>
        <p:nvSpPr>
          <p:cNvPr id="6" name="TextBox 5"/>
          <p:cNvSpPr txBox="1"/>
          <p:nvPr/>
        </p:nvSpPr>
        <p:spPr>
          <a:xfrm>
            <a:off x="386174" y="5671930"/>
            <a:ext cx="4001545" cy="830997"/>
          </a:xfrm>
          <a:prstGeom prst="rect">
            <a:avLst/>
          </a:prstGeom>
          <a:noFill/>
        </p:spPr>
        <p:txBody>
          <a:bodyPr wrap="none" rtlCol="0">
            <a:spAutoFit/>
          </a:bodyPr>
          <a:lstStyle/>
          <a:p>
            <a:r>
              <a:rPr lang="en-US" sz="1200" dirty="0" smtClean="0"/>
              <a:t>KETERANGAN:</a:t>
            </a:r>
          </a:p>
          <a:p>
            <a:pPr marL="285750" indent="-285750">
              <a:buFont typeface="Arial" panose="020B0604020202020204" pitchFamily="34" charset="0"/>
              <a:buChar char="•"/>
            </a:pPr>
            <a:r>
              <a:rPr lang="en-US" sz="1200" dirty="0" smtClean="0"/>
              <a:t>Target APBN-P 2015 Non </a:t>
            </a:r>
            <a:r>
              <a:rPr lang="en-US" sz="1200" dirty="0" err="1" smtClean="0"/>
              <a:t>Migas</a:t>
            </a:r>
            <a:r>
              <a:rPr lang="en-US" sz="1200" dirty="0" smtClean="0"/>
              <a:t> </a:t>
            </a:r>
            <a:r>
              <a:rPr lang="en-US" sz="1200" dirty="0" err="1" smtClean="0"/>
              <a:t>adalah</a:t>
            </a:r>
            <a:r>
              <a:rPr lang="en-US" sz="1200" dirty="0" smtClean="0"/>
              <a:t> </a:t>
            </a:r>
            <a:r>
              <a:rPr lang="en-US" sz="1200" dirty="0" err="1" smtClean="0"/>
              <a:t>Rp</a:t>
            </a:r>
            <a:r>
              <a:rPr lang="en-US" sz="1200" dirty="0" smtClean="0"/>
              <a:t> 1.244,7 </a:t>
            </a:r>
            <a:r>
              <a:rPr lang="en-US" sz="1200" dirty="0" err="1" smtClean="0"/>
              <a:t>Triliun</a:t>
            </a:r>
            <a:endParaRPr lang="en-US" sz="1200" dirty="0" smtClean="0"/>
          </a:p>
          <a:p>
            <a:pPr marL="285750" indent="-285750">
              <a:buFont typeface="Arial" panose="020B0604020202020204" pitchFamily="34" charset="0"/>
              <a:buChar char="•"/>
            </a:pPr>
            <a:r>
              <a:rPr lang="en-US" sz="1200" dirty="0" err="1" smtClean="0"/>
              <a:t>Realisasi</a:t>
            </a:r>
            <a:r>
              <a:rPr lang="en-US" sz="1200" dirty="0" smtClean="0"/>
              <a:t> 31 Des 15 </a:t>
            </a:r>
            <a:r>
              <a:rPr lang="en-US" sz="1200" dirty="0" err="1" smtClean="0"/>
              <a:t>adalah</a:t>
            </a:r>
            <a:r>
              <a:rPr lang="en-US" sz="1200" dirty="0" smtClean="0"/>
              <a:t> </a:t>
            </a:r>
            <a:r>
              <a:rPr lang="en-US" sz="1200" dirty="0" err="1" smtClean="0"/>
              <a:t>perkiraan</a:t>
            </a:r>
            <a:r>
              <a:rPr lang="en-US" sz="1200" dirty="0"/>
              <a:t> </a:t>
            </a:r>
            <a:r>
              <a:rPr lang="en-US" sz="1200" dirty="0" smtClean="0"/>
              <a:t>(minus extra effort)</a:t>
            </a:r>
          </a:p>
          <a:p>
            <a:pPr marL="285750" indent="-285750">
              <a:buFont typeface="Arial" panose="020B0604020202020204" pitchFamily="34" charset="0"/>
              <a:buChar char="•"/>
            </a:pPr>
            <a:r>
              <a:rPr lang="en-US" sz="1200" dirty="0" err="1" smtClean="0"/>
              <a:t>Realisasi</a:t>
            </a:r>
            <a:r>
              <a:rPr lang="en-US" sz="1200" dirty="0" smtClean="0"/>
              <a:t> per 12-Des-2015 </a:t>
            </a:r>
            <a:r>
              <a:rPr lang="en-US" sz="1200" dirty="0" err="1" smtClean="0"/>
              <a:t>Rp</a:t>
            </a:r>
            <a:r>
              <a:rPr lang="en-US" sz="1200" dirty="0" smtClean="0"/>
              <a:t> 855T (68,7% </a:t>
            </a:r>
            <a:r>
              <a:rPr lang="en-US" sz="1200" dirty="0" err="1" smtClean="0"/>
              <a:t>dari</a:t>
            </a:r>
            <a:r>
              <a:rPr lang="en-US" sz="1200" dirty="0" smtClean="0"/>
              <a:t> target)</a:t>
            </a:r>
          </a:p>
        </p:txBody>
      </p:sp>
      <p:sp>
        <p:nvSpPr>
          <p:cNvPr id="7" name="TextBox 6"/>
          <p:cNvSpPr txBox="1"/>
          <p:nvPr/>
        </p:nvSpPr>
        <p:spPr>
          <a:xfrm>
            <a:off x="4925737" y="5654260"/>
            <a:ext cx="4218263" cy="646331"/>
          </a:xfrm>
          <a:prstGeom prst="rect">
            <a:avLst/>
          </a:prstGeom>
          <a:noFill/>
        </p:spPr>
        <p:txBody>
          <a:bodyPr wrap="square" rtlCol="0">
            <a:spAutoFit/>
          </a:bodyPr>
          <a:lstStyle/>
          <a:p>
            <a:r>
              <a:rPr lang="en-US" sz="1200" dirty="0" smtClean="0"/>
              <a:t>SUMBER:</a:t>
            </a:r>
          </a:p>
          <a:p>
            <a:pPr marL="285750" indent="-285750">
              <a:buFont typeface="Arial" panose="020B0604020202020204" pitchFamily="34" charset="0"/>
              <a:buChar char="•"/>
            </a:pPr>
            <a:r>
              <a:rPr lang="en-US" sz="1200" dirty="0" err="1" smtClean="0"/>
              <a:t>Realisasi</a:t>
            </a:r>
            <a:r>
              <a:rPr lang="en-US" sz="1200" dirty="0" smtClean="0"/>
              <a:t> 2015 &gt; monitoring SPAN online</a:t>
            </a:r>
          </a:p>
          <a:p>
            <a:pPr marL="285750" indent="-285750">
              <a:buFont typeface="Arial" panose="020B0604020202020204" pitchFamily="34" charset="0"/>
              <a:buChar char="•"/>
            </a:pPr>
            <a:r>
              <a:rPr lang="en-US" sz="1200" dirty="0" err="1" smtClean="0"/>
              <a:t>Realisasi</a:t>
            </a:r>
            <a:r>
              <a:rPr lang="en-US" sz="1200" dirty="0" smtClean="0"/>
              <a:t> 2014 &gt; dashboard </a:t>
            </a:r>
            <a:r>
              <a:rPr lang="en-US" sz="1200" dirty="0" err="1" smtClean="0"/>
              <a:t>penerimaan</a:t>
            </a:r>
            <a:r>
              <a:rPr lang="en-US" sz="1200" dirty="0" smtClean="0"/>
              <a:t> DJP</a:t>
            </a:r>
            <a:endParaRPr lang="en-US" sz="1200" dirty="0"/>
          </a:p>
        </p:txBody>
      </p:sp>
      <p:graphicFrame>
        <p:nvGraphicFramePr>
          <p:cNvPr id="8" name="Chart 7"/>
          <p:cNvGraphicFramePr>
            <a:graphicFrameLocks/>
          </p:cNvGraphicFramePr>
          <p:nvPr>
            <p:extLst/>
          </p:nvPr>
        </p:nvGraphicFramePr>
        <p:xfrm>
          <a:off x="177800" y="1155700"/>
          <a:ext cx="8521700" cy="4498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655824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95544312"/>
              </p:ext>
            </p:extLst>
          </p:nvPr>
        </p:nvGraphicFramePr>
        <p:xfrm>
          <a:off x="441323" y="771525"/>
          <a:ext cx="5252674" cy="5612535"/>
        </p:xfrm>
        <a:graphic>
          <a:graphicData uri="http://schemas.openxmlformats.org/drawingml/2006/table">
            <a:tbl>
              <a:tblPr>
                <a:tableStyleId>{9D7B26C5-4107-4FEC-AEDC-1716B250A1EF}</a:tableStyleId>
              </a:tblPr>
              <a:tblGrid>
                <a:gridCol w="166631"/>
                <a:gridCol w="276771"/>
                <a:gridCol w="1936599"/>
                <a:gridCol w="916873"/>
                <a:gridCol w="901700"/>
                <a:gridCol w="1054100"/>
              </a:tblGrid>
              <a:tr h="174054">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1600" u="none" strike="noStrike" dirty="0">
                          <a:effectLst/>
                        </a:rPr>
                        <a:t>2014</a:t>
                      </a:r>
                      <a:endParaRPr lang="en-US" sz="16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600" u="none" strike="noStrike" dirty="0">
                          <a:effectLst/>
                        </a:rPr>
                        <a:t>2015</a:t>
                      </a:r>
                      <a:endParaRPr lang="en-US" sz="16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600" u="none" strike="noStrike" dirty="0">
                          <a:effectLst/>
                        </a:rPr>
                        <a:t>SELISIH</a:t>
                      </a:r>
                      <a:endParaRPr lang="en-US" sz="16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r>
              <a:tr h="174054">
                <a:tc>
                  <a:txBody>
                    <a:bodyPr/>
                    <a:lstStyle/>
                    <a:p>
                      <a:pPr algn="ctr" fontAlgn="b"/>
                      <a:r>
                        <a:rPr lang="en-US" sz="1400" b="1" u="none" strike="noStrike" dirty="0">
                          <a:effectLst/>
                        </a:rPr>
                        <a:t>A</a:t>
                      </a:r>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dirty="0" err="1">
                          <a:effectLst/>
                        </a:rPr>
                        <a:t>PPh</a:t>
                      </a:r>
                      <a:r>
                        <a:rPr lang="en-US" sz="1400" u="none" strike="noStrike" dirty="0">
                          <a:effectLst/>
                        </a:rPr>
                        <a:t> Non </a:t>
                      </a:r>
                      <a:r>
                        <a:rPr lang="en-US" sz="1400" u="none" strike="noStrike" dirty="0" err="1">
                          <a:effectLst/>
                        </a:rPr>
                        <a:t>Migas</a:t>
                      </a:r>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423.1 </a:t>
                      </a:r>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463.1 </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9.5%</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1</a:t>
                      </a:r>
                      <a:endParaRPr lang="en-US" sz="1400" b="1"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dirty="0" err="1">
                          <a:effectLst/>
                        </a:rPr>
                        <a:t>PPh</a:t>
                      </a:r>
                      <a:r>
                        <a:rPr lang="en-US" sz="1400" u="none" strike="noStrike" dirty="0">
                          <a:effectLst/>
                        </a:rPr>
                        <a:t> Ps 21</a:t>
                      </a:r>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100.4 </a:t>
                      </a:r>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105.0 </a:t>
                      </a:r>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4.6%</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2</a:t>
                      </a:r>
                      <a:endParaRPr lang="en-US" sz="1400" b="1"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PPh Ps 22</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6.5 </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6.7 </a:t>
                      </a:r>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3.1%</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3</a:t>
                      </a:r>
                      <a:endParaRPr lang="en-US" sz="1400" b="1"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PPh Ps 22 Impor</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37.7 </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37.8 </a:t>
                      </a:r>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0.3%</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4</a:t>
                      </a:r>
                      <a:endParaRPr lang="en-US" sz="1400" b="1"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PPh Ps 23</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24.6 </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25.0 </a:t>
                      </a:r>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5</a:t>
                      </a:r>
                      <a:endParaRPr lang="en-US" sz="1400" b="1"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PPh Ps 25/29 OP</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4.3 </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6.0 </a:t>
                      </a:r>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39.5%</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6</a:t>
                      </a:r>
                      <a:endParaRPr lang="en-US" sz="1400" b="1"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PPh Ps 25/29 Badan</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129.8 </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154.6 </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19.1%</a:t>
                      </a:r>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1" u="none" strike="noStrike">
                          <a:solidFill>
                            <a:srgbClr val="FF0000"/>
                          </a:solidFill>
                          <a:effectLst/>
                        </a:rPr>
                        <a:t>7</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PPh Ps 26</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          37.6 </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          36.7 </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rgbClr val="FF0000"/>
                          </a:solidFill>
                          <a:effectLst/>
                        </a:rPr>
                        <a:t>-2.4%</a:t>
                      </a:r>
                      <a:endParaRPr lang="en-US" sz="1400" b="1" i="0" u="none" strike="noStrike" dirty="0">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8</a:t>
                      </a:r>
                      <a:endParaRPr lang="en-US" sz="1400" b="1"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PPh Final</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82.3 </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91.0 </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10.6%</a:t>
                      </a:r>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9</a:t>
                      </a:r>
                      <a:endParaRPr lang="en-US" sz="1400" b="1"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Lainnya</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0.1 </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0.1 </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12.2%</a:t>
                      </a:r>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endParaRPr lang="en-US" sz="1400" b="1"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r>
                        <a:rPr lang="en-US" sz="1400" b="1" u="none" strike="noStrike" dirty="0">
                          <a:solidFill>
                            <a:srgbClr val="FF0000"/>
                          </a:solidFill>
                          <a:effectLst/>
                        </a:rPr>
                        <a:t>B</a:t>
                      </a:r>
                      <a:endParaRPr lang="en-US" sz="1400" b="1" i="0" u="none" strike="noStrike" dirty="0">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1" u="none" strike="noStrike">
                          <a:solidFill>
                            <a:srgbClr val="FF0000"/>
                          </a:solidFill>
                          <a:effectLst/>
                        </a:rPr>
                        <a:t>1</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PPN dan PPnBM</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        362.9 </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        359.7 </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rgbClr val="FF0000"/>
                          </a:solidFill>
                          <a:effectLst/>
                        </a:rPr>
                        <a:t>-0.9%</a:t>
                      </a:r>
                      <a:endParaRPr lang="en-US" sz="1400" b="1" i="0" u="none" strike="noStrike" dirty="0">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2</a:t>
                      </a:r>
                      <a:endParaRPr lang="en-US" sz="1400" b="1"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dirty="0" smtClean="0">
                          <a:effectLst/>
                        </a:rPr>
                        <a:t>PPN</a:t>
                      </a:r>
                      <a:r>
                        <a:rPr lang="en-US" sz="1400" u="none" strike="noStrike" baseline="0" dirty="0" smtClean="0">
                          <a:effectLst/>
                        </a:rPr>
                        <a:t> </a:t>
                      </a:r>
                      <a:r>
                        <a:rPr lang="en-US" sz="1400" u="none" strike="noStrike" dirty="0" err="1" smtClean="0">
                          <a:effectLst/>
                        </a:rPr>
                        <a:t>Dalam</a:t>
                      </a:r>
                      <a:r>
                        <a:rPr lang="en-US" sz="1400" u="none" strike="noStrike" dirty="0" smtClean="0">
                          <a:effectLst/>
                        </a:rPr>
                        <a:t> </a:t>
                      </a:r>
                      <a:r>
                        <a:rPr lang="en-US" sz="1400" u="none" strike="noStrike" dirty="0" err="1">
                          <a:effectLst/>
                        </a:rPr>
                        <a:t>Negeri</a:t>
                      </a:r>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207.6 </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225.9 </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8.8%</a:t>
                      </a:r>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1" u="none" strike="noStrike">
                          <a:solidFill>
                            <a:srgbClr val="FF0000"/>
                          </a:solidFill>
                          <a:effectLst/>
                        </a:rPr>
                        <a:t>3</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PPN Impor</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        140.6 </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        121.4 </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rgbClr val="FF0000"/>
                          </a:solidFill>
                          <a:effectLst/>
                        </a:rPr>
                        <a:t>-13.7%</a:t>
                      </a:r>
                      <a:endParaRPr lang="en-US" sz="1400" b="1" i="0" u="none" strike="noStrike" dirty="0">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1" u="none" strike="noStrike">
                          <a:solidFill>
                            <a:srgbClr val="FF0000"/>
                          </a:solidFill>
                          <a:effectLst/>
                        </a:rPr>
                        <a:t>4</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PPnBM Dalam Negeri</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            9.4 </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            8.3 </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rgbClr val="FF0000"/>
                          </a:solidFill>
                          <a:effectLst/>
                        </a:rPr>
                        <a:t>-11.7%</a:t>
                      </a:r>
                      <a:endParaRPr lang="en-US" sz="1400" b="1" i="0" u="none" strike="noStrike" dirty="0">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1" u="none" strike="noStrike">
                          <a:solidFill>
                            <a:srgbClr val="FF0000"/>
                          </a:solidFill>
                          <a:effectLst/>
                        </a:rPr>
                        <a:t>5</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PPnBM Impor</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            5.2 </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            3.9 </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rgbClr val="FF0000"/>
                          </a:solidFill>
                          <a:effectLst/>
                        </a:rPr>
                        <a:t>-25.0%</a:t>
                      </a:r>
                      <a:endParaRPr lang="en-US" sz="1400" b="1" i="0" u="none" strike="noStrike" dirty="0">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400" b="1" u="none" strike="noStrike">
                          <a:solidFill>
                            <a:srgbClr val="FF0000"/>
                          </a:solidFill>
                          <a:effectLst/>
                        </a:rPr>
                        <a:t>6</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Lainnya</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            0.2 </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            0.2 </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rgbClr val="FF0000"/>
                          </a:solidFill>
                          <a:effectLst/>
                        </a:rPr>
                        <a:t>24.5%</a:t>
                      </a:r>
                      <a:endParaRPr lang="en-US" sz="1400" b="1" i="0" u="none" strike="noStrike" dirty="0">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endParaRPr lang="en-US" sz="1400" b="1"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r>
                        <a:rPr lang="en-US" sz="1400" b="1" u="none" strike="noStrike" dirty="0">
                          <a:effectLst/>
                        </a:rPr>
                        <a:t>C</a:t>
                      </a:r>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endParaRPr lang="en-US" sz="1400" b="1"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PBB</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22.0 </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u="none" strike="noStrike">
                          <a:effectLst/>
                        </a:rPr>
                        <a:t>          27.7 </a:t>
                      </a:r>
                      <a:endParaRPr lang="en-US" sz="1400" b="0" i="0" u="none" strike="noStrike">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25.9%</a:t>
                      </a:r>
                      <a:endParaRPr lang="en-US" sz="1400" b="0"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r>
                        <a:rPr lang="en-US" sz="1400" b="1" u="none" strike="noStrike" dirty="0">
                          <a:solidFill>
                            <a:srgbClr val="FF0000"/>
                          </a:solidFill>
                          <a:effectLst/>
                        </a:rPr>
                        <a:t>D</a:t>
                      </a:r>
                      <a:endParaRPr lang="en-US" sz="1400" b="1" i="0" u="none" strike="noStrike" dirty="0">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Pajak Lainnya</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            5.5 </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            5.0 </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rgbClr val="FF0000"/>
                          </a:solidFill>
                          <a:effectLst/>
                        </a:rPr>
                        <a:t>-9.1%</a:t>
                      </a:r>
                      <a:endParaRPr lang="en-US" sz="1400" b="1" i="0" u="none" strike="noStrike" dirty="0">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r>
                        <a:rPr lang="en-US" sz="1400" b="1" u="none" strike="noStrike" dirty="0">
                          <a:solidFill>
                            <a:srgbClr val="FF0000"/>
                          </a:solidFill>
                          <a:effectLst/>
                        </a:rPr>
                        <a:t>E</a:t>
                      </a:r>
                      <a:endParaRPr lang="en-US" sz="1400" b="1" i="0" u="none" strike="noStrike" dirty="0">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PPh Migas</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          81.6 </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1400" b="1" u="none" strike="noStrike">
                          <a:solidFill>
                            <a:srgbClr val="FF0000"/>
                          </a:solidFill>
                          <a:effectLst/>
                        </a:rPr>
                        <a:t>          46.3 </a:t>
                      </a:r>
                      <a:endParaRPr lang="en-US" sz="1400" b="1" i="0" u="none" strike="noStrike">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rgbClr val="FF0000"/>
                          </a:solidFill>
                          <a:effectLst/>
                        </a:rPr>
                        <a:t>-43.3%</a:t>
                      </a:r>
                      <a:endParaRPr lang="en-US" sz="1400" b="1" i="0" u="none" strike="noStrike" dirty="0">
                        <a:solidFill>
                          <a:srgbClr val="FF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4054">
                <a:tc>
                  <a:txBody>
                    <a:bodyPr/>
                    <a:lstStyle/>
                    <a:p>
                      <a:pPr algn="ctr" fontAlgn="b"/>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b"/>
                      <a:r>
                        <a:rPr lang="en-US" sz="1600" b="1" u="none" strike="noStrike" dirty="0">
                          <a:effectLst/>
                        </a:rPr>
                        <a:t>TOTAL</a:t>
                      </a:r>
                      <a:endParaRPr lang="en-US" sz="16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b"/>
                      <a:r>
                        <a:rPr lang="en-US" sz="1600" b="1" u="none" strike="noStrike" dirty="0">
                          <a:effectLst/>
                        </a:rPr>
                        <a:t>        895.1 </a:t>
                      </a:r>
                      <a:endParaRPr lang="en-US" sz="16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l" fontAlgn="b"/>
                      <a:r>
                        <a:rPr lang="en-US" sz="1600" b="1" u="none" strike="noStrike" dirty="0">
                          <a:effectLst/>
                        </a:rPr>
                        <a:t>        901.8 </a:t>
                      </a:r>
                      <a:endParaRPr lang="en-US" sz="16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b"/>
                      <a:r>
                        <a:rPr lang="en-US" sz="1600" b="1" u="none" strike="noStrike" dirty="0">
                          <a:effectLst/>
                        </a:rPr>
                        <a:t>0.7%</a:t>
                      </a:r>
                      <a:endParaRPr lang="en-US" sz="1600" b="1" i="0" u="none" strike="noStrike" dirty="0">
                        <a:solidFill>
                          <a:srgbClr val="000000"/>
                        </a:solidFill>
                        <a:effectLst/>
                        <a:latin typeface="Calibri" panose="020F0502020204030204" pitchFamily="34" charset="0"/>
                      </a:endParaRPr>
                    </a:p>
                  </a:txBody>
                  <a:tcPr marL="8703" marR="8703" marT="8703"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5" name="TextBox 4"/>
          <p:cNvSpPr txBox="1"/>
          <p:nvPr/>
        </p:nvSpPr>
        <p:spPr>
          <a:xfrm>
            <a:off x="511629" y="393700"/>
            <a:ext cx="5210081" cy="338554"/>
          </a:xfrm>
          <a:prstGeom prst="rect">
            <a:avLst/>
          </a:prstGeom>
          <a:noFill/>
        </p:spPr>
        <p:txBody>
          <a:bodyPr wrap="none" rtlCol="0">
            <a:spAutoFit/>
          </a:bodyPr>
          <a:lstStyle/>
          <a:p>
            <a:r>
              <a:rPr lang="en-US" sz="1600" b="1" dirty="0" err="1" smtClean="0">
                <a:solidFill>
                  <a:srgbClr val="C00000"/>
                </a:solidFill>
              </a:rPr>
              <a:t>Realisasi</a:t>
            </a:r>
            <a:r>
              <a:rPr lang="en-US" sz="1600" b="1" dirty="0" smtClean="0">
                <a:solidFill>
                  <a:srgbClr val="C00000"/>
                </a:solidFill>
              </a:rPr>
              <a:t> </a:t>
            </a:r>
            <a:r>
              <a:rPr lang="en-US" sz="1600" b="1" dirty="0" err="1" smtClean="0">
                <a:solidFill>
                  <a:srgbClr val="C00000"/>
                </a:solidFill>
              </a:rPr>
              <a:t>penerimaan</a:t>
            </a:r>
            <a:r>
              <a:rPr lang="en-US" sz="1600" b="1" dirty="0" smtClean="0">
                <a:solidFill>
                  <a:srgbClr val="C00000"/>
                </a:solidFill>
              </a:rPr>
              <a:t> </a:t>
            </a:r>
            <a:r>
              <a:rPr lang="en-US" sz="1600" b="1" dirty="0" err="1" smtClean="0">
                <a:solidFill>
                  <a:srgbClr val="C00000"/>
                </a:solidFill>
              </a:rPr>
              <a:t>hingga</a:t>
            </a:r>
            <a:r>
              <a:rPr lang="en-US" sz="1600" b="1" dirty="0" smtClean="0">
                <a:solidFill>
                  <a:srgbClr val="C00000"/>
                </a:solidFill>
              </a:rPr>
              <a:t> 12 </a:t>
            </a:r>
            <a:r>
              <a:rPr lang="en-US" sz="1600" b="1" dirty="0" err="1" smtClean="0">
                <a:solidFill>
                  <a:srgbClr val="C00000"/>
                </a:solidFill>
              </a:rPr>
              <a:t>Desember</a:t>
            </a:r>
            <a:r>
              <a:rPr lang="en-US" sz="1600" b="1" dirty="0" smtClean="0">
                <a:solidFill>
                  <a:srgbClr val="C00000"/>
                </a:solidFill>
              </a:rPr>
              <a:t> – per </a:t>
            </a:r>
            <a:r>
              <a:rPr lang="en-US" sz="1600" b="1" dirty="0" err="1" smtClean="0">
                <a:solidFill>
                  <a:srgbClr val="C00000"/>
                </a:solidFill>
              </a:rPr>
              <a:t>jenis</a:t>
            </a:r>
            <a:r>
              <a:rPr lang="en-US" sz="1600" b="1" dirty="0" smtClean="0">
                <a:solidFill>
                  <a:srgbClr val="C00000"/>
                </a:solidFill>
              </a:rPr>
              <a:t> </a:t>
            </a:r>
            <a:r>
              <a:rPr lang="en-US" sz="1600" b="1" dirty="0" err="1" smtClean="0">
                <a:solidFill>
                  <a:srgbClr val="C00000"/>
                </a:solidFill>
              </a:rPr>
              <a:t>pajak</a:t>
            </a:r>
            <a:endParaRPr lang="en-US" sz="1600" b="1" dirty="0">
              <a:solidFill>
                <a:srgbClr val="C00000"/>
              </a:solidFill>
            </a:endParaRPr>
          </a:p>
        </p:txBody>
      </p:sp>
      <p:sp>
        <p:nvSpPr>
          <p:cNvPr id="7" name="TextBox 6"/>
          <p:cNvSpPr txBox="1"/>
          <p:nvPr/>
        </p:nvSpPr>
        <p:spPr>
          <a:xfrm>
            <a:off x="6133571" y="1056574"/>
            <a:ext cx="2601555" cy="3785652"/>
          </a:xfrm>
          <a:prstGeom prst="rect">
            <a:avLst/>
          </a:prstGeom>
          <a:solidFill>
            <a:schemeClr val="bg1">
              <a:lumMod val="85000"/>
            </a:schemeClr>
          </a:solidFill>
        </p:spPr>
        <p:txBody>
          <a:bodyPr wrap="square" rtlCol="0">
            <a:spAutoFit/>
          </a:bodyPr>
          <a:lstStyle/>
          <a:p>
            <a:pPr marL="285750" indent="-285750">
              <a:buFont typeface="Arial" charset="0"/>
              <a:buChar char="•"/>
            </a:pPr>
            <a:r>
              <a:rPr lang="en-US" sz="1600" dirty="0" err="1" smtClean="0"/>
              <a:t>Secara</a:t>
            </a:r>
            <a:r>
              <a:rPr lang="en-US" sz="1600" dirty="0" smtClean="0"/>
              <a:t> </a:t>
            </a:r>
            <a:r>
              <a:rPr lang="en-US" sz="1600" dirty="0" err="1" smtClean="0"/>
              <a:t>umum</a:t>
            </a:r>
            <a:r>
              <a:rPr lang="en-US" sz="1600" dirty="0" smtClean="0"/>
              <a:t> </a:t>
            </a:r>
            <a:r>
              <a:rPr lang="en-US" sz="1600" dirty="0" err="1" smtClean="0"/>
              <a:t>realisasi</a:t>
            </a:r>
            <a:r>
              <a:rPr lang="en-US" sz="1600" dirty="0" smtClean="0"/>
              <a:t> </a:t>
            </a:r>
            <a:r>
              <a:rPr lang="en-US" sz="1600" dirty="0" err="1" smtClean="0"/>
              <a:t>penerimaan</a:t>
            </a:r>
            <a:r>
              <a:rPr lang="en-US" sz="1600" dirty="0" smtClean="0"/>
              <a:t> 2015 </a:t>
            </a:r>
            <a:r>
              <a:rPr lang="en-US" sz="1600" dirty="0" err="1" smtClean="0"/>
              <a:t>sedikit</a:t>
            </a:r>
            <a:r>
              <a:rPr lang="en-US" sz="1600" dirty="0" smtClean="0"/>
              <a:t> </a:t>
            </a:r>
            <a:r>
              <a:rPr lang="en-US" sz="1600" dirty="0" err="1" smtClean="0"/>
              <a:t>lebih</a:t>
            </a:r>
            <a:r>
              <a:rPr lang="en-US" sz="1600" dirty="0" smtClean="0"/>
              <a:t> </a:t>
            </a:r>
            <a:r>
              <a:rPr lang="en-US" sz="1600" dirty="0" err="1" smtClean="0"/>
              <a:t>tinggi</a:t>
            </a:r>
            <a:r>
              <a:rPr lang="en-US" sz="1600" dirty="0" smtClean="0"/>
              <a:t> </a:t>
            </a:r>
            <a:r>
              <a:rPr lang="en-US" sz="1600" dirty="0" err="1" smtClean="0"/>
              <a:t>dari</a:t>
            </a:r>
            <a:r>
              <a:rPr lang="en-US" sz="1600" dirty="0" smtClean="0"/>
              <a:t> </a:t>
            </a:r>
            <a:r>
              <a:rPr lang="en-US" sz="1600" dirty="0" err="1" smtClean="0"/>
              <a:t>realisasi</a:t>
            </a:r>
            <a:r>
              <a:rPr lang="en-US" sz="1600" dirty="0" smtClean="0"/>
              <a:t> 2014 </a:t>
            </a:r>
            <a:r>
              <a:rPr lang="en-US" sz="1600" dirty="0" err="1" smtClean="0"/>
              <a:t>namun</a:t>
            </a:r>
            <a:r>
              <a:rPr lang="en-US" sz="1600" dirty="0" smtClean="0"/>
              <a:t> </a:t>
            </a:r>
            <a:r>
              <a:rPr lang="en-US" sz="1600" dirty="0" err="1" smtClean="0"/>
              <a:t>masih</a:t>
            </a:r>
            <a:r>
              <a:rPr lang="en-US" sz="1600" dirty="0" smtClean="0"/>
              <a:t> </a:t>
            </a:r>
            <a:r>
              <a:rPr lang="en-US" sz="1600" dirty="0" err="1" smtClean="0"/>
              <a:t>jauh</a:t>
            </a:r>
            <a:r>
              <a:rPr lang="en-US" sz="1600" dirty="0" smtClean="0"/>
              <a:t> </a:t>
            </a:r>
            <a:r>
              <a:rPr lang="en-US" sz="1600" dirty="0" err="1" smtClean="0"/>
              <a:t>dari</a:t>
            </a:r>
            <a:r>
              <a:rPr lang="en-US" sz="1600" dirty="0" smtClean="0"/>
              <a:t> target APBN-P 2015. </a:t>
            </a:r>
          </a:p>
          <a:p>
            <a:endParaRPr lang="en-US" sz="1600" dirty="0"/>
          </a:p>
          <a:p>
            <a:pPr marL="285750" indent="-285750">
              <a:buFont typeface="Arial" charset="0"/>
              <a:buChar char="•"/>
            </a:pPr>
            <a:r>
              <a:rPr lang="en-US" sz="1600" dirty="0" err="1" smtClean="0"/>
              <a:t>Kinerja</a:t>
            </a:r>
            <a:r>
              <a:rPr lang="en-US" sz="1600" dirty="0" smtClean="0"/>
              <a:t> </a:t>
            </a:r>
            <a:r>
              <a:rPr lang="en-US" sz="1600" dirty="0" err="1" smtClean="0"/>
              <a:t>terburuk</a:t>
            </a:r>
            <a:r>
              <a:rPr lang="en-US" sz="1600" dirty="0" smtClean="0"/>
              <a:t> </a:t>
            </a:r>
            <a:r>
              <a:rPr lang="en-US" sz="1600" dirty="0" err="1" smtClean="0"/>
              <a:t>adalah</a:t>
            </a:r>
            <a:r>
              <a:rPr lang="en-US" sz="1600" dirty="0" smtClean="0"/>
              <a:t> PPN yang </a:t>
            </a:r>
            <a:r>
              <a:rPr lang="en-US" sz="1600" dirty="0" err="1" smtClean="0"/>
              <a:t>realisasinya</a:t>
            </a:r>
            <a:r>
              <a:rPr lang="en-US" sz="1600" dirty="0" smtClean="0"/>
              <a:t> </a:t>
            </a:r>
            <a:r>
              <a:rPr lang="en-US" sz="1600" dirty="0" err="1" smtClean="0"/>
              <a:t>kurang</a:t>
            </a:r>
            <a:r>
              <a:rPr lang="en-US" sz="1600" dirty="0" smtClean="0"/>
              <a:t> </a:t>
            </a:r>
            <a:r>
              <a:rPr lang="en-US" sz="1600" dirty="0" err="1" smtClean="0"/>
              <a:t>dari</a:t>
            </a:r>
            <a:r>
              <a:rPr lang="en-US" sz="1600" dirty="0" smtClean="0"/>
              <a:t> </a:t>
            </a:r>
            <a:r>
              <a:rPr lang="en-US" sz="1600" dirty="0" err="1" smtClean="0"/>
              <a:t>tahun</a:t>
            </a:r>
            <a:r>
              <a:rPr lang="en-US" sz="1600" dirty="0" smtClean="0"/>
              <a:t> 2014.</a:t>
            </a:r>
          </a:p>
          <a:p>
            <a:pPr marL="285750" indent="-285750">
              <a:buFont typeface="Arial" charset="0"/>
              <a:buChar char="•"/>
            </a:pPr>
            <a:endParaRPr lang="en-US" sz="1600" dirty="0"/>
          </a:p>
          <a:p>
            <a:pPr marL="285750" indent="-285750">
              <a:buFont typeface="Arial" charset="0"/>
              <a:buChar char="•"/>
            </a:pPr>
            <a:r>
              <a:rPr lang="en-US" sz="1600" dirty="0" err="1" smtClean="0"/>
              <a:t>PPh</a:t>
            </a:r>
            <a:r>
              <a:rPr lang="en-US" sz="1600" dirty="0" smtClean="0"/>
              <a:t> Non </a:t>
            </a:r>
            <a:r>
              <a:rPr lang="en-US" sz="1600" dirty="0" err="1" smtClean="0"/>
              <a:t>Migas</a:t>
            </a:r>
            <a:r>
              <a:rPr lang="en-US" sz="1600" dirty="0" smtClean="0"/>
              <a:t> </a:t>
            </a:r>
            <a:r>
              <a:rPr lang="en-US" sz="1600" dirty="0" err="1" smtClean="0"/>
              <a:t>tumbuh</a:t>
            </a:r>
            <a:r>
              <a:rPr lang="en-US" sz="1600" dirty="0" smtClean="0"/>
              <a:t> </a:t>
            </a:r>
            <a:r>
              <a:rPr lang="en-US" sz="1600" dirty="0" err="1" smtClean="0"/>
              <a:t>cukup</a:t>
            </a:r>
            <a:r>
              <a:rPr lang="en-US" sz="1600" dirty="0" smtClean="0"/>
              <a:t> </a:t>
            </a:r>
            <a:r>
              <a:rPr lang="en-US" sz="1600" dirty="0" err="1" smtClean="0"/>
              <a:t>baik</a:t>
            </a:r>
            <a:r>
              <a:rPr lang="en-US" sz="1600" dirty="0" smtClean="0"/>
              <a:t>, 9,5%. </a:t>
            </a:r>
            <a:r>
              <a:rPr lang="en-US" sz="1600" dirty="0" err="1" smtClean="0"/>
              <a:t>Pertumbuhan</a:t>
            </a:r>
            <a:r>
              <a:rPr lang="en-US" sz="1600" dirty="0" smtClean="0"/>
              <a:t> </a:t>
            </a:r>
            <a:r>
              <a:rPr lang="en-US" sz="1600" dirty="0" err="1" smtClean="0"/>
              <a:t>didominasi</a:t>
            </a:r>
            <a:r>
              <a:rPr lang="en-US" sz="1600" dirty="0" smtClean="0"/>
              <a:t> </a:t>
            </a:r>
            <a:r>
              <a:rPr lang="en-US" sz="1600" dirty="0" err="1" smtClean="0"/>
              <a:t>PPh</a:t>
            </a:r>
            <a:r>
              <a:rPr lang="en-US" sz="1600" dirty="0" smtClean="0"/>
              <a:t> 25/29 OP </a:t>
            </a:r>
            <a:r>
              <a:rPr lang="en-US" sz="1600" dirty="0" err="1" smtClean="0"/>
              <a:t>dan</a:t>
            </a:r>
            <a:r>
              <a:rPr lang="en-US" sz="1600" dirty="0" smtClean="0"/>
              <a:t> </a:t>
            </a:r>
            <a:r>
              <a:rPr lang="en-US" sz="1600" dirty="0" err="1" smtClean="0"/>
              <a:t>Badan</a:t>
            </a:r>
            <a:r>
              <a:rPr lang="en-US" sz="1600" dirty="0" smtClean="0"/>
              <a:t> </a:t>
            </a:r>
            <a:r>
              <a:rPr lang="en-US" sz="1600" dirty="0" smtClean="0">
                <a:sym typeface="Wingdings"/>
              </a:rPr>
              <a:t> reinventing policy</a:t>
            </a:r>
            <a:endParaRPr lang="en-US" sz="1600" dirty="0"/>
          </a:p>
        </p:txBody>
      </p:sp>
    </p:spTree>
    <p:extLst>
      <p:ext uri="{BB962C8B-B14F-4D97-AF65-F5344CB8AC3E}">
        <p14:creationId xmlns:p14="http://schemas.microsoft.com/office/powerpoint/2010/main" xmlns="" val="567902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37150" y="541337"/>
            <a:ext cx="1181100" cy="1000125"/>
          </a:xfrm>
          <a:prstGeom prst="rect">
            <a:avLst/>
          </a:prstGeom>
        </p:spPr>
      </p:pic>
      <p:pic>
        <p:nvPicPr>
          <p:cNvPr id="9" name="Picture 8"/>
          <p:cNvPicPr>
            <a:picLocks noChangeAspect="1"/>
          </p:cNvPicPr>
          <p:nvPr/>
        </p:nvPicPr>
        <p:blipFill>
          <a:blip r:embed="rId4"/>
          <a:stretch>
            <a:fillRect/>
          </a:stretch>
        </p:blipFill>
        <p:spPr>
          <a:xfrm>
            <a:off x="0" y="144076"/>
            <a:ext cx="5029200" cy="4305300"/>
          </a:xfrm>
          <a:prstGeom prst="rect">
            <a:avLst/>
          </a:prstGeom>
        </p:spPr>
      </p:pic>
      <p:pic>
        <p:nvPicPr>
          <p:cNvPr id="10" name="Picture 9"/>
          <p:cNvPicPr>
            <a:picLocks noChangeAspect="1"/>
          </p:cNvPicPr>
          <p:nvPr/>
        </p:nvPicPr>
        <p:blipFill>
          <a:blip r:embed="rId5"/>
          <a:stretch>
            <a:fillRect/>
          </a:stretch>
        </p:blipFill>
        <p:spPr>
          <a:xfrm>
            <a:off x="349646" y="4306501"/>
            <a:ext cx="1895475" cy="2047875"/>
          </a:xfrm>
          <a:prstGeom prst="rect">
            <a:avLst/>
          </a:prstGeom>
        </p:spPr>
      </p:pic>
      <p:pic>
        <p:nvPicPr>
          <p:cNvPr id="5" name="Picture 4"/>
          <p:cNvPicPr>
            <a:picLocks noChangeAspect="1"/>
          </p:cNvPicPr>
          <p:nvPr/>
        </p:nvPicPr>
        <p:blipFill>
          <a:blip r:embed="rId6"/>
          <a:stretch>
            <a:fillRect/>
          </a:stretch>
        </p:blipFill>
        <p:spPr>
          <a:xfrm>
            <a:off x="2190749" y="4773226"/>
            <a:ext cx="2219325" cy="1724025"/>
          </a:xfrm>
          <a:prstGeom prst="rect">
            <a:avLst/>
          </a:prstGeom>
        </p:spPr>
      </p:pic>
      <p:pic>
        <p:nvPicPr>
          <p:cNvPr id="8" name="Picture 7"/>
          <p:cNvPicPr>
            <a:picLocks noChangeAspect="1"/>
          </p:cNvPicPr>
          <p:nvPr/>
        </p:nvPicPr>
        <p:blipFill>
          <a:blip r:embed="rId7"/>
          <a:stretch>
            <a:fillRect/>
          </a:stretch>
        </p:blipFill>
        <p:spPr>
          <a:xfrm>
            <a:off x="4017962" y="2382380"/>
            <a:ext cx="3173413" cy="3276670"/>
          </a:xfrm>
          <a:prstGeom prst="rect">
            <a:avLst/>
          </a:prstGeom>
        </p:spPr>
      </p:pic>
      <p:sp>
        <p:nvSpPr>
          <p:cNvPr id="11" name="TextBox 10"/>
          <p:cNvSpPr txBox="1"/>
          <p:nvPr/>
        </p:nvSpPr>
        <p:spPr>
          <a:xfrm>
            <a:off x="5805756" y="1539132"/>
            <a:ext cx="2962800" cy="830997"/>
          </a:xfrm>
          <a:prstGeom prst="rect">
            <a:avLst/>
          </a:prstGeom>
          <a:solidFill>
            <a:schemeClr val="bg1">
              <a:lumMod val="85000"/>
            </a:schemeClr>
          </a:solidFill>
        </p:spPr>
        <p:txBody>
          <a:bodyPr wrap="square" rtlCol="0">
            <a:spAutoFit/>
          </a:bodyPr>
          <a:lstStyle/>
          <a:p>
            <a:r>
              <a:rPr lang="en-US" sz="2400" b="1" dirty="0" err="1" smtClean="0">
                <a:latin typeface="Agency FB" panose="020B0503020202020204" pitchFamily="34" charset="0"/>
              </a:rPr>
              <a:t>Penerimaan</a:t>
            </a:r>
            <a:r>
              <a:rPr lang="en-US" sz="2400" b="1" dirty="0" smtClean="0">
                <a:latin typeface="Agency FB" panose="020B0503020202020204" pitchFamily="34" charset="0"/>
              </a:rPr>
              <a:t> </a:t>
            </a:r>
            <a:r>
              <a:rPr lang="en-US" sz="2400" b="1" dirty="0" err="1" smtClean="0">
                <a:latin typeface="Agency FB" panose="020B0503020202020204" pitchFamily="34" charset="0"/>
              </a:rPr>
              <a:t>dalam</a:t>
            </a:r>
            <a:endParaRPr lang="en-US" sz="2400" b="1" dirty="0" smtClean="0">
              <a:latin typeface="Agency FB" panose="020B0503020202020204" pitchFamily="34" charset="0"/>
            </a:endParaRPr>
          </a:p>
          <a:p>
            <a:r>
              <a:rPr lang="en-US" sz="2400" b="1" dirty="0" smtClean="0">
                <a:latin typeface="Agency FB" panose="020B0503020202020204" pitchFamily="34" charset="0"/>
              </a:rPr>
              <a:t>APBN 2016</a:t>
            </a:r>
            <a:endParaRPr lang="en-US" sz="2400" b="1" dirty="0">
              <a:latin typeface="Agency FB" panose="020B0503020202020204" pitchFamily="34" charset="0"/>
            </a:endParaRPr>
          </a:p>
        </p:txBody>
      </p:sp>
      <p:pic>
        <p:nvPicPr>
          <p:cNvPr id="6" name="Picture 5"/>
          <p:cNvPicPr>
            <a:picLocks noChangeAspect="1"/>
          </p:cNvPicPr>
          <p:nvPr/>
        </p:nvPicPr>
        <p:blipFill>
          <a:blip r:embed="rId8"/>
          <a:stretch>
            <a:fillRect/>
          </a:stretch>
        </p:blipFill>
        <p:spPr>
          <a:xfrm>
            <a:off x="6815931" y="4306501"/>
            <a:ext cx="1952625" cy="1771650"/>
          </a:xfrm>
          <a:prstGeom prst="rect">
            <a:avLst/>
          </a:prstGeom>
        </p:spPr>
      </p:pic>
    </p:spTree>
    <p:extLst>
      <p:ext uri="{BB962C8B-B14F-4D97-AF65-F5344CB8AC3E}">
        <p14:creationId xmlns:p14="http://schemas.microsoft.com/office/powerpoint/2010/main" xmlns="" val="2783354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xmlns="" val="2092647583"/>
              </p:ext>
            </p:extLst>
          </p:nvPr>
        </p:nvGraphicFramePr>
        <p:xfrm>
          <a:off x="559398" y="1022753"/>
          <a:ext cx="2391195" cy="34205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3470200" y="1235192"/>
          <a:ext cx="2157746" cy="213808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816029" y="748314"/>
            <a:ext cx="1858266" cy="369332"/>
          </a:xfrm>
          <a:prstGeom prst="rect">
            <a:avLst/>
          </a:prstGeom>
          <a:noFill/>
        </p:spPr>
        <p:txBody>
          <a:bodyPr wrap="none" rtlCol="0">
            <a:spAutoFit/>
          </a:bodyPr>
          <a:lstStyle/>
          <a:p>
            <a:r>
              <a:rPr lang="en-US" dirty="0" err="1" smtClean="0"/>
              <a:t>Penerimaan</a:t>
            </a:r>
            <a:r>
              <a:rPr lang="en-US" dirty="0" smtClean="0"/>
              <a:t> </a:t>
            </a:r>
            <a:r>
              <a:rPr lang="en-US" dirty="0" err="1" smtClean="0"/>
              <a:t>Pajak</a:t>
            </a:r>
            <a:endParaRPr lang="en-US" dirty="0"/>
          </a:p>
        </p:txBody>
      </p:sp>
      <p:sp>
        <p:nvSpPr>
          <p:cNvPr id="9" name="TextBox 8"/>
          <p:cNvSpPr txBox="1"/>
          <p:nvPr/>
        </p:nvSpPr>
        <p:spPr>
          <a:xfrm>
            <a:off x="3915618" y="911775"/>
            <a:ext cx="1151790" cy="369332"/>
          </a:xfrm>
          <a:prstGeom prst="rect">
            <a:avLst/>
          </a:prstGeom>
          <a:noFill/>
        </p:spPr>
        <p:txBody>
          <a:bodyPr wrap="none" rtlCol="0">
            <a:spAutoFit/>
          </a:bodyPr>
          <a:lstStyle/>
          <a:p>
            <a:r>
              <a:rPr lang="en-US" dirty="0" err="1" smtClean="0"/>
              <a:t>PPh</a:t>
            </a:r>
            <a:r>
              <a:rPr lang="en-US" dirty="0" smtClean="0"/>
              <a:t> </a:t>
            </a:r>
            <a:r>
              <a:rPr lang="en-US" dirty="0" err="1" smtClean="0"/>
              <a:t>Migas</a:t>
            </a:r>
            <a:endParaRPr lang="en-US" dirty="0"/>
          </a:p>
        </p:txBody>
      </p:sp>
      <p:sp>
        <p:nvSpPr>
          <p:cNvPr id="10" name="TextBox 9"/>
          <p:cNvSpPr txBox="1"/>
          <p:nvPr/>
        </p:nvSpPr>
        <p:spPr>
          <a:xfrm>
            <a:off x="6475175" y="903069"/>
            <a:ext cx="1890665" cy="369332"/>
          </a:xfrm>
          <a:prstGeom prst="rect">
            <a:avLst/>
          </a:prstGeom>
          <a:noFill/>
        </p:spPr>
        <p:txBody>
          <a:bodyPr wrap="square" rtlCol="0">
            <a:spAutoFit/>
          </a:bodyPr>
          <a:lstStyle/>
          <a:p>
            <a:r>
              <a:rPr lang="en-US" dirty="0" err="1" smtClean="0"/>
              <a:t>PPh</a:t>
            </a:r>
            <a:r>
              <a:rPr lang="en-US" dirty="0" smtClean="0"/>
              <a:t> Non </a:t>
            </a:r>
            <a:r>
              <a:rPr lang="en-US" dirty="0" err="1" smtClean="0"/>
              <a:t>Migas</a:t>
            </a:r>
            <a:endParaRPr lang="en-US" dirty="0"/>
          </a:p>
        </p:txBody>
      </p:sp>
      <p:graphicFrame>
        <p:nvGraphicFramePr>
          <p:cNvPr id="11" name="Chart 10"/>
          <p:cNvGraphicFramePr>
            <a:graphicFrameLocks/>
          </p:cNvGraphicFramePr>
          <p:nvPr>
            <p:extLst/>
          </p:nvPr>
        </p:nvGraphicFramePr>
        <p:xfrm>
          <a:off x="6226250" y="1214560"/>
          <a:ext cx="2145312" cy="21721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nvPr>
        </p:nvGraphicFramePr>
        <p:xfrm>
          <a:off x="3336937" y="3886200"/>
          <a:ext cx="2781476" cy="2770094"/>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3915618" y="3611083"/>
            <a:ext cx="1712328" cy="369332"/>
          </a:xfrm>
          <a:prstGeom prst="rect">
            <a:avLst/>
          </a:prstGeom>
          <a:noFill/>
        </p:spPr>
        <p:txBody>
          <a:bodyPr wrap="none" rtlCol="0">
            <a:spAutoFit/>
          </a:bodyPr>
          <a:lstStyle/>
          <a:p>
            <a:r>
              <a:rPr lang="en-US" dirty="0" smtClean="0"/>
              <a:t>PPN </a:t>
            </a:r>
            <a:r>
              <a:rPr lang="en-US" dirty="0" err="1" smtClean="0"/>
              <a:t>dan</a:t>
            </a:r>
            <a:r>
              <a:rPr lang="en-US" dirty="0" smtClean="0"/>
              <a:t> </a:t>
            </a:r>
            <a:r>
              <a:rPr lang="en-US" dirty="0" err="1" smtClean="0"/>
              <a:t>PPnBM</a:t>
            </a:r>
            <a:endParaRPr lang="en-US" dirty="0"/>
          </a:p>
        </p:txBody>
      </p:sp>
      <p:graphicFrame>
        <p:nvGraphicFramePr>
          <p:cNvPr id="14" name="Chart 13"/>
          <p:cNvGraphicFramePr>
            <a:graphicFrameLocks/>
          </p:cNvGraphicFramePr>
          <p:nvPr>
            <p:extLst/>
          </p:nvPr>
        </p:nvGraphicFramePr>
        <p:xfrm>
          <a:off x="6225987" y="3795749"/>
          <a:ext cx="2245659" cy="2806756"/>
        </p:xfrm>
        <a:graphic>
          <a:graphicData uri="http://schemas.openxmlformats.org/drawingml/2006/chart">
            <c:chart xmlns:c="http://schemas.openxmlformats.org/drawingml/2006/chart" xmlns:r="http://schemas.openxmlformats.org/officeDocument/2006/relationships" r:id="rId7"/>
          </a:graphicData>
        </a:graphic>
      </p:graphicFrame>
      <p:sp>
        <p:nvSpPr>
          <p:cNvPr id="15" name="TextBox 14"/>
          <p:cNvSpPr txBox="1"/>
          <p:nvPr/>
        </p:nvSpPr>
        <p:spPr>
          <a:xfrm>
            <a:off x="7043480" y="3594968"/>
            <a:ext cx="553357" cy="369332"/>
          </a:xfrm>
          <a:prstGeom prst="rect">
            <a:avLst/>
          </a:prstGeom>
          <a:noFill/>
        </p:spPr>
        <p:txBody>
          <a:bodyPr wrap="none" rtlCol="0">
            <a:spAutoFit/>
          </a:bodyPr>
          <a:lstStyle/>
          <a:p>
            <a:r>
              <a:rPr lang="en-US" dirty="0" smtClean="0"/>
              <a:t>PBB</a:t>
            </a:r>
            <a:endParaRPr lang="en-US" dirty="0"/>
          </a:p>
        </p:txBody>
      </p:sp>
      <p:graphicFrame>
        <p:nvGraphicFramePr>
          <p:cNvPr id="16" name="Chart 15"/>
          <p:cNvGraphicFramePr>
            <a:graphicFrameLocks/>
          </p:cNvGraphicFramePr>
          <p:nvPr>
            <p:extLst/>
          </p:nvPr>
        </p:nvGraphicFramePr>
        <p:xfrm>
          <a:off x="578224" y="4908177"/>
          <a:ext cx="2366682" cy="1775012"/>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Box 16"/>
          <p:cNvSpPr txBox="1"/>
          <p:nvPr/>
        </p:nvSpPr>
        <p:spPr>
          <a:xfrm>
            <a:off x="1027710" y="4518212"/>
            <a:ext cx="1443152" cy="369332"/>
          </a:xfrm>
          <a:prstGeom prst="rect">
            <a:avLst/>
          </a:prstGeom>
          <a:noFill/>
        </p:spPr>
        <p:txBody>
          <a:bodyPr wrap="none" rtlCol="0">
            <a:spAutoFit/>
          </a:bodyPr>
          <a:lstStyle/>
          <a:p>
            <a:r>
              <a:rPr lang="en-US" dirty="0" err="1" smtClean="0"/>
              <a:t>Pajak</a:t>
            </a:r>
            <a:r>
              <a:rPr lang="en-US" dirty="0" smtClean="0"/>
              <a:t> </a:t>
            </a:r>
            <a:r>
              <a:rPr lang="en-US" dirty="0" err="1" smtClean="0"/>
              <a:t>Lainnya</a:t>
            </a:r>
            <a:endParaRPr lang="en-US" dirty="0"/>
          </a:p>
        </p:txBody>
      </p:sp>
      <p:sp>
        <p:nvSpPr>
          <p:cNvPr id="18" name="TextBox 17"/>
          <p:cNvSpPr txBox="1"/>
          <p:nvPr/>
        </p:nvSpPr>
        <p:spPr>
          <a:xfrm>
            <a:off x="1188247" y="1691545"/>
            <a:ext cx="819455" cy="400110"/>
          </a:xfrm>
          <a:prstGeom prst="rect">
            <a:avLst/>
          </a:prstGeom>
          <a:noFill/>
        </p:spPr>
        <p:txBody>
          <a:bodyPr wrap="none" rtlCol="0">
            <a:spAutoFit/>
          </a:bodyPr>
          <a:lstStyle/>
          <a:p>
            <a:r>
              <a:rPr lang="en-US" sz="2000" b="1" dirty="0" smtClean="0">
                <a:solidFill>
                  <a:srgbClr val="FF0000"/>
                </a:solidFill>
              </a:rPr>
              <a:t>+5,1%</a:t>
            </a:r>
            <a:endParaRPr lang="en-US" sz="2000" b="1" dirty="0">
              <a:solidFill>
                <a:srgbClr val="FF0000"/>
              </a:solidFill>
            </a:endParaRPr>
          </a:p>
        </p:txBody>
      </p:sp>
      <p:sp>
        <p:nvSpPr>
          <p:cNvPr id="19" name="TextBox 18"/>
          <p:cNvSpPr txBox="1"/>
          <p:nvPr/>
        </p:nvSpPr>
        <p:spPr>
          <a:xfrm>
            <a:off x="4291242" y="1281107"/>
            <a:ext cx="906017" cy="400110"/>
          </a:xfrm>
          <a:prstGeom prst="rect">
            <a:avLst/>
          </a:prstGeom>
          <a:noFill/>
        </p:spPr>
        <p:txBody>
          <a:bodyPr wrap="none" rtlCol="0">
            <a:spAutoFit/>
          </a:bodyPr>
          <a:lstStyle/>
          <a:p>
            <a:r>
              <a:rPr lang="en-US" sz="2000" b="1" dirty="0" smtClean="0">
                <a:solidFill>
                  <a:schemeClr val="accent6">
                    <a:lumMod val="75000"/>
                  </a:schemeClr>
                </a:solidFill>
              </a:rPr>
              <a:t>-17,2%</a:t>
            </a:r>
            <a:endParaRPr lang="en-US" sz="2000" b="1" dirty="0">
              <a:solidFill>
                <a:schemeClr val="accent6">
                  <a:lumMod val="75000"/>
                </a:schemeClr>
              </a:solidFill>
            </a:endParaRPr>
          </a:p>
        </p:txBody>
      </p:sp>
      <p:sp>
        <p:nvSpPr>
          <p:cNvPr id="20" name="TextBox 19"/>
          <p:cNvSpPr txBox="1"/>
          <p:nvPr/>
        </p:nvSpPr>
        <p:spPr>
          <a:xfrm>
            <a:off x="6693727" y="1714075"/>
            <a:ext cx="955711" cy="400110"/>
          </a:xfrm>
          <a:prstGeom prst="rect">
            <a:avLst/>
          </a:prstGeom>
          <a:noFill/>
        </p:spPr>
        <p:txBody>
          <a:bodyPr wrap="none" rtlCol="0">
            <a:spAutoFit/>
          </a:bodyPr>
          <a:lstStyle/>
          <a:p>
            <a:r>
              <a:rPr lang="en-US" sz="2000" b="1" dirty="0" smtClean="0">
                <a:solidFill>
                  <a:srgbClr val="FF0000"/>
                </a:solidFill>
              </a:rPr>
              <a:t>+13,7%</a:t>
            </a:r>
            <a:endParaRPr lang="en-US" sz="2000" b="1" dirty="0">
              <a:solidFill>
                <a:srgbClr val="FF0000"/>
              </a:solidFill>
            </a:endParaRPr>
          </a:p>
        </p:txBody>
      </p:sp>
      <p:sp>
        <p:nvSpPr>
          <p:cNvPr id="21" name="TextBox 20"/>
          <p:cNvSpPr txBox="1"/>
          <p:nvPr/>
        </p:nvSpPr>
        <p:spPr>
          <a:xfrm>
            <a:off x="7143829" y="3964300"/>
            <a:ext cx="906017" cy="400110"/>
          </a:xfrm>
          <a:prstGeom prst="rect">
            <a:avLst/>
          </a:prstGeom>
          <a:noFill/>
        </p:spPr>
        <p:txBody>
          <a:bodyPr wrap="none" rtlCol="0">
            <a:spAutoFit/>
          </a:bodyPr>
          <a:lstStyle/>
          <a:p>
            <a:r>
              <a:rPr lang="en-US" sz="2000" b="1" dirty="0" smtClean="0">
                <a:solidFill>
                  <a:schemeClr val="accent6">
                    <a:lumMod val="75000"/>
                  </a:schemeClr>
                </a:solidFill>
              </a:rPr>
              <a:t>-29,6%</a:t>
            </a:r>
            <a:endParaRPr lang="en-US" sz="2000" b="1" dirty="0">
              <a:solidFill>
                <a:schemeClr val="accent6">
                  <a:lumMod val="75000"/>
                </a:schemeClr>
              </a:solidFill>
            </a:endParaRPr>
          </a:p>
        </p:txBody>
      </p:sp>
      <p:sp>
        <p:nvSpPr>
          <p:cNvPr id="22" name="TextBox 21"/>
          <p:cNvSpPr txBox="1"/>
          <p:nvPr/>
        </p:nvSpPr>
        <p:spPr>
          <a:xfrm>
            <a:off x="4576290" y="4687489"/>
            <a:ext cx="776175" cy="400110"/>
          </a:xfrm>
          <a:prstGeom prst="rect">
            <a:avLst/>
          </a:prstGeom>
          <a:noFill/>
        </p:spPr>
        <p:txBody>
          <a:bodyPr wrap="none" rtlCol="0">
            <a:spAutoFit/>
          </a:bodyPr>
          <a:lstStyle/>
          <a:p>
            <a:r>
              <a:rPr lang="en-US" sz="2000" b="1" dirty="0" smtClean="0">
                <a:solidFill>
                  <a:schemeClr val="accent6">
                    <a:lumMod val="75000"/>
                  </a:schemeClr>
                </a:solidFill>
              </a:rPr>
              <a:t>-0,9%</a:t>
            </a:r>
            <a:endParaRPr lang="en-US" sz="2000" b="1" dirty="0">
              <a:solidFill>
                <a:schemeClr val="accent6">
                  <a:lumMod val="75000"/>
                </a:schemeClr>
              </a:solidFill>
            </a:endParaRPr>
          </a:p>
        </p:txBody>
      </p:sp>
      <p:sp>
        <p:nvSpPr>
          <p:cNvPr id="23" name="TextBox 22"/>
          <p:cNvSpPr txBox="1"/>
          <p:nvPr/>
        </p:nvSpPr>
        <p:spPr>
          <a:xfrm>
            <a:off x="1027710" y="311610"/>
            <a:ext cx="6201121" cy="400110"/>
          </a:xfrm>
          <a:prstGeom prst="rect">
            <a:avLst/>
          </a:prstGeom>
          <a:noFill/>
        </p:spPr>
        <p:txBody>
          <a:bodyPr wrap="none" rtlCol="0">
            <a:spAutoFit/>
          </a:bodyPr>
          <a:lstStyle/>
          <a:p>
            <a:r>
              <a:rPr lang="en-US" sz="2000" b="1" dirty="0" err="1" smtClean="0">
                <a:solidFill>
                  <a:srgbClr val="C00000"/>
                </a:solidFill>
              </a:rPr>
              <a:t>Perbandingan</a:t>
            </a:r>
            <a:r>
              <a:rPr lang="en-US" sz="2000" b="1" dirty="0" smtClean="0">
                <a:solidFill>
                  <a:srgbClr val="C00000"/>
                </a:solidFill>
              </a:rPr>
              <a:t> target APBN-P 2015 </a:t>
            </a:r>
            <a:r>
              <a:rPr lang="en-US" sz="2000" b="1" dirty="0" err="1" smtClean="0">
                <a:solidFill>
                  <a:srgbClr val="C00000"/>
                </a:solidFill>
              </a:rPr>
              <a:t>dan</a:t>
            </a:r>
            <a:r>
              <a:rPr lang="en-US" sz="2000" b="1" dirty="0" smtClean="0">
                <a:solidFill>
                  <a:srgbClr val="C00000"/>
                </a:solidFill>
              </a:rPr>
              <a:t> target APBN 2016</a:t>
            </a:r>
            <a:endParaRPr lang="en-US" sz="2000" b="1" dirty="0">
              <a:solidFill>
                <a:srgbClr val="C00000"/>
              </a:solidFill>
            </a:endParaRPr>
          </a:p>
        </p:txBody>
      </p:sp>
    </p:spTree>
    <p:extLst>
      <p:ext uri="{BB962C8B-B14F-4D97-AF65-F5344CB8AC3E}">
        <p14:creationId xmlns:p14="http://schemas.microsoft.com/office/powerpoint/2010/main" xmlns="" val="1562416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59608F-D83C-4A91-A0AE-E9E29F4B640F}" type="slidenum">
              <a:rPr lang="en-US" smtClean="0"/>
              <a:pPr/>
              <a:t>2</a:t>
            </a:fld>
            <a:endParaRPr lang="en-US"/>
          </a:p>
        </p:txBody>
      </p:sp>
      <p:sp>
        <p:nvSpPr>
          <p:cNvPr id="2" name="Title 1"/>
          <p:cNvSpPr>
            <a:spLocks noGrp="1"/>
          </p:cNvSpPr>
          <p:nvPr>
            <p:ph type="title" idx="4294967295"/>
          </p:nvPr>
        </p:nvSpPr>
        <p:spPr>
          <a:xfrm>
            <a:off x="0" y="365125"/>
            <a:ext cx="7886700" cy="798513"/>
          </a:xfrm>
          <a:prstGeom prst="rect">
            <a:avLst/>
          </a:prstGeom>
        </p:spPr>
        <p:txBody>
          <a:bodyPr/>
          <a:lstStyle/>
          <a:p>
            <a:pPr algn="ctr"/>
            <a:r>
              <a:rPr lang="en-US" b="1" dirty="0" smtClean="0">
                <a:latin typeface="+mn-lt"/>
              </a:rPr>
              <a:t>Taxation is like Janus?</a:t>
            </a:r>
            <a:endParaRPr lang="en-US" b="1" dirty="0">
              <a:latin typeface="+mn-lt"/>
            </a:endParaRPr>
          </a:p>
        </p:txBody>
      </p:sp>
      <p:pic>
        <p:nvPicPr>
          <p:cNvPr id="5" name="Content Placeholder 4"/>
          <p:cNvPicPr>
            <a:picLocks noGrp="1" noChangeAspect="1"/>
          </p:cNvPicPr>
          <p:nvPr>
            <p:ph idx="4294967295"/>
          </p:nvPr>
        </p:nvPicPr>
        <p:blipFill>
          <a:blip r:embed="rId2" cstate="print"/>
          <a:stretch>
            <a:fillRect/>
          </a:stretch>
        </p:blipFill>
        <p:spPr>
          <a:xfrm>
            <a:off x="2619046" y="1139744"/>
            <a:ext cx="3603625" cy="4351337"/>
          </a:xfrm>
          <a:prstGeom prst="rect">
            <a:avLst/>
          </a:prstGeom>
        </p:spPr>
      </p:pic>
      <p:sp>
        <p:nvSpPr>
          <p:cNvPr id="6" name="TextBox 5"/>
          <p:cNvSpPr txBox="1"/>
          <p:nvPr/>
        </p:nvSpPr>
        <p:spPr>
          <a:xfrm>
            <a:off x="997528" y="5664530"/>
            <a:ext cx="7113320" cy="646331"/>
          </a:xfrm>
          <a:prstGeom prst="rect">
            <a:avLst/>
          </a:prstGeom>
          <a:noFill/>
        </p:spPr>
        <p:txBody>
          <a:bodyPr wrap="square" rtlCol="0">
            <a:spAutoFit/>
          </a:bodyPr>
          <a:lstStyle/>
          <a:p>
            <a:r>
              <a:rPr lang="en-US" dirty="0" smtClean="0"/>
              <a:t>“…in developing countries, tax administration is tax policy..” </a:t>
            </a:r>
          </a:p>
          <a:p>
            <a:r>
              <a:rPr lang="en-US" dirty="0" smtClean="0"/>
              <a:t>– </a:t>
            </a:r>
            <a:r>
              <a:rPr lang="en-US" dirty="0" err="1" smtClean="0"/>
              <a:t>Casanegra</a:t>
            </a:r>
            <a:r>
              <a:rPr lang="en-US" dirty="0" smtClean="0"/>
              <a:t> de </a:t>
            </a:r>
            <a:r>
              <a:rPr lang="en-US" dirty="0" err="1" smtClean="0"/>
              <a:t>Jantscher</a:t>
            </a:r>
            <a:endParaRPr lang="en-US" dirty="0"/>
          </a:p>
        </p:txBody>
      </p:sp>
    </p:spTree>
    <p:extLst>
      <p:ext uri="{BB962C8B-B14F-4D97-AF65-F5344CB8AC3E}">
        <p14:creationId xmlns:p14="http://schemas.microsoft.com/office/powerpoint/2010/main" xmlns="" val="1812733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6859608F-D83C-4A91-A0AE-E9E29F4B640F}" type="slidenum">
              <a:rPr lang="en-US" smtClean="0"/>
              <a:pPr/>
              <a:t>‹#›</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6859608F-D83C-4A91-A0AE-E9E29F4B640F}" type="slidenum">
              <a:rPr lang="en-US" smtClean="0"/>
              <a:pPr/>
              <a:t>‹#›</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1485" y="2742573"/>
            <a:ext cx="6246646" cy="1446550"/>
          </a:xfrm>
          <a:prstGeom prst="rect">
            <a:avLst/>
          </a:prstGeom>
          <a:noFill/>
        </p:spPr>
        <p:txBody>
          <a:bodyPr wrap="none" rtlCol="0">
            <a:spAutoFit/>
          </a:bodyPr>
          <a:lstStyle/>
          <a:p>
            <a:r>
              <a:rPr lang="en-US" sz="4400" b="1" dirty="0" smtClean="0">
                <a:solidFill>
                  <a:srgbClr val="1F4E79"/>
                </a:solidFill>
                <a:latin typeface="+mj-lt"/>
              </a:rPr>
              <a:t>Review </a:t>
            </a:r>
            <a:br>
              <a:rPr lang="en-US" sz="4400" b="1" dirty="0" smtClean="0">
                <a:solidFill>
                  <a:srgbClr val="1F4E79"/>
                </a:solidFill>
                <a:latin typeface="+mj-lt"/>
              </a:rPr>
            </a:br>
            <a:r>
              <a:rPr lang="en-US" sz="4400" b="1" dirty="0" err="1" smtClean="0">
                <a:solidFill>
                  <a:srgbClr val="1F4E79"/>
                </a:solidFill>
                <a:latin typeface="+mj-lt"/>
              </a:rPr>
              <a:t>Kebijakan</a:t>
            </a:r>
            <a:r>
              <a:rPr lang="en-US" sz="4400" b="1" dirty="0" smtClean="0">
                <a:solidFill>
                  <a:srgbClr val="1F4E79"/>
                </a:solidFill>
                <a:latin typeface="+mj-lt"/>
              </a:rPr>
              <a:t> </a:t>
            </a:r>
            <a:r>
              <a:rPr lang="en-US" sz="4400" b="1" dirty="0" err="1" smtClean="0">
                <a:solidFill>
                  <a:srgbClr val="1F4E79"/>
                </a:solidFill>
                <a:latin typeface="+mj-lt"/>
              </a:rPr>
              <a:t>Perpajakan</a:t>
            </a:r>
            <a:r>
              <a:rPr lang="en-US" sz="4400" b="1" dirty="0" smtClean="0">
                <a:solidFill>
                  <a:srgbClr val="1F4E79"/>
                </a:solidFill>
                <a:latin typeface="+mj-lt"/>
              </a:rPr>
              <a:t> 2015</a:t>
            </a:r>
            <a:endParaRPr lang="en-US" sz="4400" b="1" dirty="0">
              <a:solidFill>
                <a:srgbClr val="1F4E79"/>
              </a:solidFill>
              <a:latin typeface="+mj-lt"/>
            </a:endParaRPr>
          </a:p>
        </p:txBody>
      </p:sp>
      <p:cxnSp>
        <p:nvCxnSpPr>
          <p:cNvPr id="3" name="Straight Connector 2"/>
          <p:cNvCxnSpPr/>
          <p:nvPr/>
        </p:nvCxnSpPr>
        <p:spPr>
          <a:xfrm>
            <a:off x="624114" y="2322286"/>
            <a:ext cx="0" cy="2467428"/>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p:nvCxnSpPr>
        <p:spPr>
          <a:xfrm>
            <a:off x="899885" y="2656114"/>
            <a:ext cx="0" cy="1619469"/>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42093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111046" y="1330353"/>
            <a:ext cx="2958881" cy="12197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0025" y="4417072"/>
            <a:ext cx="5356279" cy="198372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Rectangle 13"/>
          <p:cNvSpPr/>
          <p:nvPr/>
        </p:nvSpPr>
        <p:spPr>
          <a:xfrm>
            <a:off x="318903" y="2378486"/>
            <a:ext cx="5356279" cy="170680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1319" y="437518"/>
            <a:ext cx="7886700" cy="440213"/>
          </a:xfrm>
          <a:solidFill>
            <a:schemeClr val="bg1"/>
          </a:solidFill>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en-US" sz="2800" b="1" dirty="0" err="1" smtClean="0">
                <a:solidFill>
                  <a:schemeClr val="tx1"/>
                </a:solidFill>
              </a:rPr>
              <a:t>Peraturan</a:t>
            </a:r>
            <a:r>
              <a:rPr lang="en-US" sz="2800" b="1" dirty="0" smtClean="0">
                <a:solidFill>
                  <a:schemeClr val="tx1"/>
                </a:solidFill>
              </a:rPr>
              <a:t> </a:t>
            </a:r>
            <a:r>
              <a:rPr lang="en-US" sz="2800" b="1" dirty="0" err="1" smtClean="0">
                <a:solidFill>
                  <a:schemeClr val="tx1"/>
                </a:solidFill>
              </a:rPr>
              <a:t>Perpajakan</a:t>
            </a:r>
            <a:r>
              <a:rPr lang="en-US" sz="2800" b="1" dirty="0" smtClean="0">
                <a:solidFill>
                  <a:schemeClr val="tx1"/>
                </a:solidFill>
              </a:rPr>
              <a:t> yang </a:t>
            </a:r>
            <a:r>
              <a:rPr lang="en-US" sz="2800" b="1" dirty="0" err="1" smtClean="0">
                <a:solidFill>
                  <a:schemeClr val="tx1"/>
                </a:solidFill>
              </a:rPr>
              <a:t>terbit</a:t>
            </a:r>
            <a:r>
              <a:rPr lang="en-US" sz="2800" b="1" dirty="0" smtClean="0">
                <a:solidFill>
                  <a:schemeClr val="tx1"/>
                </a:solidFill>
              </a:rPr>
              <a:t> </a:t>
            </a:r>
            <a:r>
              <a:rPr lang="en-US" sz="2800" b="1" dirty="0" err="1" smtClean="0">
                <a:solidFill>
                  <a:schemeClr val="tx1"/>
                </a:solidFill>
              </a:rPr>
              <a:t>tahun</a:t>
            </a:r>
            <a:r>
              <a:rPr lang="en-US" sz="2800" b="1" dirty="0" smtClean="0">
                <a:solidFill>
                  <a:schemeClr val="tx1"/>
                </a:solidFill>
              </a:rPr>
              <a:t> 2015</a:t>
            </a:r>
            <a:endParaRPr lang="en-US" sz="2800" b="1" dirty="0">
              <a:solidFill>
                <a:schemeClr val="tx1"/>
              </a:solidFill>
            </a:endParaRPr>
          </a:p>
        </p:txBody>
      </p:sp>
      <p:sp>
        <p:nvSpPr>
          <p:cNvPr id="3" name="Content Placeholder 2"/>
          <p:cNvSpPr>
            <a:spLocks noGrp="1"/>
          </p:cNvSpPr>
          <p:nvPr>
            <p:ph idx="1"/>
          </p:nvPr>
        </p:nvSpPr>
        <p:spPr>
          <a:xfrm>
            <a:off x="318903" y="4695121"/>
            <a:ext cx="5309387" cy="2779811"/>
          </a:xfrm>
        </p:spPr>
        <p:txBody>
          <a:bodyPr>
            <a:normAutofit/>
          </a:bodyPr>
          <a:lstStyle/>
          <a:p>
            <a:pPr>
              <a:spcBef>
                <a:spcPts val="0"/>
              </a:spcBef>
            </a:pPr>
            <a:r>
              <a:rPr lang="en-US" sz="1400" dirty="0"/>
              <a:t>KENAIKAN PTKP </a:t>
            </a:r>
            <a:r>
              <a:rPr lang="en-US" sz="1400" dirty="0" smtClean="0"/>
              <a:t>| PMK </a:t>
            </a:r>
            <a:r>
              <a:rPr lang="en-US" sz="1400" dirty="0"/>
              <a:t>No122/PMK.010/2015 </a:t>
            </a:r>
          </a:p>
          <a:p>
            <a:pPr>
              <a:spcBef>
                <a:spcPts val="0"/>
              </a:spcBef>
            </a:pPr>
            <a:r>
              <a:rPr lang="en-US" sz="1400" dirty="0" smtClean="0"/>
              <a:t>REVISI TAX ALLOWANCE | PP No 18 </a:t>
            </a:r>
            <a:r>
              <a:rPr lang="en-US" sz="1400" dirty="0" err="1" smtClean="0"/>
              <a:t>Tahun</a:t>
            </a:r>
            <a:r>
              <a:rPr lang="en-US" sz="1400" dirty="0" smtClean="0"/>
              <a:t> 2015</a:t>
            </a:r>
          </a:p>
          <a:p>
            <a:pPr>
              <a:spcBef>
                <a:spcPts val="0"/>
              </a:spcBef>
            </a:pPr>
            <a:r>
              <a:rPr lang="en-US" sz="1400" dirty="0" smtClean="0"/>
              <a:t>REVISI TAX HOLIDAY | PMK No 154/PMK.010/2015</a:t>
            </a:r>
          </a:p>
          <a:p>
            <a:pPr>
              <a:spcBef>
                <a:spcPts val="0"/>
              </a:spcBef>
            </a:pPr>
            <a:r>
              <a:rPr lang="en-US" sz="1400" dirty="0" err="1" smtClean="0"/>
              <a:t>PPh</a:t>
            </a:r>
            <a:r>
              <a:rPr lang="en-US" sz="1400" dirty="0" smtClean="0"/>
              <a:t> </a:t>
            </a:r>
            <a:r>
              <a:rPr lang="en-US" sz="1400" dirty="0" err="1" smtClean="0"/>
              <a:t>Revaluasi</a:t>
            </a:r>
            <a:r>
              <a:rPr lang="en-US" sz="1400" dirty="0" smtClean="0"/>
              <a:t> | PMK No 191/PMK.010/2015</a:t>
            </a:r>
          </a:p>
          <a:p>
            <a:pPr>
              <a:spcBef>
                <a:spcPts val="0"/>
              </a:spcBef>
            </a:pPr>
            <a:r>
              <a:rPr lang="en-US" sz="1400" dirty="0" err="1" smtClean="0"/>
              <a:t>Fasilitas</a:t>
            </a:r>
            <a:r>
              <a:rPr lang="en-US" sz="1400" dirty="0" smtClean="0"/>
              <a:t> PPN </a:t>
            </a:r>
            <a:r>
              <a:rPr lang="en-US" sz="1400" dirty="0" err="1" smtClean="0"/>
              <a:t>untuk</a:t>
            </a:r>
            <a:r>
              <a:rPr lang="en-US" sz="1400" dirty="0" smtClean="0"/>
              <a:t> </a:t>
            </a:r>
            <a:r>
              <a:rPr lang="en-US" sz="1400" dirty="0" err="1" smtClean="0"/>
              <a:t>Industri</a:t>
            </a:r>
            <a:r>
              <a:rPr lang="en-US" sz="1400" dirty="0" smtClean="0"/>
              <a:t> </a:t>
            </a:r>
            <a:r>
              <a:rPr lang="en-US" sz="1400" dirty="0" err="1" smtClean="0"/>
              <a:t>Alat</a:t>
            </a:r>
            <a:r>
              <a:rPr lang="en-US" sz="1400" dirty="0" smtClean="0"/>
              <a:t> </a:t>
            </a:r>
            <a:r>
              <a:rPr lang="en-US" sz="1400" dirty="0" err="1" smtClean="0"/>
              <a:t>Angkut</a:t>
            </a:r>
            <a:r>
              <a:rPr lang="en-US" sz="1400" dirty="0" smtClean="0"/>
              <a:t> </a:t>
            </a:r>
            <a:r>
              <a:rPr lang="en-US" sz="1400" dirty="0" err="1" smtClean="0"/>
              <a:t>dan</a:t>
            </a:r>
            <a:r>
              <a:rPr lang="en-US" sz="1400" dirty="0" smtClean="0"/>
              <a:t> </a:t>
            </a:r>
            <a:r>
              <a:rPr lang="en-US" sz="1400" dirty="0" err="1" smtClean="0"/>
              <a:t>Hankam</a:t>
            </a:r>
            <a:r>
              <a:rPr lang="en-US" sz="1400" dirty="0" smtClean="0"/>
              <a:t> | PP No. 69 </a:t>
            </a:r>
            <a:r>
              <a:rPr lang="en-US" sz="1400" dirty="0" err="1" smtClean="0"/>
              <a:t>Tahun</a:t>
            </a:r>
            <a:r>
              <a:rPr lang="en-US" sz="1400" dirty="0" smtClean="0"/>
              <a:t> 2015</a:t>
            </a:r>
          </a:p>
          <a:p>
            <a:pPr>
              <a:spcBef>
                <a:spcPts val="0"/>
              </a:spcBef>
            </a:pPr>
            <a:r>
              <a:rPr lang="en-US" sz="1400" dirty="0" err="1" smtClean="0"/>
              <a:t>Fasilitas</a:t>
            </a:r>
            <a:r>
              <a:rPr lang="en-US" sz="1400" dirty="0" smtClean="0"/>
              <a:t> </a:t>
            </a:r>
            <a:r>
              <a:rPr lang="en-US" sz="1400" dirty="0" err="1" smtClean="0"/>
              <a:t>Perpajakan</a:t>
            </a:r>
            <a:r>
              <a:rPr lang="en-US" sz="1400" dirty="0" smtClean="0"/>
              <a:t> </a:t>
            </a:r>
            <a:r>
              <a:rPr lang="en-US" sz="1400" dirty="0" err="1" smtClean="0"/>
              <a:t>Dalam</a:t>
            </a:r>
            <a:r>
              <a:rPr lang="en-US" sz="1400" dirty="0" smtClean="0"/>
              <a:t> </a:t>
            </a:r>
            <a:r>
              <a:rPr lang="en-US" sz="1400" dirty="0" err="1" smtClean="0"/>
              <a:t>Rangka</a:t>
            </a:r>
            <a:r>
              <a:rPr lang="en-US" sz="1400" dirty="0" smtClean="0"/>
              <a:t> </a:t>
            </a:r>
            <a:r>
              <a:rPr lang="en-US" sz="1400" dirty="0" err="1" smtClean="0"/>
              <a:t>Pendalaman</a:t>
            </a:r>
            <a:r>
              <a:rPr lang="en-US" sz="1400" dirty="0" smtClean="0"/>
              <a:t> </a:t>
            </a:r>
            <a:r>
              <a:rPr lang="en-US" sz="1400" dirty="0" err="1" smtClean="0"/>
              <a:t>Pasar</a:t>
            </a:r>
            <a:r>
              <a:rPr lang="en-US" sz="1400" dirty="0" smtClean="0"/>
              <a:t> </a:t>
            </a:r>
            <a:r>
              <a:rPr lang="en-US" sz="1400" dirty="0" err="1" smtClean="0"/>
              <a:t>Sektor</a:t>
            </a:r>
            <a:r>
              <a:rPr lang="en-US" sz="1400" dirty="0" smtClean="0"/>
              <a:t> </a:t>
            </a:r>
            <a:r>
              <a:rPr lang="en-US" sz="1400" dirty="0" err="1" smtClean="0"/>
              <a:t>Keuangan</a:t>
            </a:r>
            <a:r>
              <a:rPr lang="en-US" sz="1400" dirty="0" smtClean="0"/>
              <a:t> | PMK No 200 /PMK.03/2015)</a:t>
            </a:r>
          </a:p>
          <a:p>
            <a:pPr>
              <a:spcBef>
                <a:spcPts val="0"/>
              </a:spcBef>
            </a:pPr>
            <a:endParaRPr lang="en-US" sz="1400" dirty="0"/>
          </a:p>
        </p:txBody>
      </p:sp>
      <p:sp>
        <p:nvSpPr>
          <p:cNvPr id="5" name="Content Placeholder 2"/>
          <p:cNvSpPr txBox="1">
            <a:spLocks/>
          </p:cNvSpPr>
          <p:nvPr/>
        </p:nvSpPr>
        <p:spPr>
          <a:xfrm>
            <a:off x="318903" y="2553118"/>
            <a:ext cx="5792143" cy="1532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smtClean="0"/>
              <a:t>BATASAN </a:t>
            </a:r>
            <a:r>
              <a:rPr lang="en-US" sz="1400" dirty="0"/>
              <a:t>HARGA OBJEK </a:t>
            </a:r>
            <a:r>
              <a:rPr lang="en-US" sz="1400" dirty="0" err="1"/>
              <a:t>PPh</a:t>
            </a:r>
            <a:r>
              <a:rPr lang="en-US" sz="1400" dirty="0"/>
              <a:t> 22 </a:t>
            </a:r>
            <a:r>
              <a:rPr lang="en-US" sz="1400" dirty="0" smtClean="0"/>
              <a:t>| </a:t>
            </a:r>
            <a:r>
              <a:rPr lang="id-ID" sz="1400" dirty="0" smtClean="0"/>
              <a:t>PMK </a:t>
            </a:r>
            <a:r>
              <a:rPr lang="en-US" sz="1400" dirty="0" smtClean="0"/>
              <a:t>No </a:t>
            </a:r>
            <a:r>
              <a:rPr lang="id-ID" sz="1400" dirty="0" smtClean="0"/>
              <a:t>90 </a:t>
            </a:r>
            <a:r>
              <a:rPr lang="id-ID" sz="1400" dirty="0"/>
              <a:t>Tahun 2015</a:t>
            </a:r>
            <a:endParaRPr lang="en-US" sz="1400" dirty="0"/>
          </a:p>
          <a:p>
            <a:r>
              <a:rPr lang="en-US" sz="1400" dirty="0"/>
              <a:t>PERLUASAN JASA LAIN </a:t>
            </a:r>
            <a:r>
              <a:rPr lang="en-US" sz="1400" dirty="0" err="1" smtClean="0"/>
              <a:t>PPh</a:t>
            </a:r>
            <a:r>
              <a:rPr lang="en-US" sz="1400" dirty="0" smtClean="0"/>
              <a:t> 23) | PMK No 141/PMK.03/2015</a:t>
            </a:r>
            <a:endParaRPr lang="en-US" sz="1400" dirty="0"/>
          </a:p>
          <a:p>
            <a:r>
              <a:rPr lang="en-US" sz="1400" dirty="0"/>
              <a:t>PERLUASAN BKP BEBAS BM </a:t>
            </a:r>
            <a:r>
              <a:rPr lang="en-US" sz="1400" dirty="0" smtClean="0"/>
              <a:t>| PMK </a:t>
            </a:r>
            <a:r>
              <a:rPr lang="en-US" sz="1400" dirty="0" err="1"/>
              <a:t>Nomor</a:t>
            </a:r>
            <a:r>
              <a:rPr lang="en-US" sz="1400" dirty="0"/>
              <a:t> 142/PMK.010/2015 </a:t>
            </a:r>
          </a:p>
          <a:p>
            <a:r>
              <a:rPr lang="en-US" sz="1400" dirty="0"/>
              <a:t>KENAIKAN PPN ROKOK </a:t>
            </a:r>
            <a:r>
              <a:rPr lang="en-US" sz="1400" dirty="0" smtClean="0"/>
              <a:t>| PMK </a:t>
            </a:r>
            <a:r>
              <a:rPr lang="en-US" sz="1400" dirty="0"/>
              <a:t>No. 174/PMK.03/2015</a:t>
            </a:r>
          </a:p>
          <a:p>
            <a:pPr>
              <a:spcBef>
                <a:spcPts val="600"/>
              </a:spcBef>
            </a:pPr>
            <a:r>
              <a:rPr lang="en-US" sz="1400" dirty="0" smtClean="0"/>
              <a:t>PPNBM SELAIN KENDARAAN BERMOTOR | PMK 106/PMK.010/2015</a:t>
            </a:r>
            <a:endParaRPr lang="en-US" sz="1400" dirty="0"/>
          </a:p>
        </p:txBody>
      </p:sp>
      <p:sp>
        <p:nvSpPr>
          <p:cNvPr id="6" name="Content Placeholder 2"/>
          <p:cNvSpPr txBox="1">
            <a:spLocks/>
          </p:cNvSpPr>
          <p:nvPr/>
        </p:nvSpPr>
        <p:spPr>
          <a:xfrm>
            <a:off x="6247025" y="1562768"/>
            <a:ext cx="2707789" cy="8157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smtClean="0"/>
              <a:t>REMUNERASI PEGAWAI DJP </a:t>
            </a:r>
            <a:r>
              <a:rPr lang="en-US" sz="1400" dirty="0" err="1" smtClean="0"/>
              <a:t>Perpres</a:t>
            </a:r>
            <a:r>
              <a:rPr lang="en-US" sz="1400" dirty="0" smtClean="0"/>
              <a:t> No 37 </a:t>
            </a:r>
            <a:r>
              <a:rPr lang="en-US" sz="1400" dirty="0" err="1"/>
              <a:t>tahun</a:t>
            </a:r>
            <a:r>
              <a:rPr lang="en-US" sz="1400" dirty="0"/>
              <a:t> </a:t>
            </a:r>
            <a:r>
              <a:rPr lang="en-US" sz="1400" dirty="0" smtClean="0"/>
              <a:t>2015</a:t>
            </a:r>
          </a:p>
          <a:p>
            <a:r>
              <a:rPr lang="en-US" sz="1400" b="1" dirty="0"/>
              <a:t>DEBT TO EQUITY RATIO (DER) </a:t>
            </a:r>
            <a:r>
              <a:rPr lang="en-US" sz="1400" dirty="0">
                <a:cs typeface="Calibri" pitchFamily="34" charset="0"/>
              </a:rPr>
              <a:t>PMK </a:t>
            </a:r>
            <a:r>
              <a:rPr lang="en-US" sz="1400" dirty="0" smtClean="0">
                <a:cs typeface="Calibri" pitchFamily="34" charset="0"/>
              </a:rPr>
              <a:t>169/PMK.010/2015</a:t>
            </a:r>
            <a:endParaRPr lang="en-US" sz="1400" dirty="0">
              <a:cs typeface="Calibri" pitchFamily="34" charset="0"/>
            </a:endParaRPr>
          </a:p>
        </p:txBody>
      </p:sp>
      <p:sp>
        <p:nvSpPr>
          <p:cNvPr id="8" name="Content Placeholder 2"/>
          <p:cNvSpPr txBox="1">
            <a:spLocks/>
          </p:cNvSpPr>
          <p:nvPr/>
        </p:nvSpPr>
        <p:spPr>
          <a:xfrm>
            <a:off x="4451846" y="797623"/>
            <a:ext cx="7886700" cy="4651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b="1" dirty="0" smtClean="0"/>
          </a:p>
        </p:txBody>
      </p:sp>
      <p:sp>
        <p:nvSpPr>
          <p:cNvPr id="10" name="Rectangle 9"/>
          <p:cNvSpPr/>
          <p:nvPr/>
        </p:nvSpPr>
        <p:spPr>
          <a:xfrm>
            <a:off x="272012" y="1208262"/>
            <a:ext cx="5356278" cy="8384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2012" y="1487965"/>
            <a:ext cx="4909421" cy="523220"/>
          </a:xfrm>
          <a:prstGeom prst="rect">
            <a:avLst/>
          </a:prstGeom>
        </p:spPr>
        <p:txBody>
          <a:bodyPr wrap="none">
            <a:spAutoFit/>
          </a:bodyPr>
          <a:lstStyle/>
          <a:p>
            <a:pPr marL="285750" indent="-285750">
              <a:buFont typeface="Arial" panose="020B0604020202020204" pitchFamily="34" charset="0"/>
              <a:buChar char="•"/>
            </a:pPr>
            <a:r>
              <a:rPr lang="en-US" sz="1400" b="1" dirty="0" smtClean="0">
                <a:solidFill>
                  <a:schemeClr val="bg1"/>
                </a:solidFill>
              </a:rPr>
              <a:t>REINVENTING POLICY | </a:t>
            </a:r>
            <a:r>
              <a:rPr lang="en-US" sz="1400" dirty="0" smtClean="0">
                <a:solidFill>
                  <a:schemeClr val="bg1"/>
                </a:solidFill>
              </a:rPr>
              <a:t>PMK No 29/PMK.03/2015</a:t>
            </a:r>
            <a:endParaRPr lang="en-US" sz="1400" b="1" dirty="0" smtClean="0">
              <a:solidFill>
                <a:schemeClr val="bg1"/>
              </a:solidFill>
            </a:endParaRPr>
          </a:p>
          <a:p>
            <a:pPr marL="285750" indent="-285750">
              <a:buFont typeface="Arial" panose="020B0604020202020204" pitchFamily="34" charset="0"/>
              <a:buChar char="•"/>
            </a:pPr>
            <a:r>
              <a:rPr lang="en-US" sz="1400" b="1" dirty="0" smtClean="0">
                <a:solidFill>
                  <a:schemeClr val="bg1"/>
                </a:solidFill>
              </a:rPr>
              <a:t>PENGHAPUSAN SANKSI BUNGA | </a:t>
            </a:r>
            <a:r>
              <a:rPr lang="en-US" sz="1400" dirty="0" smtClean="0">
                <a:solidFill>
                  <a:schemeClr val="bg1"/>
                </a:solidFill>
              </a:rPr>
              <a:t>PMK No. </a:t>
            </a:r>
            <a:r>
              <a:rPr lang="en-US" sz="1400" b="0" i="0" dirty="0" smtClean="0">
                <a:solidFill>
                  <a:schemeClr val="bg1"/>
                </a:solidFill>
                <a:effectLst/>
              </a:rPr>
              <a:t>91/PMK.03/2015</a:t>
            </a:r>
            <a:endParaRPr lang="en-US" sz="1400" b="1" dirty="0" smtClean="0">
              <a:solidFill>
                <a:schemeClr val="bg1"/>
              </a:solidFill>
            </a:endParaRPr>
          </a:p>
        </p:txBody>
      </p:sp>
      <p:sp>
        <p:nvSpPr>
          <p:cNvPr id="12" name="Rounded Rectangle 11"/>
          <p:cNvSpPr/>
          <p:nvPr/>
        </p:nvSpPr>
        <p:spPr>
          <a:xfrm>
            <a:off x="110359" y="1089294"/>
            <a:ext cx="2620668" cy="3257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err="1" smtClean="0"/>
              <a:t>Penghapusan</a:t>
            </a:r>
            <a:r>
              <a:rPr lang="en-US" sz="1600" dirty="0" smtClean="0"/>
              <a:t> </a:t>
            </a:r>
            <a:r>
              <a:rPr lang="en-US" sz="1600" dirty="0" err="1" smtClean="0"/>
              <a:t>Sanksi</a:t>
            </a:r>
            <a:endParaRPr lang="en-US" sz="1600" dirty="0"/>
          </a:p>
        </p:txBody>
      </p:sp>
      <p:sp>
        <p:nvSpPr>
          <p:cNvPr id="13" name="Rounded Rectangle 12"/>
          <p:cNvSpPr/>
          <p:nvPr/>
        </p:nvSpPr>
        <p:spPr>
          <a:xfrm>
            <a:off x="110359" y="2184099"/>
            <a:ext cx="2631247" cy="36602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smtClean="0"/>
              <a:t>Tax Base / </a:t>
            </a:r>
            <a:r>
              <a:rPr lang="en-US" sz="1600" dirty="0" err="1" smtClean="0"/>
              <a:t>Tarif</a:t>
            </a:r>
            <a:endParaRPr lang="en-US" sz="1600" dirty="0" smtClean="0"/>
          </a:p>
        </p:txBody>
      </p:sp>
      <p:sp>
        <p:nvSpPr>
          <p:cNvPr id="15" name="Rounded Rectangle 14"/>
          <p:cNvSpPr/>
          <p:nvPr/>
        </p:nvSpPr>
        <p:spPr>
          <a:xfrm>
            <a:off x="110359" y="4210809"/>
            <a:ext cx="2631247" cy="412527"/>
          </a:xfrm>
          <a:prstGeom prst="round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dirty="0" err="1" smtClean="0"/>
              <a:t>Insentif</a:t>
            </a:r>
            <a:r>
              <a:rPr lang="en-US" sz="1600" dirty="0" smtClean="0"/>
              <a:t> </a:t>
            </a:r>
            <a:r>
              <a:rPr lang="en-US" sz="1600" dirty="0" err="1" smtClean="0"/>
              <a:t>Pajak</a:t>
            </a:r>
            <a:endParaRPr lang="en-US" sz="1600" dirty="0" smtClean="0"/>
          </a:p>
        </p:txBody>
      </p:sp>
      <p:sp>
        <p:nvSpPr>
          <p:cNvPr id="17" name="Rounded Rectangle 16"/>
          <p:cNvSpPr/>
          <p:nvPr/>
        </p:nvSpPr>
        <p:spPr>
          <a:xfrm>
            <a:off x="6033485" y="1075438"/>
            <a:ext cx="2631247" cy="412527"/>
          </a:xfrm>
          <a:prstGeom prst="roundRect">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dirty="0" err="1" smtClean="0"/>
              <a:t>Lainnya</a:t>
            </a:r>
            <a:endParaRPr lang="en-US" sz="1600" dirty="0" smtClean="0"/>
          </a:p>
        </p:txBody>
      </p:sp>
    </p:spTree>
    <p:extLst>
      <p:ext uri="{BB962C8B-B14F-4D97-AF65-F5344CB8AC3E}">
        <p14:creationId xmlns:p14="http://schemas.microsoft.com/office/powerpoint/2010/main" xmlns="" val="3346355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54000"/>
            <a:ext cx="8229600" cy="584200"/>
          </a:xfrm>
        </p:spPr>
        <p:txBody>
          <a:bodyPr>
            <a:normAutofit fontScale="90000"/>
          </a:bodyPr>
          <a:lstStyle/>
          <a:p>
            <a:r>
              <a:rPr lang="id-ID" sz="2000" b="1" dirty="0" smtClean="0">
                <a:solidFill>
                  <a:schemeClr val="bg1"/>
                </a:solidFill>
                <a:latin typeface="Arial Narrow" pitchFamily="34" charset="0"/>
              </a:rPr>
              <a:t/>
            </a:r>
            <a:br>
              <a:rPr lang="id-ID" sz="2000" b="1" dirty="0" smtClean="0">
                <a:solidFill>
                  <a:schemeClr val="bg1"/>
                </a:solidFill>
                <a:latin typeface="Arial Narrow" pitchFamily="34" charset="0"/>
              </a:rPr>
            </a:br>
            <a:r>
              <a:rPr lang="id-ID" sz="2000" b="1" dirty="0" smtClean="0">
                <a:solidFill>
                  <a:schemeClr val="bg1"/>
                </a:solidFill>
                <a:latin typeface="Arial Narrow" pitchFamily="34" charset="0"/>
              </a:rPr>
              <a:t> </a:t>
            </a:r>
            <a:endParaRPr lang="en-US" sz="2000" b="1" dirty="0" smtClean="0">
              <a:solidFill>
                <a:schemeClr val="bg1"/>
              </a:solidFill>
              <a:latin typeface="Arial Narrow" pitchFamily="34" charset="0"/>
            </a:endParaRPr>
          </a:p>
        </p:txBody>
      </p:sp>
      <p:sp>
        <p:nvSpPr>
          <p:cNvPr id="6" name="Rounded Rectangle 5"/>
          <p:cNvSpPr/>
          <p:nvPr/>
        </p:nvSpPr>
        <p:spPr>
          <a:xfrm>
            <a:off x="304800" y="990600"/>
            <a:ext cx="8534400" cy="914400"/>
          </a:xfrm>
          <a:prstGeom prst="roundRect">
            <a:avLst/>
          </a:prstGeom>
          <a:solidFill>
            <a:srgbClr val="002060"/>
          </a:solidFill>
          <a:ln/>
        </p:spPr>
        <p:style>
          <a:lnRef idx="3">
            <a:schemeClr val="lt1"/>
          </a:lnRef>
          <a:fillRef idx="1">
            <a:schemeClr val="accent4"/>
          </a:fillRef>
          <a:effectRef idx="1">
            <a:schemeClr val="accent4"/>
          </a:effectRef>
          <a:fontRef idx="minor">
            <a:schemeClr val="lt1"/>
          </a:fontRef>
        </p:style>
        <p:txBody>
          <a:bodyPr anchor="ctr"/>
          <a:lstStyle/>
          <a:p>
            <a:pPr algn="ctr">
              <a:defRPr/>
            </a:pPr>
            <a:r>
              <a:rPr lang="en-US" sz="2400" b="1" dirty="0" smtClean="0">
                <a:solidFill>
                  <a:schemeClr val="bg1"/>
                </a:solidFill>
                <a:latin typeface="Arial" pitchFamily="34" charset="0"/>
                <a:cs typeface="Arial" pitchFamily="34" charset="0"/>
              </a:rPr>
              <a:t>KEBIJAKAN YANG BELUM TERBIT PERATURAN</a:t>
            </a:r>
            <a:endParaRPr lang="en-US" sz="2400" b="1" dirty="0">
              <a:solidFill>
                <a:schemeClr val="bg1"/>
              </a:solidFill>
              <a:latin typeface="Arial" pitchFamily="34" charset="0"/>
              <a:cs typeface="Arial" pitchFamily="34" charset="0"/>
            </a:endParaRPr>
          </a:p>
        </p:txBody>
      </p:sp>
      <p:sp>
        <p:nvSpPr>
          <p:cNvPr id="4" name="TextBox 3"/>
          <p:cNvSpPr txBox="1"/>
          <p:nvPr/>
        </p:nvSpPr>
        <p:spPr>
          <a:xfrm>
            <a:off x="457200" y="2515737"/>
            <a:ext cx="8382000" cy="30623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spcBef>
                <a:spcPts val="600"/>
              </a:spcBef>
              <a:buAutoNum type="arabicPeriod"/>
            </a:pPr>
            <a:r>
              <a:rPr lang="en-US" sz="2400" b="1" dirty="0" err="1" smtClean="0">
                <a:latin typeface="+mj-lt"/>
              </a:rPr>
              <a:t>Fasilitas</a:t>
            </a:r>
            <a:r>
              <a:rPr lang="en-US" sz="2400" b="1" dirty="0" smtClean="0">
                <a:latin typeface="+mj-lt"/>
              </a:rPr>
              <a:t> Perpajakan Untuk Kawasan Industri</a:t>
            </a:r>
          </a:p>
          <a:p>
            <a:pPr marL="342900" indent="-342900">
              <a:spcBef>
                <a:spcPts val="600"/>
              </a:spcBef>
              <a:buAutoNum type="arabicPeriod"/>
            </a:pPr>
            <a:r>
              <a:rPr lang="pt-BR" sz="2400" b="1" dirty="0" smtClean="0">
                <a:latin typeface="+mj-lt"/>
              </a:rPr>
              <a:t>Penurunan Tarif PPh atas Bunga Deposito Devisa Hasil Ekspor (Revisi PP 131/2000)</a:t>
            </a:r>
          </a:p>
          <a:p>
            <a:pPr marL="342900" indent="-342900">
              <a:spcBef>
                <a:spcPts val="600"/>
              </a:spcBef>
              <a:buAutoNum type="arabicPeriod"/>
            </a:pPr>
            <a:r>
              <a:rPr lang="en-US" sz="2400" b="1" dirty="0" smtClean="0">
                <a:latin typeface="+mj-lt"/>
              </a:rPr>
              <a:t>Pembentukan Pusat Logistik Berikat (PLB)</a:t>
            </a:r>
          </a:p>
          <a:p>
            <a:pPr marL="342900" indent="-342900">
              <a:spcBef>
                <a:spcPts val="600"/>
              </a:spcBef>
              <a:buAutoNum type="arabicPeriod"/>
            </a:pPr>
            <a:r>
              <a:rPr lang="en-US" sz="2400" b="1" dirty="0" smtClean="0">
                <a:latin typeface="+mj-lt"/>
              </a:rPr>
              <a:t>Fasilitas Fiskal pada Kawasan Ekonomi Khusus (KEK)</a:t>
            </a:r>
          </a:p>
          <a:p>
            <a:pPr marL="342900" indent="-342900">
              <a:spcBef>
                <a:spcPts val="600"/>
              </a:spcBef>
              <a:buAutoNum type="arabicPeriod"/>
            </a:pPr>
            <a:r>
              <a:rPr lang="en-US" sz="2400" b="1" dirty="0" smtClean="0">
                <a:latin typeface="+mj-lt"/>
              </a:rPr>
              <a:t>Tax Amnesty</a:t>
            </a:r>
          </a:p>
          <a:p>
            <a:pPr marL="342900" indent="-342900">
              <a:spcBef>
                <a:spcPts val="600"/>
              </a:spcBef>
              <a:buAutoNum type="arabicPeriod"/>
            </a:pPr>
            <a:r>
              <a:rPr lang="en-US" sz="2400" b="1" dirty="0" err="1" smtClean="0">
                <a:latin typeface="+mj-lt"/>
              </a:rPr>
              <a:t>Revisi</a:t>
            </a:r>
            <a:r>
              <a:rPr lang="en-US" sz="2400" b="1" dirty="0" smtClean="0">
                <a:latin typeface="+mj-lt"/>
              </a:rPr>
              <a:t> UU </a:t>
            </a:r>
            <a:r>
              <a:rPr lang="en-US" sz="2400" b="1" dirty="0" err="1" smtClean="0">
                <a:latin typeface="+mj-lt"/>
              </a:rPr>
              <a:t>Perpajakan</a:t>
            </a:r>
            <a:endParaRPr lang="en-US" sz="2400" b="1" dirty="0">
              <a:latin typeface="+mj-lt"/>
            </a:endParaRPr>
          </a:p>
        </p:txBody>
      </p:sp>
    </p:spTree>
    <p:extLst>
      <p:ext uri="{BB962C8B-B14F-4D97-AF65-F5344CB8AC3E}">
        <p14:creationId xmlns:p14="http://schemas.microsoft.com/office/powerpoint/2010/main" xmlns="" val="3883382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07" y="568743"/>
            <a:ext cx="7886700" cy="630297"/>
          </a:xfrm>
          <a:noFill/>
          <a:ln>
            <a:noFill/>
          </a:ln>
        </p:spPr>
        <p:style>
          <a:lnRef idx="2">
            <a:schemeClr val="accent4"/>
          </a:lnRef>
          <a:fillRef idx="1">
            <a:schemeClr val="lt1"/>
          </a:fillRef>
          <a:effectRef idx="0">
            <a:schemeClr val="accent4"/>
          </a:effectRef>
          <a:fontRef idx="minor">
            <a:schemeClr val="dk1"/>
          </a:fontRef>
        </p:style>
        <p:txBody>
          <a:bodyPr>
            <a:normAutofit/>
          </a:bodyPr>
          <a:lstStyle/>
          <a:p>
            <a:pPr algn="ctr"/>
            <a:r>
              <a:rPr lang="en-US" sz="3600" b="1" dirty="0" err="1" smtClean="0">
                <a:solidFill>
                  <a:srgbClr val="C00000"/>
                </a:solidFill>
                <a:latin typeface="+mj-lt"/>
              </a:rPr>
              <a:t>Analisis</a:t>
            </a:r>
            <a:r>
              <a:rPr lang="en-US" sz="3600" b="1" dirty="0" smtClean="0">
                <a:solidFill>
                  <a:srgbClr val="C00000"/>
                </a:solidFill>
                <a:latin typeface="+mj-lt"/>
              </a:rPr>
              <a:t> </a:t>
            </a:r>
            <a:r>
              <a:rPr lang="en-US" sz="3600" b="1" dirty="0" err="1" smtClean="0">
                <a:solidFill>
                  <a:srgbClr val="C00000"/>
                </a:solidFill>
                <a:latin typeface="+mj-lt"/>
              </a:rPr>
              <a:t>Kebijakan</a:t>
            </a:r>
            <a:r>
              <a:rPr lang="en-US" sz="3600" b="1" dirty="0" smtClean="0">
                <a:solidFill>
                  <a:srgbClr val="C00000"/>
                </a:solidFill>
                <a:latin typeface="+mj-lt"/>
              </a:rPr>
              <a:t> 2015</a:t>
            </a:r>
            <a:endParaRPr lang="en-US" sz="3600" b="1" dirty="0">
              <a:solidFill>
                <a:srgbClr val="C00000"/>
              </a:solidFill>
              <a:latin typeface="+mj-lt"/>
            </a:endParaRPr>
          </a:p>
        </p:txBody>
      </p:sp>
      <p:graphicFrame>
        <p:nvGraphicFramePr>
          <p:cNvPr id="4" name="Diagram 3"/>
          <p:cNvGraphicFramePr/>
          <p:nvPr>
            <p:extLst>
              <p:ext uri="{D42A27DB-BD31-4B8C-83A1-F6EECF244321}">
                <p14:modId xmlns:p14="http://schemas.microsoft.com/office/powerpoint/2010/main" xmlns="" val="4288236082"/>
              </p:ext>
            </p:extLst>
          </p:nvPr>
        </p:nvGraphicFramePr>
        <p:xfrm>
          <a:off x="476250" y="1320800"/>
          <a:ext cx="78867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916669" y="1937985"/>
            <a:ext cx="750627" cy="3910934"/>
            <a:chOff x="1312461" y="1746913"/>
            <a:chExt cx="750627" cy="3910934"/>
          </a:xfrm>
        </p:grpSpPr>
        <p:sp>
          <p:nvSpPr>
            <p:cNvPr id="6" name="TextBox 5"/>
            <p:cNvSpPr txBox="1"/>
            <p:nvPr/>
          </p:nvSpPr>
          <p:spPr>
            <a:xfrm>
              <a:off x="1323833" y="1746913"/>
              <a:ext cx="327546" cy="369332"/>
            </a:xfrm>
            <a:prstGeom prst="rect">
              <a:avLst/>
            </a:prstGeom>
            <a:noFill/>
          </p:spPr>
          <p:txBody>
            <a:bodyPr wrap="square" rtlCol="0">
              <a:spAutoFit/>
            </a:bodyPr>
            <a:lstStyle/>
            <a:p>
              <a:r>
                <a:rPr lang="en-US" dirty="0" smtClean="0"/>
                <a:t>1</a:t>
              </a:r>
              <a:endParaRPr lang="en-US" dirty="0"/>
            </a:p>
          </p:txBody>
        </p:sp>
        <p:sp>
          <p:nvSpPr>
            <p:cNvPr id="7" name="TextBox 6"/>
            <p:cNvSpPr txBox="1"/>
            <p:nvPr/>
          </p:nvSpPr>
          <p:spPr>
            <a:xfrm>
              <a:off x="1735542" y="2868311"/>
              <a:ext cx="327546" cy="369332"/>
            </a:xfrm>
            <a:prstGeom prst="rect">
              <a:avLst/>
            </a:prstGeom>
            <a:noFill/>
          </p:spPr>
          <p:txBody>
            <a:bodyPr wrap="square" rtlCol="0">
              <a:spAutoFit/>
            </a:bodyPr>
            <a:lstStyle/>
            <a:p>
              <a:r>
                <a:rPr lang="en-US" dirty="0"/>
                <a:t>2</a:t>
              </a:r>
            </a:p>
          </p:txBody>
        </p:sp>
        <p:sp>
          <p:nvSpPr>
            <p:cNvPr id="8" name="TextBox 7"/>
            <p:cNvSpPr txBox="1"/>
            <p:nvPr/>
          </p:nvSpPr>
          <p:spPr>
            <a:xfrm>
              <a:off x="1735542" y="4085237"/>
              <a:ext cx="327546" cy="369332"/>
            </a:xfrm>
            <a:prstGeom prst="rect">
              <a:avLst/>
            </a:prstGeom>
            <a:noFill/>
          </p:spPr>
          <p:txBody>
            <a:bodyPr wrap="square" rtlCol="0">
              <a:spAutoFit/>
            </a:bodyPr>
            <a:lstStyle/>
            <a:p>
              <a:r>
                <a:rPr lang="en-US" dirty="0" smtClean="0"/>
                <a:t>3</a:t>
              </a:r>
              <a:endParaRPr lang="en-US" dirty="0"/>
            </a:p>
          </p:txBody>
        </p:sp>
        <p:sp>
          <p:nvSpPr>
            <p:cNvPr id="9" name="TextBox 8"/>
            <p:cNvSpPr txBox="1"/>
            <p:nvPr/>
          </p:nvSpPr>
          <p:spPr>
            <a:xfrm>
              <a:off x="1312461" y="5288515"/>
              <a:ext cx="327546" cy="369332"/>
            </a:xfrm>
            <a:prstGeom prst="rect">
              <a:avLst/>
            </a:prstGeom>
            <a:noFill/>
          </p:spPr>
          <p:txBody>
            <a:bodyPr wrap="square" rtlCol="0">
              <a:spAutoFit/>
            </a:bodyPr>
            <a:lstStyle/>
            <a:p>
              <a:r>
                <a:rPr lang="en-US" dirty="0"/>
                <a:t>4</a:t>
              </a:r>
            </a:p>
          </p:txBody>
        </p:sp>
      </p:grpSp>
    </p:spTree>
    <p:extLst>
      <p:ext uri="{BB962C8B-B14F-4D97-AF65-F5344CB8AC3E}">
        <p14:creationId xmlns:p14="http://schemas.microsoft.com/office/powerpoint/2010/main" xmlns="" val="1596036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6" y="3108326"/>
            <a:ext cx="7886700" cy="1325563"/>
          </a:xfrm>
        </p:spPr>
        <p:txBody>
          <a:bodyPr/>
          <a:lstStyle/>
          <a:p>
            <a:r>
              <a:rPr lang="en-US" sz="4800" b="1" dirty="0" smtClean="0">
                <a:solidFill>
                  <a:srgbClr val="1F4E79"/>
                </a:solidFill>
              </a:rPr>
              <a:t>Tax Amnesty</a:t>
            </a:r>
            <a:endParaRPr lang="en-US" sz="4800" b="1" dirty="0">
              <a:solidFill>
                <a:srgbClr val="1F4E79"/>
              </a:solidFill>
            </a:endParaRPr>
          </a:p>
        </p:txBody>
      </p:sp>
      <p:cxnSp>
        <p:nvCxnSpPr>
          <p:cNvPr id="3" name="Straight Connector 2"/>
          <p:cNvCxnSpPr/>
          <p:nvPr/>
        </p:nvCxnSpPr>
        <p:spPr>
          <a:xfrm>
            <a:off x="624114" y="2322286"/>
            <a:ext cx="0" cy="2467428"/>
          </a:xfrm>
          <a:prstGeom prst="line">
            <a:avLst/>
          </a:prstGeom>
        </p:spPr>
        <p:style>
          <a:lnRef idx="3">
            <a:schemeClr val="accent2"/>
          </a:lnRef>
          <a:fillRef idx="0">
            <a:schemeClr val="accent2"/>
          </a:fillRef>
          <a:effectRef idx="2">
            <a:schemeClr val="accent2"/>
          </a:effectRef>
          <a:fontRef idx="minor">
            <a:schemeClr val="tx1"/>
          </a:fontRef>
        </p:style>
      </p:cxnSp>
      <p:cxnSp>
        <p:nvCxnSpPr>
          <p:cNvPr id="4" name="Straight Connector 3"/>
          <p:cNvCxnSpPr/>
          <p:nvPr/>
        </p:nvCxnSpPr>
        <p:spPr>
          <a:xfrm>
            <a:off x="899885" y="2656114"/>
            <a:ext cx="0" cy="1619469"/>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75525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95022" y="6532335"/>
            <a:ext cx="6121400" cy="0"/>
          </a:xfrm>
          <a:custGeom>
            <a:avLst/>
            <a:gdLst/>
            <a:ahLst/>
            <a:cxnLst/>
            <a:rect l="l" t="t" r="r" b="b"/>
            <a:pathLst>
              <a:path w="6121400">
                <a:moveTo>
                  <a:pt x="0" y="0"/>
                </a:moveTo>
                <a:lnTo>
                  <a:pt x="6121403" y="0"/>
                </a:lnTo>
              </a:path>
            </a:pathLst>
          </a:custGeom>
          <a:ln w="12700">
            <a:solidFill>
              <a:srgbClr val="0070C0"/>
            </a:solidFill>
          </a:ln>
        </p:spPr>
        <p:txBody>
          <a:bodyPr wrap="square" lIns="0" tIns="0" rIns="0" bIns="0" rtlCol="0"/>
          <a:lstStyle/>
          <a:p>
            <a:endParaRPr/>
          </a:p>
        </p:txBody>
      </p:sp>
      <p:sp>
        <p:nvSpPr>
          <p:cNvPr id="4" name="object 4"/>
          <p:cNvSpPr/>
          <p:nvPr/>
        </p:nvSpPr>
        <p:spPr>
          <a:xfrm>
            <a:off x="440872" y="5102951"/>
            <a:ext cx="8523894" cy="1218044"/>
          </a:xfrm>
          <a:custGeom>
            <a:avLst/>
            <a:gdLst/>
            <a:ahLst/>
            <a:cxnLst/>
            <a:rect l="l" t="t" r="r" b="b"/>
            <a:pathLst>
              <a:path w="8572500" h="1219200">
                <a:moveTo>
                  <a:pt x="0" y="0"/>
                </a:moveTo>
                <a:lnTo>
                  <a:pt x="8572500" y="0"/>
                </a:lnTo>
                <a:lnTo>
                  <a:pt x="8572500" y="1219200"/>
                </a:lnTo>
                <a:lnTo>
                  <a:pt x="0" y="1219200"/>
                </a:lnTo>
                <a:lnTo>
                  <a:pt x="0" y="0"/>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6" name="object 6"/>
          <p:cNvSpPr/>
          <p:nvPr/>
        </p:nvSpPr>
        <p:spPr>
          <a:xfrm>
            <a:off x="440872" y="747486"/>
            <a:ext cx="1562100" cy="609600"/>
          </a:xfrm>
          <a:prstGeom prst="rect">
            <a:avLst/>
          </a:prstGeom>
        </p:spPr>
        <p:style>
          <a:lnRef idx="3">
            <a:schemeClr val="lt1"/>
          </a:lnRef>
          <a:fillRef idx="1">
            <a:schemeClr val="accent2"/>
          </a:fillRef>
          <a:effectRef idx="1">
            <a:schemeClr val="accent2"/>
          </a:effectRef>
          <a:fontRef idx="minor">
            <a:schemeClr val="lt1"/>
          </a:fontRef>
        </p:style>
        <p:txBody>
          <a:bodyPr wrap="square" lIns="0" tIns="0" rIns="0" bIns="0" rtlCol="0"/>
          <a:lstStyle/>
          <a:p>
            <a:endParaRPr>
              <a:solidFill>
                <a:schemeClr val="tx1"/>
              </a:solidFill>
            </a:endParaRPr>
          </a:p>
        </p:txBody>
      </p:sp>
      <p:sp>
        <p:nvSpPr>
          <p:cNvPr id="7" name="object 7"/>
          <p:cNvSpPr txBox="1">
            <a:spLocks noGrp="1"/>
          </p:cNvSpPr>
          <p:nvPr>
            <p:ph type="title"/>
          </p:nvPr>
        </p:nvSpPr>
        <p:spPr>
          <a:xfrm>
            <a:off x="721575" y="905111"/>
            <a:ext cx="978535" cy="276999"/>
          </a:xfrm>
          <a:prstGeom prst="rect">
            <a:avLst/>
          </a:prstGeom>
        </p:spPr>
        <p:txBody>
          <a:bodyPr vert="horz" wrap="square" lIns="0" tIns="0" rIns="0" bIns="0" rtlCol="0">
            <a:spAutoFit/>
          </a:bodyPr>
          <a:lstStyle/>
          <a:p>
            <a:pPr marL="12700">
              <a:lnSpc>
                <a:spcPct val="100000"/>
              </a:lnSpc>
            </a:pPr>
            <a:r>
              <a:rPr sz="1800" b="0" spc="-10" dirty="0">
                <a:latin typeface="Calibri"/>
                <a:cs typeface="Calibri"/>
              </a:rPr>
              <a:t>Efektivitas</a:t>
            </a:r>
            <a:endParaRPr sz="1800">
              <a:latin typeface="Calibri"/>
              <a:cs typeface="Calibri"/>
            </a:endParaRPr>
          </a:p>
        </p:txBody>
      </p:sp>
      <p:sp>
        <p:nvSpPr>
          <p:cNvPr id="8" name="object 8"/>
          <p:cNvSpPr/>
          <p:nvPr/>
        </p:nvSpPr>
        <p:spPr>
          <a:xfrm>
            <a:off x="2168072" y="747486"/>
            <a:ext cx="6426203" cy="2235200"/>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2259359" y="777003"/>
            <a:ext cx="6094730" cy="496033"/>
          </a:xfrm>
          <a:prstGeom prst="rect">
            <a:avLst/>
          </a:prstGeom>
        </p:spPr>
        <p:txBody>
          <a:bodyPr vert="horz" wrap="square" lIns="0" tIns="0" rIns="0" bIns="0" rtlCol="0">
            <a:spAutoFit/>
          </a:bodyPr>
          <a:lstStyle/>
          <a:p>
            <a:pPr marL="12700" marR="5080">
              <a:lnSpc>
                <a:spcPct val="119000"/>
              </a:lnSpc>
            </a:pPr>
            <a:r>
              <a:rPr sz="1400" i="1" spc="-5" dirty="0">
                <a:latin typeface="Calibri"/>
                <a:cs typeface="Calibri"/>
              </a:rPr>
              <a:t>Tax amnesty </a:t>
            </a:r>
            <a:r>
              <a:rPr sz="1400" spc="-10" dirty="0">
                <a:latin typeface="Calibri"/>
                <a:cs typeface="Calibri"/>
              </a:rPr>
              <a:t>dapat </a:t>
            </a:r>
            <a:r>
              <a:rPr sz="1400" b="1" spc="15" dirty="0">
                <a:latin typeface="Calibri"/>
                <a:cs typeface="Calibri"/>
              </a:rPr>
              <a:t>mengurangi kepatuhan </a:t>
            </a:r>
            <a:r>
              <a:rPr sz="1400" spc="-25" dirty="0">
                <a:latin typeface="Calibri"/>
                <a:cs typeface="Calibri"/>
              </a:rPr>
              <a:t>jika WP </a:t>
            </a:r>
            <a:r>
              <a:rPr sz="1400" spc="-5" dirty="0">
                <a:latin typeface="Calibri"/>
                <a:cs typeface="Calibri"/>
              </a:rPr>
              <a:t>berharap </a:t>
            </a:r>
            <a:r>
              <a:rPr sz="1400" spc="-15" dirty="0">
                <a:latin typeface="Calibri"/>
                <a:cs typeface="Calibri"/>
              </a:rPr>
              <a:t>adanya </a:t>
            </a:r>
            <a:r>
              <a:rPr sz="1400" i="1" dirty="0">
                <a:latin typeface="Calibri"/>
                <a:cs typeface="Calibri"/>
              </a:rPr>
              <a:t>tax </a:t>
            </a:r>
            <a:r>
              <a:rPr sz="1400" i="1" spc="-5" dirty="0">
                <a:latin typeface="Calibri"/>
                <a:cs typeface="Calibri"/>
              </a:rPr>
              <a:t>amnesty </a:t>
            </a:r>
            <a:r>
              <a:rPr sz="1400" spc="-40" dirty="0">
                <a:latin typeface="Calibri"/>
                <a:cs typeface="Calibri"/>
              </a:rPr>
              <a:t>di  </a:t>
            </a:r>
            <a:r>
              <a:rPr sz="1400" spc="-15" dirty="0">
                <a:latin typeface="Calibri"/>
                <a:cs typeface="Calibri"/>
              </a:rPr>
              <a:t>masa</a:t>
            </a:r>
            <a:r>
              <a:rPr sz="1400" spc="-45" dirty="0">
                <a:latin typeface="Calibri"/>
                <a:cs typeface="Calibri"/>
              </a:rPr>
              <a:t> </a:t>
            </a:r>
            <a:r>
              <a:rPr sz="1400" spc="-10" dirty="0">
                <a:latin typeface="Calibri"/>
                <a:cs typeface="Calibri"/>
              </a:rPr>
              <a:t>mendatang</a:t>
            </a:r>
            <a:endParaRPr sz="1400" dirty="0">
              <a:latin typeface="Calibri"/>
              <a:cs typeface="Calibri"/>
            </a:endParaRPr>
          </a:p>
        </p:txBody>
      </p:sp>
      <p:sp>
        <p:nvSpPr>
          <p:cNvPr id="10" name="object 10"/>
          <p:cNvSpPr txBox="1"/>
          <p:nvPr/>
        </p:nvSpPr>
        <p:spPr>
          <a:xfrm>
            <a:off x="2364922" y="2025429"/>
            <a:ext cx="1148584" cy="369332"/>
          </a:xfrm>
          <a:prstGeom prst="rect">
            <a:avLst/>
          </a:prstGeom>
        </p:spPr>
        <p:txBody>
          <a:bodyPr vert="horz" wrap="square" lIns="0" tIns="0" rIns="0" bIns="0" rtlCol="0">
            <a:spAutoFit/>
          </a:bodyPr>
          <a:lstStyle/>
          <a:p>
            <a:pPr marL="12700">
              <a:lnSpc>
                <a:spcPct val="100000"/>
              </a:lnSpc>
            </a:pPr>
            <a:r>
              <a:rPr sz="2400" spc="-45" dirty="0">
                <a:latin typeface="Calibri"/>
                <a:cs typeface="Calibri"/>
              </a:rPr>
              <a:t>S</a:t>
            </a:r>
            <a:r>
              <a:rPr sz="2400" spc="-40" dirty="0">
                <a:latin typeface="Calibri"/>
                <a:cs typeface="Calibri"/>
              </a:rPr>
              <a:t>o</a:t>
            </a:r>
            <a:r>
              <a:rPr sz="2400" spc="-25" dirty="0">
                <a:latin typeface="Calibri"/>
                <a:cs typeface="Calibri"/>
              </a:rPr>
              <a:t>l</a:t>
            </a:r>
            <a:r>
              <a:rPr sz="2400" spc="-40" dirty="0">
                <a:latin typeface="Calibri"/>
                <a:cs typeface="Calibri"/>
              </a:rPr>
              <a:t>u</a:t>
            </a:r>
            <a:r>
              <a:rPr sz="2400" spc="-50" dirty="0">
                <a:latin typeface="Calibri"/>
                <a:cs typeface="Calibri"/>
              </a:rPr>
              <a:t>s</a:t>
            </a:r>
            <a:r>
              <a:rPr sz="2400" dirty="0">
                <a:latin typeface="Calibri"/>
                <a:cs typeface="Calibri"/>
              </a:rPr>
              <a:t>i</a:t>
            </a:r>
          </a:p>
        </p:txBody>
      </p:sp>
      <p:sp>
        <p:nvSpPr>
          <p:cNvPr id="11" name="object 11"/>
          <p:cNvSpPr txBox="1"/>
          <p:nvPr/>
        </p:nvSpPr>
        <p:spPr>
          <a:xfrm>
            <a:off x="3475346" y="1464896"/>
            <a:ext cx="4795520" cy="215444"/>
          </a:xfrm>
          <a:prstGeom prst="rect">
            <a:avLst/>
          </a:prstGeom>
        </p:spPr>
        <p:txBody>
          <a:bodyPr vert="horz" wrap="square" lIns="0" tIns="0" rIns="0" bIns="0" rtlCol="0">
            <a:spAutoFit/>
          </a:bodyPr>
          <a:lstStyle/>
          <a:p>
            <a:pPr marL="12700">
              <a:lnSpc>
                <a:spcPct val="100000"/>
              </a:lnSpc>
            </a:pPr>
            <a:r>
              <a:rPr sz="1400" spc="-10" dirty="0">
                <a:latin typeface="Calibri"/>
                <a:cs typeface="Calibri"/>
              </a:rPr>
              <a:t>peningkatan kepatuhan </a:t>
            </a:r>
            <a:r>
              <a:rPr sz="1400" spc="-5" dirty="0">
                <a:latin typeface="Calibri"/>
                <a:cs typeface="Calibri"/>
              </a:rPr>
              <a:t>dan pengawasan </a:t>
            </a:r>
            <a:r>
              <a:rPr sz="1400" spc="-25" dirty="0">
                <a:latin typeface="Calibri"/>
                <a:cs typeface="Calibri"/>
              </a:rPr>
              <a:t>WP </a:t>
            </a:r>
            <a:r>
              <a:rPr sz="1400" spc="-5" dirty="0">
                <a:latin typeface="Calibri"/>
                <a:cs typeface="Calibri"/>
              </a:rPr>
              <a:t>setelah </a:t>
            </a:r>
            <a:r>
              <a:rPr sz="1400" i="1" dirty="0">
                <a:latin typeface="Calibri"/>
                <a:cs typeface="Calibri"/>
              </a:rPr>
              <a:t>tax </a:t>
            </a:r>
            <a:r>
              <a:rPr sz="1400" i="1" spc="40" dirty="0">
                <a:latin typeface="Calibri"/>
                <a:cs typeface="Calibri"/>
              </a:rPr>
              <a:t> </a:t>
            </a:r>
            <a:r>
              <a:rPr sz="1400" i="1" spc="-5" dirty="0">
                <a:latin typeface="Calibri"/>
                <a:cs typeface="Calibri"/>
              </a:rPr>
              <a:t>amnesty</a:t>
            </a:r>
            <a:endParaRPr sz="1400">
              <a:latin typeface="Calibri"/>
              <a:cs typeface="Calibri"/>
            </a:endParaRPr>
          </a:p>
        </p:txBody>
      </p:sp>
      <p:sp>
        <p:nvSpPr>
          <p:cNvPr id="12" name="object 12"/>
          <p:cNvSpPr/>
          <p:nvPr/>
        </p:nvSpPr>
        <p:spPr>
          <a:xfrm>
            <a:off x="2168072" y="4587530"/>
            <a:ext cx="6426203" cy="482600"/>
          </a:xfrm>
          <a:prstGeom prst="rect">
            <a:avLst/>
          </a:prstGeom>
          <a:solidFill>
            <a:schemeClr val="accent2">
              <a:lumMod val="60000"/>
              <a:lumOff val="40000"/>
            </a:schemeClr>
          </a:solidFill>
          <a:ln>
            <a:solidFill>
              <a:schemeClr val="accent2">
                <a:lumMod val="60000"/>
                <a:lumOff val="40000"/>
              </a:schemeClr>
            </a:solidFill>
          </a:ln>
        </p:spPr>
        <p:txBody>
          <a:bodyPr wrap="square" lIns="0" tIns="0" rIns="0" bIns="0" rtlCol="0"/>
          <a:lstStyle/>
          <a:p>
            <a:endParaRPr/>
          </a:p>
        </p:txBody>
      </p:sp>
      <p:sp>
        <p:nvSpPr>
          <p:cNvPr id="13" name="object 13"/>
          <p:cNvSpPr txBox="1"/>
          <p:nvPr/>
        </p:nvSpPr>
        <p:spPr>
          <a:xfrm>
            <a:off x="2193941" y="4734587"/>
            <a:ext cx="5997575" cy="215444"/>
          </a:xfrm>
          <a:prstGeom prst="rect">
            <a:avLst/>
          </a:prstGeom>
        </p:spPr>
        <p:txBody>
          <a:bodyPr vert="horz" wrap="square" lIns="0" tIns="0" rIns="0" bIns="0" rtlCol="0">
            <a:spAutoFit/>
          </a:bodyPr>
          <a:lstStyle/>
          <a:p>
            <a:pPr marL="12700">
              <a:lnSpc>
                <a:spcPct val="100000"/>
              </a:lnSpc>
            </a:pPr>
            <a:r>
              <a:rPr sz="1400" i="1" spc="-5" dirty="0">
                <a:latin typeface="Calibri"/>
                <a:cs typeface="Calibri"/>
              </a:rPr>
              <a:t>Tax amnesty </a:t>
            </a:r>
            <a:r>
              <a:rPr sz="1400" dirty="0">
                <a:latin typeface="Calibri"/>
                <a:cs typeface="Calibri"/>
              </a:rPr>
              <a:t>akan </a:t>
            </a:r>
            <a:r>
              <a:rPr sz="1400" spc="-20" dirty="0">
                <a:latin typeface="Calibri"/>
                <a:cs typeface="Calibri"/>
              </a:rPr>
              <a:t>lebih </a:t>
            </a:r>
            <a:r>
              <a:rPr sz="1400" spc="-10" dirty="0">
                <a:latin typeface="Calibri"/>
                <a:cs typeface="Calibri"/>
              </a:rPr>
              <a:t>efektif </a:t>
            </a:r>
            <a:r>
              <a:rPr sz="1400" spc="-30" dirty="0">
                <a:latin typeface="Calibri"/>
                <a:cs typeface="Calibri"/>
              </a:rPr>
              <a:t>jika  </a:t>
            </a:r>
            <a:r>
              <a:rPr sz="1400" spc="-15" dirty="0">
                <a:latin typeface="Calibri"/>
                <a:cs typeface="Calibri"/>
              </a:rPr>
              <a:t>mendadak </a:t>
            </a:r>
            <a:r>
              <a:rPr sz="1400" spc="-5" dirty="0">
                <a:latin typeface="Calibri"/>
                <a:cs typeface="Calibri"/>
              </a:rPr>
              <a:t>dan tidak </a:t>
            </a:r>
            <a:r>
              <a:rPr sz="1400" spc="-10" dirty="0">
                <a:latin typeface="Calibri"/>
                <a:cs typeface="Calibri"/>
              </a:rPr>
              <a:t>dapat </a:t>
            </a:r>
            <a:r>
              <a:rPr sz="1400" spc="-20" dirty="0">
                <a:latin typeface="Calibri"/>
                <a:cs typeface="Calibri"/>
              </a:rPr>
              <a:t>diantisipasi  oleh</a:t>
            </a:r>
            <a:r>
              <a:rPr sz="1400" spc="229" dirty="0">
                <a:latin typeface="Calibri"/>
                <a:cs typeface="Calibri"/>
              </a:rPr>
              <a:t> </a:t>
            </a:r>
            <a:r>
              <a:rPr sz="1400" spc="-25" dirty="0">
                <a:latin typeface="Calibri"/>
                <a:cs typeface="Calibri"/>
              </a:rPr>
              <a:t>WP</a:t>
            </a:r>
            <a:endParaRPr sz="1400" dirty="0">
              <a:latin typeface="Calibri"/>
              <a:cs typeface="Calibri"/>
            </a:endParaRPr>
          </a:p>
        </p:txBody>
      </p:sp>
      <p:sp>
        <p:nvSpPr>
          <p:cNvPr id="14" name="object 14"/>
          <p:cNvSpPr txBox="1"/>
          <p:nvPr/>
        </p:nvSpPr>
        <p:spPr>
          <a:xfrm>
            <a:off x="3508404" y="1931151"/>
            <a:ext cx="3596640" cy="215444"/>
          </a:xfrm>
          <a:prstGeom prst="rect">
            <a:avLst/>
          </a:prstGeom>
        </p:spPr>
        <p:txBody>
          <a:bodyPr vert="horz" wrap="square" lIns="0" tIns="0" rIns="0" bIns="0" rtlCol="0">
            <a:spAutoFit/>
          </a:bodyPr>
          <a:lstStyle/>
          <a:p>
            <a:pPr marL="12700">
              <a:lnSpc>
                <a:spcPct val="100000"/>
              </a:lnSpc>
            </a:pPr>
            <a:r>
              <a:rPr sz="1400" i="1" spc="-5" dirty="0">
                <a:latin typeface="Calibri"/>
                <a:cs typeface="Calibri"/>
              </a:rPr>
              <a:t>Tax amnesty </a:t>
            </a:r>
            <a:r>
              <a:rPr sz="1400" spc="-15" dirty="0">
                <a:latin typeface="Calibri"/>
                <a:cs typeface="Calibri"/>
              </a:rPr>
              <a:t>diberikan sekali </a:t>
            </a:r>
            <a:r>
              <a:rPr sz="1400" spc="-5" dirty="0">
                <a:latin typeface="Calibri"/>
                <a:cs typeface="Calibri"/>
              </a:rPr>
              <a:t>dalam </a:t>
            </a:r>
            <a:r>
              <a:rPr sz="1400" dirty="0">
                <a:latin typeface="Calibri"/>
                <a:cs typeface="Calibri"/>
              </a:rPr>
              <a:t>satu</a:t>
            </a:r>
            <a:r>
              <a:rPr sz="1400" spc="240" dirty="0">
                <a:latin typeface="Calibri"/>
                <a:cs typeface="Calibri"/>
              </a:rPr>
              <a:t> </a:t>
            </a:r>
            <a:r>
              <a:rPr sz="1400" spc="-5" dirty="0">
                <a:latin typeface="Calibri"/>
                <a:cs typeface="Calibri"/>
              </a:rPr>
              <a:t>generasi</a:t>
            </a:r>
            <a:endParaRPr sz="1400">
              <a:latin typeface="Calibri"/>
              <a:cs typeface="Calibri"/>
            </a:endParaRPr>
          </a:p>
        </p:txBody>
      </p:sp>
      <p:sp>
        <p:nvSpPr>
          <p:cNvPr id="15" name="object 15"/>
          <p:cNvSpPr/>
          <p:nvPr/>
        </p:nvSpPr>
        <p:spPr>
          <a:xfrm>
            <a:off x="2168072" y="3046186"/>
            <a:ext cx="6426203" cy="584200"/>
          </a:xfrm>
          <a:prstGeom prst="rect">
            <a:avLst/>
          </a:prstGeom>
        </p:spPr>
        <p:style>
          <a:lnRef idx="3">
            <a:schemeClr val="lt1"/>
          </a:lnRef>
          <a:fillRef idx="1">
            <a:schemeClr val="accent4"/>
          </a:fillRef>
          <a:effectRef idx="1">
            <a:schemeClr val="accent4"/>
          </a:effectRef>
          <a:fontRef idx="minor">
            <a:schemeClr val="lt1"/>
          </a:fontRef>
        </p:style>
        <p:txBody>
          <a:bodyPr wrap="square" lIns="0" tIns="0" rIns="0" bIns="0" rtlCol="0"/>
          <a:lstStyle/>
          <a:p>
            <a:endParaRPr>
              <a:solidFill>
                <a:schemeClr val="tx1"/>
              </a:solidFill>
            </a:endParaRPr>
          </a:p>
        </p:txBody>
      </p:sp>
      <p:sp>
        <p:nvSpPr>
          <p:cNvPr id="16" name="object 16"/>
          <p:cNvSpPr txBox="1"/>
          <p:nvPr/>
        </p:nvSpPr>
        <p:spPr>
          <a:xfrm>
            <a:off x="2212356" y="2388166"/>
            <a:ext cx="6304915" cy="1185545"/>
          </a:xfrm>
          <a:prstGeom prst="rect">
            <a:avLst/>
          </a:prstGeom>
        </p:spPr>
        <p:txBody>
          <a:bodyPr vert="horz" wrap="square" lIns="0" tIns="0" rIns="0" bIns="0" rtlCol="0">
            <a:spAutoFit/>
          </a:bodyPr>
          <a:lstStyle/>
          <a:p>
            <a:pPr marL="1319530" marR="209550">
              <a:lnSpc>
                <a:spcPct val="101200"/>
              </a:lnSpc>
            </a:pPr>
            <a:r>
              <a:rPr sz="1400" spc="-25" dirty="0">
                <a:latin typeface="Calibri"/>
                <a:cs typeface="Calibri"/>
              </a:rPr>
              <a:t>Publikasi </a:t>
            </a:r>
            <a:r>
              <a:rPr sz="1400" dirty="0">
                <a:latin typeface="Calibri"/>
                <a:cs typeface="Calibri"/>
              </a:rPr>
              <a:t>program </a:t>
            </a:r>
            <a:r>
              <a:rPr sz="1400" i="1" dirty="0">
                <a:latin typeface="Calibri"/>
                <a:cs typeface="Calibri"/>
              </a:rPr>
              <a:t>tax </a:t>
            </a:r>
            <a:r>
              <a:rPr sz="1400" i="1" spc="-5" dirty="0">
                <a:latin typeface="Calibri"/>
                <a:cs typeface="Calibri"/>
              </a:rPr>
              <a:t>amnesty </a:t>
            </a:r>
            <a:r>
              <a:rPr sz="1400" spc="-5" dirty="0">
                <a:latin typeface="Calibri"/>
                <a:cs typeface="Calibri"/>
              </a:rPr>
              <a:t>dan </a:t>
            </a:r>
            <a:r>
              <a:rPr sz="1400" spc="-15" dirty="0">
                <a:latin typeface="Calibri"/>
                <a:cs typeface="Calibri"/>
              </a:rPr>
              <a:t>penekanan bahwa </a:t>
            </a:r>
            <a:r>
              <a:rPr sz="1400" spc="-10" dirty="0">
                <a:latin typeface="Calibri"/>
                <a:cs typeface="Calibri"/>
              </a:rPr>
              <a:t>wajib pajak  </a:t>
            </a:r>
            <a:r>
              <a:rPr sz="1400" spc="-20" dirty="0">
                <a:latin typeface="Calibri"/>
                <a:cs typeface="Calibri"/>
              </a:rPr>
              <a:t>hanya memiliki  </a:t>
            </a:r>
            <a:r>
              <a:rPr sz="1400" spc="-10" dirty="0">
                <a:latin typeface="Calibri"/>
                <a:cs typeface="Calibri"/>
              </a:rPr>
              <a:t>kesempatan </a:t>
            </a:r>
            <a:r>
              <a:rPr sz="1400" dirty="0">
                <a:latin typeface="Calibri"/>
                <a:cs typeface="Calibri"/>
              </a:rPr>
              <a:t>satu</a:t>
            </a:r>
            <a:r>
              <a:rPr sz="1400" spc="-35" dirty="0">
                <a:latin typeface="Calibri"/>
                <a:cs typeface="Calibri"/>
              </a:rPr>
              <a:t> </a:t>
            </a:r>
            <a:r>
              <a:rPr sz="1400" spc="-10" dirty="0">
                <a:latin typeface="Calibri"/>
                <a:cs typeface="Calibri"/>
              </a:rPr>
              <a:t>kali</a:t>
            </a:r>
            <a:endParaRPr sz="1400" dirty="0">
              <a:latin typeface="Calibri"/>
              <a:cs typeface="Calibri"/>
            </a:endParaRPr>
          </a:p>
          <a:p>
            <a:pPr>
              <a:lnSpc>
                <a:spcPct val="100000"/>
              </a:lnSpc>
              <a:spcBef>
                <a:spcPts val="21"/>
              </a:spcBef>
            </a:pPr>
            <a:endParaRPr sz="1550" dirty="0">
              <a:latin typeface="Times New Roman"/>
              <a:cs typeface="Times New Roman"/>
            </a:endParaRPr>
          </a:p>
          <a:p>
            <a:pPr marL="12700" marR="5080">
              <a:lnSpc>
                <a:spcPct val="119000"/>
              </a:lnSpc>
            </a:pPr>
            <a:r>
              <a:rPr sz="1400" i="1" dirty="0">
                <a:latin typeface="Calibri"/>
                <a:cs typeface="Calibri"/>
              </a:rPr>
              <a:t>tax </a:t>
            </a:r>
            <a:r>
              <a:rPr sz="1400" i="1" spc="-5" dirty="0">
                <a:latin typeface="Calibri"/>
                <a:cs typeface="Calibri"/>
              </a:rPr>
              <a:t>amnesty </a:t>
            </a:r>
            <a:r>
              <a:rPr sz="1400" spc="-10" dirty="0">
                <a:latin typeface="Calibri"/>
                <a:cs typeface="Calibri"/>
              </a:rPr>
              <a:t>bergantung </a:t>
            </a:r>
            <a:r>
              <a:rPr sz="1400" spc="-15" dirty="0">
                <a:latin typeface="Calibri"/>
                <a:cs typeface="Calibri"/>
              </a:rPr>
              <a:t>pada kredibilitas </a:t>
            </a:r>
            <a:r>
              <a:rPr sz="1400" spc="-5" dirty="0">
                <a:latin typeface="Calibri"/>
                <a:cs typeface="Calibri"/>
              </a:rPr>
              <a:t>dan </a:t>
            </a:r>
            <a:r>
              <a:rPr sz="1400" spc="-10" dirty="0">
                <a:latin typeface="Calibri"/>
                <a:cs typeface="Calibri"/>
              </a:rPr>
              <a:t>reputasi </a:t>
            </a:r>
            <a:r>
              <a:rPr sz="1400" spc="-15" dirty="0">
                <a:latin typeface="Calibri"/>
                <a:cs typeface="Calibri"/>
              </a:rPr>
              <a:t>administrasi </a:t>
            </a:r>
            <a:r>
              <a:rPr sz="1400" spc="-10" dirty="0">
                <a:latin typeface="Calibri"/>
                <a:cs typeface="Calibri"/>
              </a:rPr>
              <a:t>perpajakan </a:t>
            </a:r>
            <a:r>
              <a:rPr sz="1400" spc="20" dirty="0">
                <a:latin typeface="Calibri"/>
                <a:cs typeface="Calibri"/>
              </a:rPr>
              <a:t>atas  </a:t>
            </a:r>
            <a:r>
              <a:rPr sz="1400" spc="-15" dirty="0">
                <a:latin typeface="Calibri"/>
                <a:cs typeface="Calibri"/>
              </a:rPr>
              <a:t>aspek  </a:t>
            </a:r>
            <a:r>
              <a:rPr sz="1400" spc="-5" dirty="0">
                <a:latin typeface="Calibri"/>
                <a:cs typeface="Calibri"/>
              </a:rPr>
              <a:t>penegakan  </a:t>
            </a:r>
            <a:r>
              <a:rPr sz="1400" spc="-35" dirty="0">
                <a:latin typeface="Calibri"/>
                <a:cs typeface="Calibri"/>
              </a:rPr>
              <a:t>hukum </a:t>
            </a:r>
            <a:r>
              <a:rPr sz="1400" spc="240" dirty="0">
                <a:latin typeface="Calibri"/>
                <a:cs typeface="Calibri"/>
              </a:rPr>
              <a:t> </a:t>
            </a:r>
            <a:r>
              <a:rPr sz="1400" spc="-5" dirty="0">
                <a:latin typeface="Calibri"/>
                <a:cs typeface="Calibri"/>
              </a:rPr>
              <a:t>pajak</a:t>
            </a:r>
            <a:endParaRPr sz="1400" dirty="0">
              <a:latin typeface="Calibri"/>
              <a:cs typeface="Calibri"/>
            </a:endParaRPr>
          </a:p>
        </p:txBody>
      </p:sp>
      <p:sp>
        <p:nvSpPr>
          <p:cNvPr id="17" name="object 17"/>
          <p:cNvSpPr txBox="1"/>
          <p:nvPr/>
        </p:nvSpPr>
        <p:spPr>
          <a:xfrm>
            <a:off x="2364922" y="3687536"/>
            <a:ext cx="2946400" cy="407804"/>
          </a:xfrm>
          <a:prstGeom prst="rect">
            <a:avLst/>
          </a:prstGeom>
          <a:solidFill>
            <a:srgbClr val="DEEBF7"/>
          </a:solidFill>
          <a:ln w="12700">
            <a:solidFill>
              <a:srgbClr val="1F4E79"/>
            </a:solidFill>
          </a:ln>
        </p:spPr>
        <p:txBody>
          <a:bodyPr vert="horz" wrap="square" lIns="0" tIns="0" rIns="0" bIns="0" rtlCol="0">
            <a:spAutoFit/>
          </a:bodyPr>
          <a:lstStyle/>
          <a:p>
            <a:pPr algn="ctr">
              <a:lnSpc>
                <a:spcPts val="1455"/>
              </a:lnSpc>
            </a:pPr>
            <a:r>
              <a:rPr sz="1400" spc="-10" dirty="0">
                <a:latin typeface="Calibri"/>
                <a:cs typeface="Calibri"/>
              </a:rPr>
              <a:t>peningkatan </a:t>
            </a:r>
            <a:r>
              <a:rPr sz="1400" spc="-15" dirty="0">
                <a:latin typeface="Calibri"/>
                <a:cs typeface="Calibri"/>
              </a:rPr>
              <a:t>teknologi  </a:t>
            </a:r>
            <a:r>
              <a:rPr sz="1400" spc="-20" dirty="0">
                <a:latin typeface="Calibri"/>
                <a:cs typeface="Calibri"/>
              </a:rPr>
              <a:t>informasi</a:t>
            </a:r>
            <a:r>
              <a:rPr sz="1400" spc="65" dirty="0">
                <a:latin typeface="Calibri"/>
                <a:cs typeface="Calibri"/>
              </a:rPr>
              <a:t> </a:t>
            </a:r>
            <a:r>
              <a:rPr sz="1400" spc="-5" dirty="0">
                <a:latin typeface="Calibri"/>
                <a:cs typeface="Calibri"/>
              </a:rPr>
              <a:t>dan</a:t>
            </a:r>
            <a:endParaRPr sz="1400" dirty="0">
              <a:latin typeface="Calibri"/>
              <a:cs typeface="Calibri"/>
            </a:endParaRPr>
          </a:p>
          <a:p>
            <a:pPr algn="ctr">
              <a:lnSpc>
                <a:spcPct val="100000"/>
              </a:lnSpc>
              <a:spcBef>
                <a:spcPts val="20"/>
              </a:spcBef>
            </a:pPr>
            <a:r>
              <a:rPr sz="1400" spc="-30" dirty="0">
                <a:latin typeface="Calibri"/>
                <a:cs typeface="Calibri"/>
              </a:rPr>
              <a:t>komunikasi</a:t>
            </a:r>
            <a:endParaRPr sz="1400" dirty="0">
              <a:latin typeface="Calibri"/>
              <a:cs typeface="Calibri"/>
            </a:endParaRPr>
          </a:p>
        </p:txBody>
      </p:sp>
      <p:sp>
        <p:nvSpPr>
          <p:cNvPr id="18" name="object 18"/>
          <p:cNvSpPr txBox="1"/>
          <p:nvPr/>
        </p:nvSpPr>
        <p:spPr>
          <a:xfrm>
            <a:off x="5476422" y="4284436"/>
            <a:ext cx="3035300" cy="192360"/>
          </a:xfrm>
          <a:prstGeom prst="rect">
            <a:avLst/>
          </a:prstGeom>
          <a:solidFill>
            <a:srgbClr val="DEEBF7"/>
          </a:solidFill>
          <a:ln w="12700">
            <a:solidFill>
              <a:srgbClr val="1F4E79"/>
            </a:solidFill>
          </a:ln>
        </p:spPr>
        <p:txBody>
          <a:bodyPr vert="horz" wrap="square" lIns="0" tIns="0" rIns="0" bIns="0" rtlCol="0">
            <a:spAutoFit/>
          </a:bodyPr>
          <a:lstStyle/>
          <a:p>
            <a:pPr algn="ctr">
              <a:lnSpc>
                <a:spcPts val="1450"/>
              </a:lnSpc>
            </a:pPr>
            <a:r>
              <a:rPr sz="1400" spc="-20" dirty="0">
                <a:latin typeface="Calibri"/>
                <a:cs typeface="Calibri"/>
              </a:rPr>
              <a:t>kepemimpinan</a:t>
            </a:r>
            <a:r>
              <a:rPr sz="1400" spc="175" dirty="0">
                <a:latin typeface="Calibri"/>
                <a:cs typeface="Calibri"/>
              </a:rPr>
              <a:t> </a:t>
            </a:r>
            <a:r>
              <a:rPr sz="1400" spc="-20" dirty="0">
                <a:latin typeface="Calibri"/>
                <a:cs typeface="Calibri"/>
              </a:rPr>
              <a:t>politik</a:t>
            </a:r>
            <a:endParaRPr sz="1400">
              <a:latin typeface="Calibri"/>
              <a:cs typeface="Calibri"/>
            </a:endParaRPr>
          </a:p>
        </p:txBody>
      </p:sp>
      <p:sp>
        <p:nvSpPr>
          <p:cNvPr id="19" name="object 19"/>
          <p:cNvSpPr txBox="1"/>
          <p:nvPr/>
        </p:nvSpPr>
        <p:spPr>
          <a:xfrm>
            <a:off x="2364922" y="4271736"/>
            <a:ext cx="2946400" cy="192360"/>
          </a:xfrm>
          <a:prstGeom prst="rect">
            <a:avLst/>
          </a:prstGeom>
          <a:solidFill>
            <a:srgbClr val="DEEBF7"/>
          </a:solidFill>
          <a:ln w="12700">
            <a:solidFill>
              <a:srgbClr val="1F4E79"/>
            </a:solidFill>
          </a:ln>
        </p:spPr>
        <p:txBody>
          <a:bodyPr vert="horz" wrap="square" lIns="0" tIns="0" rIns="0" bIns="0" rtlCol="0">
            <a:spAutoFit/>
          </a:bodyPr>
          <a:lstStyle/>
          <a:p>
            <a:pPr algn="ctr">
              <a:lnSpc>
                <a:spcPts val="1450"/>
              </a:lnSpc>
            </a:pPr>
            <a:r>
              <a:rPr sz="1400" spc="-15" dirty="0">
                <a:latin typeface="Calibri"/>
                <a:cs typeface="Calibri"/>
              </a:rPr>
              <a:t>kebijakan </a:t>
            </a:r>
            <a:r>
              <a:rPr sz="1400" dirty="0">
                <a:latin typeface="Calibri"/>
                <a:cs typeface="Calibri"/>
              </a:rPr>
              <a:t>peraturan</a:t>
            </a:r>
            <a:r>
              <a:rPr sz="1400" spc="70" dirty="0">
                <a:latin typeface="Calibri"/>
                <a:cs typeface="Calibri"/>
              </a:rPr>
              <a:t> </a:t>
            </a:r>
            <a:r>
              <a:rPr sz="1400" spc="-10" dirty="0">
                <a:latin typeface="Calibri"/>
                <a:cs typeface="Calibri"/>
              </a:rPr>
              <a:t>pemerintah</a:t>
            </a:r>
            <a:endParaRPr sz="1400">
              <a:latin typeface="Calibri"/>
              <a:cs typeface="Calibri"/>
            </a:endParaRPr>
          </a:p>
        </p:txBody>
      </p:sp>
      <p:sp>
        <p:nvSpPr>
          <p:cNvPr id="20" name="object 20"/>
          <p:cNvSpPr txBox="1"/>
          <p:nvPr/>
        </p:nvSpPr>
        <p:spPr>
          <a:xfrm>
            <a:off x="5476422" y="3674836"/>
            <a:ext cx="3035300" cy="407804"/>
          </a:xfrm>
          <a:prstGeom prst="rect">
            <a:avLst/>
          </a:prstGeom>
          <a:solidFill>
            <a:srgbClr val="DEEBF7"/>
          </a:solidFill>
          <a:ln w="12700">
            <a:solidFill>
              <a:srgbClr val="1F4E79"/>
            </a:solidFill>
          </a:ln>
        </p:spPr>
        <p:txBody>
          <a:bodyPr vert="horz" wrap="square" lIns="0" tIns="0" rIns="0" bIns="0" rtlCol="0">
            <a:spAutoFit/>
          </a:bodyPr>
          <a:lstStyle/>
          <a:p>
            <a:pPr algn="ctr">
              <a:lnSpc>
                <a:spcPts val="1520"/>
              </a:lnSpc>
            </a:pPr>
            <a:r>
              <a:rPr sz="1400" spc="-10" dirty="0">
                <a:latin typeface="Calibri"/>
                <a:cs typeface="Calibri"/>
              </a:rPr>
              <a:t>peningkatan </a:t>
            </a:r>
            <a:r>
              <a:rPr sz="1400" spc="-15" dirty="0">
                <a:latin typeface="Calibri"/>
                <a:cs typeface="Calibri"/>
              </a:rPr>
              <a:t>kemampuan  </a:t>
            </a:r>
            <a:r>
              <a:rPr sz="1400" dirty="0">
                <a:latin typeface="Calibri"/>
                <a:cs typeface="Calibri"/>
              </a:rPr>
              <a:t>petugas</a:t>
            </a:r>
            <a:r>
              <a:rPr sz="1400" spc="-150" dirty="0">
                <a:latin typeface="Calibri"/>
                <a:cs typeface="Calibri"/>
              </a:rPr>
              <a:t> </a:t>
            </a:r>
            <a:r>
              <a:rPr sz="1400" spc="-10" dirty="0">
                <a:latin typeface="Calibri"/>
                <a:cs typeface="Calibri"/>
              </a:rPr>
              <a:t>pajak</a:t>
            </a:r>
            <a:endParaRPr sz="1400">
              <a:latin typeface="Calibri"/>
              <a:cs typeface="Calibri"/>
            </a:endParaRPr>
          </a:p>
          <a:p>
            <a:pPr algn="ctr">
              <a:lnSpc>
                <a:spcPct val="100000"/>
              </a:lnSpc>
              <a:spcBef>
                <a:spcPts val="20"/>
              </a:spcBef>
            </a:pPr>
            <a:r>
              <a:rPr sz="1400" spc="-15" dirty="0">
                <a:latin typeface="Calibri"/>
                <a:cs typeface="Calibri"/>
              </a:rPr>
              <a:t>yang melakukan</a:t>
            </a:r>
            <a:r>
              <a:rPr sz="1400" spc="160" dirty="0">
                <a:latin typeface="Calibri"/>
                <a:cs typeface="Calibri"/>
              </a:rPr>
              <a:t> </a:t>
            </a:r>
            <a:r>
              <a:rPr sz="1400" spc="-15" dirty="0">
                <a:latin typeface="Calibri"/>
                <a:cs typeface="Calibri"/>
              </a:rPr>
              <a:t>pemeriksaan</a:t>
            </a:r>
            <a:endParaRPr sz="1400">
              <a:latin typeface="Calibri"/>
              <a:cs typeface="Calibri"/>
            </a:endParaRPr>
          </a:p>
        </p:txBody>
      </p:sp>
      <p:sp>
        <p:nvSpPr>
          <p:cNvPr id="21" name="object 21"/>
          <p:cNvSpPr/>
          <p:nvPr/>
        </p:nvSpPr>
        <p:spPr>
          <a:xfrm>
            <a:off x="478972" y="5446486"/>
            <a:ext cx="1562100" cy="609600"/>
          </a:xfrm>
          <a:prstGeom prst="rect">
            <a:avLst/>
          </a:prstGeom>
        </p:spPr>
        <p:style>
          <a:lnRef idx="1">
            <a:schemeClr val="accent5"/>
          </a:lnRef>
          <a:fillRef idx="3">
            <a:schemeClr val="accent5"/>
          </a:fillRef>
          <a:effectRef idx="2">
            <a:schemeClr val="accent5"/>
          </a:effectRef>
          <a:fontRef idx="minor">
            <a:schemeClr val="lt1"/>
          </a:fontRef>
        </p:style>
        <p:txBody>
          <a:bodyPr wrap="square" lIns="0" tIns="0" rIns="0" bIns="0" rtlCol="0"/>
          <a:lstStyle/>
          <a:p>
            <a:endParaRPr>
              <a:solidFill>
                <a:schemeClr val="tx1"/>
              </a:solidFill>
            </a:endParaRPr>
          </a:p>
        </p:txBody>
      </p:sp>
      <p:sp>
        <p:nvSpPr>
          <p:cNvPr id="22" name="object 22"/>
          <p:cNvSpPr txBox="1"/>
          <p:nvPr/>
        </p:nvSpPr>
        <p:spPr>
          <a:xfrm>
            <a:off x="545390" y="5582520"/>
            <a:ext cx="1226185" cy="309880"/>
          </a:xfrm>
          <a:prstGeom prst="rect">
            <a:avLst/>
          </a:prstGeom>
        </p:spPr>
        <p:txBody>
          <a:bodyPr vert="horz" wrap="square" lIns="0" tIns="0" rIns="0" bIns="0" rtlCol="0">
            <a:spAutoFit/>
          </a:bodyPr>
          <a:lstStyle/>
          <a:p>
            <a:pPr>
              <a:lnSpc>
                <a:spcPct val="100000"/>
              </a:lnSpc>
            </a:pPr>
            <a:r>
              <a:rPr sz="2000" spc="-40" dirty="0">
                <a:latin typeface="Calibri"/>
                <a:cs typeface="Calibri"/>
              </a:rPr>
              <a:t>K</a:t>
            </a:r>
            <a:r>
              <a:rPr sz="2000" dirty="0">
                <a:latin typeface="Calibri"/>
                <a:cs typeface="Calibri"/>
              </a:rPr>
              <a:t>e</a:t>
            </a:r>
            <a:r>
              <a:rPr sz="2000" spc="15" dirty="0">
                <a:latin typeface="Calibri"/>
                <a:cs typeface="Calibri"/>
              </a:rPr>
              <a:t>s</a:t>
            </a:r>
            <a:r>
              <a:rPr sz="2000" spc="40" dirty="0">
                <a:latin typeface="Calibri"/>
                <a:cs typeface="Calibri"/>
              </a:rPr>
              <a:t>i</a:t>
            </a:r>
            <a:r>
              <a:rPr sz="2000" dirty="0">
                <a:latin typeface="Calibri"/>
                <a:cs typeface="Calibri"/>
              </a:rPr>
              <a:t>m</a:t>
            </a:r>
            <a:r>
              <a:rPr sz="2000" spc="45" dirty="0">
                <a:latin typeface="Calibri"/>
                <a:cs typeface="Calibri"/>
              </a:rPr>
              <a:t>pu</a:t>
            </a:r>
            <a:r>
              <a:rPr sz="2000" spc="40" dirty="0">
                <a:latin typeface="Calibri"/>
                <a:cs typeface="Calibri"/>
              </a:rPr>
              <a:t>la</a:t>
            </a:r>
            <a:r>
              <a:rPr sz="2000" dirty="0">
                <a:latin typeface="Calibri"/>
                <a:cs typeface="Calibri"/>
              </a:rPr>
              <a:t>n</a:t>
            </a:r>
            <a:endParaRPr sz="2000">
              <a:latin typeface="Calibri"/>
              <a:cs typeface="Calibri"/>
            </a:endParaRPr>
          </a:p>
        </p:txBody>
      </p:sp>
      <p:sp>
        <p:nvSpPr>
          <p:cNvPr id="23" name="object 23"/>
          <p:cNvSpPr/>
          <p:nvPr/>
        </p:nvSpPr>
        <p:spPr>
          <a:xfrm>
            <a:off x="2206172" y="5281386"/>
            <a:ext cx="6426203" cy="939800"/>
          </a:xfrm>
          <a:prstGeom prst="rect">
            <a:avLst/>
          </a:prstGeom>
        </p:spPr>
        <p:style>
          <a:lnRef idx="3">
            <a:schemeClr val="lt1"/>
          </a:lnRef>
          <a:fillRef idx="1">
            <a:schemeClr val="accent2"/>
          </a:fillRef>
          <a:effectRef idx="1">
            <a:schemeClr val="accent2"/>
          </a:effectRef>
          <a:fontRef idx="minor">
            <a:schemeClr val="lt1"/>
          </a:fontRef>
        </p:style>
        <p:txBody>
          <a:bodyPr wrap="square" lIns="0" tIns="0" rIns="0" bIns="0" rtlCol="0"/>
          <a:lstStyle/>
          <a:p>
            <a:endParaRPr>
              <a:solidFill>
                <a:schemeClr val="tx1"/>
              </a:solidFill>
            </a:endParaRPr>
          </a:p>
        </p:txBody>
      </p:sp>
      <p:sp>
        <p:nvSpPr>
          <p:cNvPr id="24" name="object 24"/>
          <p:cNvSpPr txBox="1"/>
          <p:nvPr/>
        </p:nvSpPr>
        <p:spPr>
          <a:xfrm>
            <a:off x="2282816" y="5406901"/>
            <a:ext cx="5958840" cy="651510"/>
          </a:xfrm>
          <a:prstGeom prst="rect">
            <a:avLst/>
          </a:prstGeom>
        </p:spPr>
        <p:txBody>
          <a:bodyPr vert="horz" wrap="square" lIns="0" tIns="0" rIns="0" bIns="0" rtlCol="0">
            <a:spAutoFit/>
          </a:bodyPr>
          <a:lstStyle/>
          <a:p>
            <a:pPr>
              <a:lnSpc>
                <a:spcPct val="101200"/>
              </a:lnSpc>
            </a:pPr>
            <a:r>
              <a:rPr sz="1400" spc="-25" dirty="0">
                <a:latin typeface="Calibri"/>
                <a:cs typeface="Calibri"/>
              </a:rPr>
              <a:t>Indonesia </a:t>
            </a:r>
            <a:r>
              <a:rPr sz="1400" spc="-30" dirty="0">
                <a:latin typeface="Calibri"/>
                <a:cs typeface="Calibri"/>
              </a:rPr>
              <a:t>bisa </a:t>
            </a:r>
            <a:r>
              <a:rPr sz="1400" spc="-20" dirty="0">
                <a:latin typeface="Calibri"/>
                <a:cs typeface="Calibri"/>
              </a:rPr>
              <a:t>memilih </a:t>
            </a:r>
            <a:r>
              <a:rPr sz="1400" spc="-15" dirty="0">
                <a:latin typeface="Calibri"/>
                <a:cs typeface="Calibri"/>
              </a:rPr>
              <a:t>melakukan </a:t>
            </a:r>
            <a:r>
              <a:rPr sz="1400" i="1" dirty="0">
                <a:latin typeface="Calibri"/>
                <a:cs typeface="Calibri"/>
              </a:rPr>
              <a:t>tax </a:t>
            </a:r>
            <a:r>
              <a:rPr sz="1400" i="1" spc="-5" dirty="0">
                <a:latin typeface="Calibri"/>
                <a:cs typeface="Calibri"/>
              </a:rPr>
              <a:t>amnesty </a:t>
            </a:r>
            <a:r>
              <a:rPr sz="1400" dirty="0">
                <a:latin typeface="Calibri"/>
                <a:cs typeface="Calibri"/>
              </a:rPr>
              <a:t>/ </a:t>
            </a:r>
            <a:r>
              <a:rPr sz="1400" spc="-10" dirty="0">
                <a:latin typeface="Calibri"/>
                <a:cs typeface="Calibri"/>
              </a:rPr>
              <a:t>tidak. </a:t>
            </a:r>
            <a:r>
              <a:rPr sz="1400" spc="-20" dirty="0">
                <a:latin typeface="Calibri"/>
                <a:cs typeface="Calibri"/>
              </a:rPr>
              <a:t>Pilihan </a:t>
            </a:r>
            <a:r>
              <a:rPr sz="1400" spc="-15" dirty="0">
                <a:latin typeface="Calibri"/>
                <a:cs typeface="Calibri"/>
              </a:rPr>
              <a:t>yang </a:t>
            </a:r>
            <a:r>
              <a:rPr sz="1400" spc="-20" dirty="0">
                <a:latin typeface="Calibri"/>
                <a:cs typeface="Calibri"/>
              </a:rPr>
              <a:t>manapun,  </a:t>
            </a:r>
            <a:r>
              <a:rPr sz="1400" spc="-35" dirty="0">
                <a:latin typeface="Calibri"/>
                <a:cs typeface="Calibri"/>
              </a:rPr>
              <a:t>fokusnya </a:t>
            </a:r>
            <a:r>
              <a:rPr sz="1400" dirty="0">
                <a:latin typeface="Calibri"/>
                <a:cs typeface="Calibri"/>
              </a:rPr>
              <a:t>adalah </a:t>
            </a:r>
            <a:r>
              <a:rPr sz="1400" spc="-10" dirty="0">
                <a:latin typeface="Calibri"/>
                <a:cs typeface="Calibri"/>
              </a:rPr>
              <a:t>peningkatan </a:t>
            </a:r>
            <a:r>
              <a:rPr sz="1400" spc="-5" dirty="0">
                <a:latin typeface="Calibri"/>
                <a:cs typeface="Calibri"/>
              </a:rPr>
              <a:t>kesadaran </a:t>
            </a:r>
            <a:r>
              <a:rPr sz="1400" spc="-25" dirty="0">
                <a:latin typeface="Calibri"/>
                <a:cs typeface="Calibri"/>
              </a:rPr>
              <a:t>WP </a:t>
            </a:r>
            <a:r>
              <a:rPr sz="1400" spc="-20" dirty="0">
                <a:latin typeface="Calibri"/>
                <a:cs typeface="Calibri"/>
              </a:rPr>
              <a:t>untuk </a:t>
            </a:r>
            <a:r>
              <a:rPr sz="1400" spc="-5" dirty="0">
                <a:latin typeface="Calibri"/>
                <a:cs typeface="Calibri"/>
              </a:rPr>
              <a:t>patuh </a:t>
            </a:r>
            <a:r>
              <a:rPr sz="1400" spc="-10" dirty="0">
                <a:latin typeface="Calibri"/>
                <a:cs typeface="Calibri"/>
              </a:rPr>
              <a:t>melaksanakan </a:t>
            </a:r>
            <a:r>
              <a:rPr sz="1400" spc="-15" dirty="0">
                <a:latin typeface="Calibri"/>
                <a:cs typeface="Calibri"/>
              </a:rPr>
              <a:t>kewajiban  perpajakannya.</a:t>
            </a:r>
            <a:endParaRPr sz="1400" dirty="0">
              <a:latin typeface="Calibri"/>
              <a:cs typeface="Calibri"/>
            </a:endParaRPr>
          </a:p>
        </p:txBody>
      </p:sp>
    </p:spTree>
    <p:extLst>
      <p:ext uri="{BB962C8B-B14F-4D97-AF65-F5344CB8AC3E}">
        <p14:creationId xmlns:p14="http://schemas.microsoft.com/office/powerpoint/2010/main" xmlns="" val="3093117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924050" y="6648449"/>
            <a:ext cx="6121400" cy="0"/>
          </a:xfrm>
          <a:custGeom>
            <a:avLst/>
            <a:gdLst/>
            <a:ahLst/>
            <a:cxnLst/>
            <a:rect l="l" t="t" r="r" b="b"/>
            <a:pathLst>
              <a:path w="6121400">
                <a:moveTo>
                  <a:pt x="0" y="0"/>
                </a:moveTo>
                <a:lnTo>
                  <a:pt x="6121403" y="0"/>
                </a:lnTo>
              </a:path>
            </a:pathLst>
          </a:custGeom>
          <a:ln w="12700">
            <a:solidFill>
              <a:srgbClr val="0070C0"/>
            </a:solidFill>
          </a:ln>
        </p:spPr>
        <p:txBody>
          <a:bodyPr wrap="square" lIns="0" tIns="0" rIns="0" bIns="0" rtlCol="0"/>
          <a:lstStyle/>
          <a:p>
            <a:endParaRPr/>
          </a:p>
        </p:txBody>
      </p:sp>
      <p:sp>
        <p:nvSpPr>
          <p:cNvPr id="12" name="Title 11"/>
          <p:cNvSpPr>
            <a:spLocks noGrp="1"/>
          </p:cNvSpPr>
          <p:nvPr>
            <p:ph type="title"/>
          </p:nvPr>
        </p:nvSpPr>
        <p:spPr>
          <a:xfrm>
            <a:off x="448310" y="827939"/>
            <a:ext cx="7886700" cy="677919"/>
          </a:xfrm>
        </p:spPr>
        <p:txBody>
          <a:bodyPr>
            <a:normAutofit/>
          </a:bodyPr>
          <a:lstStyle/>
          <a:p>
            <a:r>
              <a:rPr lang="en-US" sz="4000" b="1" dirty="0" smtClean="0">
                <a:solidFill>
                  <a:srgbClr val="C00000"/>
                </a:solidFill>
              </a:rPr>
              <a:t>Data &amp; </a:t>
            </a:r>
            <a:r>
              <a:rPr lang="en-US" sz="4000" b="1" dirty="0" err="1" smtClean="0">
                <a:solidFill>
                  <a:srgbClr val="C00000"/>
                </a:solidFill>
              </a:rPr>
              <a:t>Fakta</a:t>
            </a:r>
            <a:endParaRPr lang="en-US" sz="4000" b="1" dirty="0">
              <a:solidFill>
                <a:srgbClr val="C00000"/>
              </a:solidFill>
            </a:endParaRPr>
          </a:p>
        </p:txBody>
      </p:sp>
      <p:graphicFrame>
        <p:nvGraphicFramePr>
          <p:cNvPr id="2" name="Diagram 1"/>
          <p:cNvGraphicFramePr/>
          <p:nvPr>
            <p:extLst>
              <p:ext uri="{D42A27DB-BD31-4B8C-83A1-F6EECF244321}">
                <p14:modId xmlns:p14="http://schemas.microsoft.com/office/powerpoint/2010/main" xmlns="" val="1382848244"/>
              </p:ext>
            </p:extLst>
          </p:nvPr>
        </p:nvGraphicFramePr>
        <p:xfrm>
          <a:off x="486228" y="1596572"/>
          <a:ext cx="8229600" cy="420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6991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567352"/>
            <a:ext cx="7886700" cy="913513"/>
          </a:xfrm>
        </p:spPr>
        <p:txBody>
          <a:bodyPr>
            <a:normAutofit/>
          </a:bodyPr>
          <a:lstStyle/>
          <a:p>
            <a:r>
              <a:rPr lang="en-US" sz="2800" b="1" dirty="0" smtClean="0">
                <a:solidFill>
                  <a:srgbClr val="C00000"/>
                </a:solidFill>
              </a:rPr>
              <a:t>RUU </a:t>
            </a:r>
            <a:r>
              <a:rPr lang="en-US" sz="2800" b="1" dirty="0" err="1" smtClean="0">
                <a:solidFill>
                  <a:srgbClr val="C00000"/>
                </a:solidFill>
              </a:rPr>
              <a:t>Pengampunan</a:t>
            </a:r>
            <a:r>
              <a:rPr lang="en-US" sz="2800" b="1" dirty="0" smtClean="0">
                <a:solidFill>
                  <a:srgbClr val="C00000"/>
                </a:solidFill>
              </a:rPr>
              <a:t> </a:t>
            </a:r>
            <a:r>
              <a:rPr lang="en-US" sz="2800" b="1" dirty="0" err="1" smtClean="0">
                <a:solidFill>
                  <a:srgbClr val="C00000"/>
                </a:solidFill>
              </a:rPr>
              <a:t>Pajak</a:t>
            </a:r>
            <a:r>
              <a:rPr lang="en-US" sz="2800" b="1" dirty="0" smtClean="0">
                <a:solidFill>
                  <a:srgbClr val="C00000"/>
                </a:solidFill>
              </a:rPr>
              <a:t> </a:t>
            </a:r>
            <a:br>
              <a:rPr lang="en-US" sz="2800" b="1" dirty="0" smtClean="0">
                <a:solidFill>
                  <a:srgbClr val="C00000"/>
                </a:solidFill>
              </a:rPr>
            </a:br>
            <a:r>
              <a:rPr lang="en-US" sz="2800" b="1" i="1" dirty="0" smtClean="0">
                <a:solidFill>
                  <a:srgbClr val="C00000"/>
                </a:solidFill>
              </a:rPr>
              <a:t>(Tax Amnesty)</a:t>
            </a:r>
            <a:endParaRPr lang="en-US" sz="2800" b="1" i="1" dirty="0">
              <a:solidFill>
                <a:srgbClr val="C00000"/>
              </a:solidFill>
            </a:endParaRPr>
          </a:p>
        </p:txBody>
      </p:sp>
      <p:sp>
        <p:nvSpPr>
          <p:cNvPr id="4" name="Slide Number Placeholder 3"/>
          <p:cNvSpPr>
            <a:spLocks noGrp="1"/>
          </p:cNvSpPr>
          <p:nvPr>
            <p:ph type="sldNum" sz="quarter" idx="12"/>
          </p:nvPr>
        </p:nvSpPr>
        <p:spPr/>
        <p:txBody>
          <a:bodyPr/>
          <a:lstStyle/>
          <a:p>
            <a:fld id="{6859608F-D83C-4A91-A0AE-E9E29F4B640F}" type="slidenum">
              <a:rPr lang="en-US" smtClean="0"/>
              <a:pPr/>
              <a:t>29</a:t>
            </a:fld>
            <a:endParaRPr lang="en-US"/>
          </a:p>
        </p:txBody>
      </p:sp>
      <p:graphicFrame>
        <p:nvGraphicFramePr>
          <p:cNvPr id="3" name="Diagram 2"/>
          <p:cNvGraphicFramePr/>
          <p:nvPr>
            <p:extLst>
              <p:ext uri="{D42A27DB-BD31-4B8C-83A1-F6EECF244321}">
                <p14:modId xmlns:p14="http://schemas.microsoft.com/office/powerpoint/2010/main" xmlns="" val="1161166289"/>
              </p:ext>
            </p:extLst>
          </p:nvPr>
        </p:nvGraphicFramePr>
        <p:xfrm>
          <a:off x="245835" y="1811215"/>
          <a:ext cx="84917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8684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IMG_207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65100" y="1138238"/>
            <a:ext cx="8758238" cy="521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4" name="Title 3"/>
          <p:cNvSpPr>
            <a:spLocks noGrp="1"/>
          </p:cNvSpPr>
          <p:nvPr>
            <p:ph type="title"/>
          </p:nvPr>
        </p:nvSpPr>
        <p:spPr>
          <a:xfrm>
            <a:off x="165100" y="274638"/>
            <a:ext cx="8758238" cy="663575"/>
          </a:xfrm>
          <a:noFill/>
        </p:spPr>
        <p:txBody>
          <a:bodyPr/>
          <a:lstStyle/>
          <a:p>
            <a:pPr algn="ctr"/>
            <a:r>
              <a:rPr lang="en-US" altLang="en-US" b="1">
                <a:latin typeface="Perpetua" charset="0"/>
                <a:ea typeface="ＭＳ Ｐゴシック" charset="-128"/>
              </a:rPr>
              <a:t>Yang manakah kita?</a:t>
            </a:r>
          </a:p>
        </p:txBody>
      </p:sp>
      <p:sp>
        <p:nvSpPr>
          <p:cNvPr id="7" name="Slide Number Placeholder 6"/>
          <p:cNvSpPr>
            <a:spLocks noGrp="1"/>
          </p:cNvSpPr>
          <p:nvPr>
            <p:ph type="sldNum" sz="quarter" idx="12"/>
          </p:nvPr>
        </p:nvSpPr>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A4901166-82CB-554E-A847-203DF10F69E3}" type="slidenum">
              <a:rPr lang="en-US" altLang="en-US" sz="1200">
                <a:solidFill>
                  <a:srgbClr val="898989"/>
                </a:solidFill>
              </a:rPr>
              <a:pPr eaLnBrk="1" hangingPunct="1"/>
              <a:t>3</a:t>
            </a:fld>
            <a:endParaRPr lang="en-US" altLang="en-US" sz="1200">
              <a:solidFill>
                <a:srgbClr val="898989"/>
              </a:solidFill>
            </a:endParaRPr>
          </a:p>
        </p:txBody>
      </p:sp>
    </p:spTree>
    <p:extLst>
      <p:ext uri="{BB962C8B-B14F-4D97-AF65-F5344CB8AC3E}">
        <p14:creationId xmlns:p14="http://schemas.microsoft.com/office/powerpoint/2010/main" xmlns="" val="105386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033458" y="2327502"/>
            <a:ext cx="6565564" cy="12889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ounded Rectangle 14"/>
          <p:cNvSpPr/>
          <p:nvPr/>
        </p:nvSpPr>
        <p:spPr>
          <a:xfrm>
            <a:off x="2033458" y="734442"/>
            <a:ext cx="6565564" cy="145372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object 3"/>
          <p:cNvSpPr/>
          <p:nvPr/>
        </p:nvSpPr>
        <p:spPr>
          <a:xfrm>
            <a:off x="1924050" y="6648449"/>
            <a:ext cx="6121400" cy="0"/>
          </a:xfrm>
          <a:custGeom>
            <a:avLst/>
            <a:gdLst/>
            <a:ahLst/>
            <a:cxnLst/>
            <a:rect l="l" t="t" r="r" b="b"/>
            <a:pathLst>
              <a:path w="6121400">
                <a:moveTo>
                  <a:pt x="0" y="0"/>
                </a:moveTo>
                <a:lnTo>
                  <a:pt x="6121403" y="0"/>
                </a:lnTo>
              </a:path>
            </a:pathLst>
          </a:custGeom>
          <a:ln w="12700">
            <a:solidFill>
              <a:srgbClr val="0070C0"/>
            </a:solidFill>
          </a:ln>
        </p:spPr>
        <p:txBody>
          <a:bodyPr wrap="square" lIns="0" tIns="0" rIns="0" bIns="0" rtlCol="0"/>
          <a:lstStyle/>
          <a:p>
            <a:endParaRPr/>
          </a:p>
        </p:txBody>
      </p:sp>
      <p:sp>
        <p:nvSpPr>
          <p:cNvPr id="4" name="object 4"/>
          <p:cNvSpPr txBox="1">
            <a:spLocks noGrp="1"/>
          </p:cNvSpPr>
          <p:nvPr>
            <p:ph type="title"/>
          </p:nvPr>
        </p:nvSpPr>
        <p:spPr>
          <a:xfrm>
            <a:off x="-1299751" y="671315"/>
            <a:ext cx="9585672" cy="595676"/>
          </a:xfrm>
          <a:prstGeom prst="rect">
            <a:avLst/>
          </a:prstGeom>
          <a:noFill/>
        </p:spPr>
        <p:txBody>
          <a:bodyPr vert="horz" wrap="square" lIns="0" tIns="41275" rIns="0" bIns="0" rtlCol="0">
            <a:spAutoFit/>
          </a:bodyPr>
          <a:lstStyle/>
          <a:p>
            <a:pPr marL="1682750">
              <a:lnSpc>
                <a:spcPct val="100000"/>
              </a:lnSpc>
              <a:spcBef>
                <a:spcPts val="325"/>
              </a:spcBef>
            </a:pPr>
            <a:r>
              <a:rPr sz="3600" spc="20" dirty="0" err="1" smtClean="0">
                <a:solidFill>
                  <a:srgbClr val="C00000"/>
                </a:solidFill>
                <a:latin typeface="Calibri"/>
                <a:cs typeface="Calibri"/>
              </a:rPr>
              <a:t>Potensi</a:t>
            </a:r>
            <a:endParaRPr sz="3600" dirty="0">
              <a:solidFill>
                <a:srgbClr val="C00000"/>
              </a:solidFill>
              <a:latin typeface="Calibri"/>
              <a:cs typeface="Calibri"/>
            </a:endParaRPr>
          </a:p>
        </p:txBody>
      </p:sp>
      <p:sp>
        <p:nvSpPr>
          <p:cNvPr id="5" name="object 5"/>
          <p:cNvSpPr txBox="1"/>
          <p:nvPr/>
        </p:nvSpPr>
        <p:spPr>
          <a:xfrm>
            <a:off x="135335" y="3838112"/>
            <a:ext cx="7792084" cy="632224"/>
          </a:xfrm>
          <a:prstGeom prst="rect">
            <a:avLst/>
          </a:prstGeom>
        </p:spPr>
        <p:txBody>
          <a:bodyPr vert="horz" wrap="square" lIns="0" tIns="0" rIns="0" bIns="0" rtlCol="0">
            <a:spAutoFit/>
          </a:bodyPr>
          <a:lstStyle/>
          <a:p>
            <a:pPr marL="12700" marR="373380" algn="just">
              <a:lnSpc>
                <a:spcPct val="81300"/>
              </a:lnSpc>
              <a:spcBef>
                <a:spcPts val="944"/>
              </a:spcBef>
              <a:tabLst>
                <a:tab pos="190500" algn="l"/>
              </a:tabLst>
            </a:pPr>
            <a:r>
              <a:rPr lang="en-US" sz="2000" i="1" spc="-5" dirty="0" smtClean="0">
                <a:solidFill>
                  <a:srgbClr val="C00000"/>
                </a:solidFill>
                <a:cs typeface="Calibri"/>
              </a:rPr>
              <a:t>Tax</a:t>
            </a:r>
            <a:r>
              <a:rPr lang="en-US" sz="2000" i="1" spc="-30" dirty="0" smtClean="0">
                <a:solidFill>
                  <a:srgbClr val="C00000"/>
                </a:solidFill>
                <a:cs typeface="Calibri"/>
              </a:rPr>
              <a:t> </a:t>
            </a:r>
            <a:r>
              <a:rPr lang="en-US" sz="2000" i="1" spc="15" dirty="0">
                <a:solidFill>
                  <a:srgbClr val="C00000"/>
                </a:solidFill>
                <a:cs typeface="Calibri"/>
              </a:rPr>
              <a:t>Amnesty</a:t>
            </a:r>
            <a:r>
              <a:rPr lang="en-US" sz="2000" i="1" spc="-160" dirty="0">
                <a:solidFill>
                  <a:srgbClr val="C00000"/>
                </a:solidFill>
                <a:cs typeface="Calibri"/>
              </a:rPr>
              <a:t> </a:t>
            </a:r>
            <a:r>
              <a:rPr lang="en-US" sz="2000" spc="30" dirty="0">
                <a:solidFill>
                  <a:srgbClr val="C00000"/>
                </a:solidFill>
                <a:cs typeface="Calibri"/>
              </a:rPr>
              <a:t>-</a:t>
            </a:r>
            <a:r>
              <a:rPr lang="en-US" sz="2000" spc="30" dirty="0" smtClean="0">
                <a:solidFill>
                  <a:srgbClr val="C00000"/>
                </a:solidFill>
                <a:cs typeface="Calibri"/>
              </a:rPr>
              <a:t>&gt; </a:t>
            </a:r>
            <a:r>
              <a:rPr lang="en-US" sz="2000" i="1" dirty="0" smtClean="0">
                <a:solidFill>
                  <a:srgbClr val="C00000"/>
                </a:solidFill>
                <a:cs typeface="Calibri"/>
              </a:rPr>
              <a:t>information</a:t>
            </a:r>
            <a:r>
              <a:rPr lang="en-US" sz="2000" i="1" spc="-95" dirty="0" smtClean="0">
                <a:solidFill>
                  <a:srgbClr val="C00000"/>
                </a:solidFill>
                <a:cs typeface="Calibri"/>
              </a:rPr>
              <a:t> </a:t>
            </a:r>
            <a:r>
              <a:rPr lang="en-US" sz="2000" i="1" spc="-15" dirty="0" smtClean="0">
                <a:solidFill>
                  <a:srgbClr val="C00000"/>
                </a:solidFill>
                <a:cs typeface="Calibri"/>
              </a:rPr>
              <a:t>game</a:t>
            </a:r>
            <a:endParaRPr lang="en-US" sz="2000" spc="5" dirty="0">
              <a:cs typeface="Calibri"/>
            </a:endParaRPr>
          </a:p>
          <a:p>
            <a:pPr marL="190500" marR="5080" indent="-177800">
              <a:lnSpc>
                <a:spcPct val="81300"/>
              </a:lnSpc>
              <a:spcBef>
                <a:spcPts val="1045"/>
              </a:spcBef>
              <a:buFont typeface="Arial"/>
              <a:buChar char="•"/>
              <a:tabLst>
                <a:tab pos="190500" algn="l"/>
              </a:tabLst>
            </a:pPr>
            <a:endParaRPr sz="2000" dirty="0">
              <a:latin typeface="Calibri"/>
              <a:cs typeface="Calibri"/>
            </a:endParaRPr>
          </a:p>
        </p:txBody>
      </p:sp>
      <p:sp>
        <p:nvSpPr>
          <p:cNvPr id="6" name="Rectangle 5"/>
          <p:cNvSpPr/>
          <p:nvPr/>
        </p:nvSpPr>
        <p:spPr>
          <a:xfrm>
            <a:off x="2296764" y="848815"/>
            <a:ext cx="2392643" cy="523220"/>
          </a:xfrm>
          <a:prstGeom prst="rect">
            <a:avLst/>
          </a:prstGeom>
        </p:spPr>
        <p:txBody>
          <a:bodyPr wrap="none">
            <a:spAutoFit/>
          </a:bodyPr>
          <a:lstStyle/>
          <a:p>
            <a:r>
              <a:rPr lang="en-US" sz="2800" b="1" spc="-5" dirty="0">
                <a:solidFill>
                  <a:srgbClr val="FF0000"/>
                </a:solidFill>
                <a:cs typeface="Calibri"/>
              </a:rPr>
              <a:t>USD </a:t>
            </a:r>
            <a:r>
              <a:rPr lang="en-US" sz="2800" b="1" spc="-10" dirty="0">
                <a:solidFill>
                  <a:srgbClr val="FF0000"/>
                </a:solidFill>
                <a:cs typeface="Calibri"/>
              </a:rPr>
              <a:t>331 </a:t>
            </a:r>
            <a:r>
              <a:rPr lang="en-US" sz="2800" b="1" spc="15" dirty="0" err="1">
                <a:solidFill>
                  <a:srgbClr val="FF0000"/>
                </a:solidFill>
                <a:cs typeface="Calibri"/>
              </a:rPr>
              <a:t>miliar</a:t>
            </a:r>
            <a:endParaRPr lang="en-US" sz="2800" b="1" dirty="0">
              <a:solidFill>
                <a:srgbClr val="FF0000"/>
              </a:solidFill>
            </a:endParaRPr>
          </a:p>
        </p:txBody>
      </p:sp>
      <p:sp>
        <p:nvSpPr>
          <p:cNvPr id="7" name="Rectangle 6"/>
          <p:cNvSpPr/>
          <p:nvPr/>
        </p:nvSpPr>
        <p:spPr>
          <a:xfrm>
            <a:off x="2231602" y="1279489"/>
            <a:ext cx="4572000" cy="382028"/>
          </a:xfrm>
          <a:prstGeom prst="rect">
            <a:avLst/>
          </a:prstGeom>
        </p:spPr>
        <p:txBody>
          <a:bodyPr>
            <a:spAutoFit/>
          </a:bodyPr>
          <a:lstStyle/>
          <a:p>
            <a:pPr marL="12700" marR="5080">
              <a:lnSpc>
                <a:spcPct val="81300"/>
              </a:lnSpc>
              <a:tabLst>
                <a:tab pos="190500" algn="l"/>
              </a:tabLst>
            </a:pPr>
            <a:r>
              <a:rPr lang="fr-FR" sz="1200" spc="20" dirty="0" err="1" smtClean="0">
                <a:cs typeface="Calibri"/>
              </a:rPr>
              <a:t>Aset</a:t>
            </a:r>
            <a:r>
              <a:rPr lang="fr-FR" sz="1200" spc="20" dirty="0" smtClean="0">
                <a:cs typeface="Calibri"/>
              </a:rPr>
              <a:t> </a:t>
            </a:r>
            <a:r>
              <a:rPr lang="fr-FR" sz="1200" spc="20" dirty="0" err="1" smtClean="0">
                <a:cs typeface="Calibri"/>
              </a:rPr>
              <a:t>keuangan</a:t>
            </a:r>
            <a:r>
              <a:rPr lang="fr-FR" sz="1200" spc="20" dirty="0" smtClean="0">
                <a:cs typeface="Calibri"/>
              </a:rPr>
              <a:t> </a:t>
            </a:r>
            <a:r>
              <a:rPr lang="fr-FR" sz="1200" spc="20" dirty="0" err="1" smtClean="0">
                <a:cs typeface="Calibri"/>
              </a:rPr>
              <a:t>Indonesia</a:t>
            </a:r>
            <a:r>
              <a:rPr lang="fr-FR" sz="1200" spc="20" dirty="0" smtClean="0">
                <a:cs typeface="Calibri"/>
              </a:rPr>
              <a:t> di </a:t>
            </a:r>
            <a:r>
              <a:rPr lang="fr-FR" sz="1200" spc="20" dirty="0" err="1" smtClean="0">
                <a:cs typeface="Calibri"/>
              </a:rPr>
              <a:t>Tax</a:t>
            </a:r>
            <a:r>
              <a:rPr lang="fr-FR" sz="1200" spc="20" dirty="0" smtClean="0">
                <a:cs typeface="Calibri"/>
              </a:rPr>
              <a:t> </a:t>
            </a:r>
            <a:r>
              <a:rPr lang="fr-FR" sz="1200" spc="20" dirty="0" err="1" smtClean="0">
                <a:cs typeface="Calibri"/>
              </a:rPr>
              <a:t>Haven</a:t>
            </a:r>
            <a:endParaRPr lang="fr-FR" sz="1200" spc="20" dirty="0" smtClean="0">
              <a:cs typeface="Calibri"/>
            </a:endParaRPr>
          </a:p>
          <a:p>
            <a:pPr marL="12700" marR="5080">
              <a:lnSpc>
                <a:spcPct val="81300"/>
              </a:lnSpc>
              <a:tabLst>
                <a:tab pos="190500" algn="l"/>
              </a:tabLst>
            </a:pPr>
            <a:r>
              <a:rPr lang="fr-FR" sz="1100" spc="20" dirty="0" smtClean="0">
                <a:cs typeface="Calibri"/>
              </a:rPr>
              <a:t>(</a:t>
            </a:r>
            <a:r>
              <a:rPr lang="fr-FR" sz="1100" spc="20" dirty="0" err="1" smtClean="0">
                <a:cs typeface="Calibri"/>
              </a:rPr>
              <a:t>Tax</a:t>
            </a:r>
            <a:r>
              <a:rPr lang="fr-FR" sz="1100" spc="20" dirty="0" smtClean="0">
                <a:cs typeface="Calibri"/>
              </a:rPr>
              <a:t> </a:t>
            </a:r>
            <a:r>
              <a:rPr lang="fr-FR" sz="1100" spc="5" dirty="0">
                <a:cs typeface="Calibri"/>
              </a:rPr>
              <a:t>Justice Network </a:t>
            </a:r>
            <a:r>
              <a:rPr lang="fr-FR" sz="1100" spc="-15" dirty="0" smtClean="0">
                <a:cs typeface="Calibri"/>
              </a:rPr>
              <a:t>2010)</a:t>
            </a:r>
            <a:endParaRPr lang="fr-FR" sz="1100" spc="-15" dirty="0">
              <a:cs typeface="Calibri"/>
            </a:endParaRPr>
          </a:p>
        </p:txBody>
      </p:sp>
      <p:sp>
        <p:nvSpPr>
          <p:cNvPr id="8" name="Rectangle 7"/>
          <p:cNvSpPr/>
          <p:nvPr/>
        </p:nvSpPr>
        <p:spPr>
          <a:xfrm>
            <a:off x="5739472" y="878978"/>
            <a:ext cx="2247731" cy="461665"/>
          </a:xfrm>
          <a:prstGeom prst="rect">
            <a:avLst/>
          </a:prstGeom>
        </p:spPr>
        <p:txBody>
          <a:bodyPr wrap="none">
            <a:spAutoFit/>
          </a:bodyPr>
          <a:lstStyle/>
          <a:p>
            <a:r>
              <a:rPr lang="en-US" sz="2400" b="1" dirty="0">
                <a:solidFill>
                  <a:srgbClr val="FF0000"/>
                </a:solidFill>
                <a:cs typeface="Calibri"/>
              </a:rPr>
              <a:t>IDR 5.844 </a:t>
            </a:r>
            <a:r>
              <a:rPr lang="en-US" sz="2400" b="1" dirty="0" err="1">
                <a:solidFill>
                  <a:srgbClr val="FF0000"/>
                </a:solidFill>
                <a:cs typeface="Calibri"/>
              </a:rPr>
              <a:t>triliun</a:t>
            </a:r>
            <a:endParaRPr lang="en-US" sz="2400" b="1" dirty="0">
              <a:solidFill>
                <a:srgbClr val="FF0000"/>
              </a:solidFill>
            </a:endParaRPr>
          </a:p>
        </p:txBody>
      </p:sp>
      <p:sp>
        <p:nvSpPr>
          <p:cNvPr id="9" name="TextBox 8"/>
          <p:cNvSpPr txBox="1"/>
          <p:nvPr/>
        </p:nvSpPr>
        <p:spPr>
          <a:xfrm>
            <a:off x="4868737" y="791990"/>
            <a:ext cx="880882" cy="646331"/>
          </a:xfrm>
          <a:prstGeom prst="rect">
            <a:avLst/>
          </a:prstGeom>
          <a:noFill/>
        </p:spPr>
        <p:txBody>
          <a:bodyPr wrap="none" rtlCol="0">
            <a:spAutoFit/>
          </a:bodyPr>
          <a:lstStyle/>
          <a:p>
            <a:pPr algn="ctr"/>
            <a:r>
              <a:rPr lang="en-US" dirty="0" err="1" smtClean="0"/>
              <a:t>setara</a:t>
            </a:r>
            <a:r>
              <a:rPr lang="en-US" dirty="0" smtClean="0"/>
              <a:t> </a:t>
            </a:r>
          </a:p>
          <a:p>
            <a:r>
              <a:rPr lang="en-US" dirty="0" err="1" smtClean="0"/>
              <a:t>dengan</a:t>
            </a:r>
            <a:endParaRPr lang="en-US" dirty="0"/>
          </a:p>
        </p:txBody>
      </p:sp>
      <p:sp>
        <p:nvSpPr>
          <p:cNvPr id="10" name="TextBox 9"/>
          <p:cNvSpPr txBox="1"/>
          <p:nvPr/>
        </p:nvSpPr>
        <p:spPr>
          <a:xfrm>
            <a:off x="5729586" y="1274827"/>
            <a:ext cx="1504323" cy="369332"/>
          </a:xfrm>
          <a:prstGeom prst="rect">
            <a:avLst/>
          </a:prstGeom>
          <a:noFill/>
        </p:spPr>
        <p:txBody>
          <a:bodyPr wrap="none" rtlCol="0">
            <a:spAutoFit/>
          </a:bodyPr>
          <a:lstStyle/>
          <a:p>
            <a:pPr algn="ctr"/>
            <a:r>
              <a:rPr lang="en-US" dirty="0" smtClean="0"/>
              <a:t>Di </a:t>
            </a:r>
            <a:r>
              <a:rPr lang="en-US" dirty="0" err="1" smtClean="0"/>
              <a:t>tahun</a:t>
            </a:r>
            <a:r>
              <a:rPr lang="en-US" dirty="0" smtClean="0"/>
              <a:t> 2015</a:t>
            </a:r>
            <a:endParaRPr lang="en-US" dirty="0"/>
          </a:p>
        </p:txBody>
      </p:sp>
      <p:sp>
        <p:nvSpPr>
          <p:cNvPr id="11" name="Rectangle 10"/>
          <p:cNvSpPr/>
          <p:nvPr/>
        </p:nvSpPr>
        <p:spPr>
          <a:xfrm>
            <a:off x="3498762" y="1866602"/>
            <a:ext cx="3364575" cy="321563"/>
          </a:xfrm>
          <a:prstGeom prst="rect">
            <a:avLst/>
          </a:prstGeom>
        </p:spPr>
        <p:txBody>
          <a:bodyPr wrap="none">
            <a:spAutoFit/>
          </a:bodyPr>
          <a:lstStyle/>
          <a:p>
            <a:pPr marL="12700" marR="5080">
              <a:lnSpc>
                <a:spcPct val="81300"/>
              </a:lnSpc>
              <a:spcBef>
                <a:spcPts val="1045"/>
              </a:spcBef>
              <a:tabLst>
                <a:tab pos="190500" algn="l"/>
              </a:tabLst>
            </a:pPr>
            <a:r>
              <a:rPr lang="en-US" dirty="0" err="1">
                <a:cs typeface="Calibri"/>
              </a:rPr>
              <a:t>Setara</a:t>
            </a:r>
            <a:r>
              <a:rPr lang="en-US" dirty="0">
                <a:cs typeface="Calibri"/>
              </a:rPr>
              <a:t> </a:t>
            </a:r>
            <a:r>
              <a:rPr lang="en-US" b="1" dirty="0">
                <a:solidFill>
                  <a:srgbClr val="FF0000"/>
                </a:solidFill>
                <a:cs typeface="Calibri"/>
              </a:rPr>
              <a:t>52,7% </a:t>
            </a:r>
            <a:r>
              <a:rPr lang="en-US" b="1" dirty="0" smtClean="0">
                <a:solidFill>
                  <a:srgbClr val="FF0000"/>
                </a:solidFill>
                <a:cs typeface="Calibri"/>
              </a:rPr>
              <a:t>PDB </a:t>
            </a:r>
            <a:r>
              <a:rPr lang="en-US" dirty="0" smtClean="0">
                <a:cs typeface="Calibri"/>
              </a:rPr>
              <a:t>Indonesia 2015</a:t>
            </a:r>
            <a:endParaRPr lang="en-US" dirty="0">
              <a:cs typeface="Calibri"/>
            </a:endParaRPr>
          </a:p>
        </p:txBody>
      </p:sp>
      <p:sp>
        <p:nvSpPr>
          <p:cNvPr id="12" name="Rectangle 11"/>
          <p:cNvSpPr/>
          <p:nvPr/>
        </p:nvSpPr>
        <p:spPr>
          <a:xfrm>
            <a:off x="3938875" y="3161123"/>
            <a:ext cx="4572000" cy="400110"/>
          </a:xfrm>
          <a:prstGeom prst="rect">
            <a:avLst/>
          </a:prstGeom>
        </p:spPr>
        <p:txBody>
          <a:bodyPr>
            <a:spAutoFit/>
          </a:bodyPr>
          <a:lstStyle/>
          <a:p>
            <a:r>
              <a:rPr lang="en-US" sz="2000" b="1" dirty="0" smtClean="0">
                <a:solidFill>
                  <a:srgbClr val="FF0000"/>
                </a:solidFill>
              </a:rPr>
              <a:t>3.2</a:t>
            </a:r>
            <a:r>
              <a:rPr lang="en-US" sz="2000" b="1" dirty="0">
                <a:solidFill>
                  <a:srgbClr val="FF0000"/>
                </a:solidFill>
              </a:rPr>
              <a:t>% - 4.3% </a:t>
            </a:r>
            <a:r>
              <a:rPr lang="en-US" dirty="0" err="1" smtClean="0"/>
              <a:t>dari</a:t>
            </a:r>
            <a:r>
              <a:rPr lang="en-US" dirty="0" smtClean="0"/>
              <a:t> target </a:t>
            </a:r>
            <a:r>
              <a:rPr lang="en-US" dirty="0" err="1" smtClean="0"/>
              <a:t>pajak</a:t>
            </a:r>
            <a:r>
              <a:rPr lang="en-US" dirty="0" smtClean="0"/>
              <a:t> 2016</a:t>
            </a:r>
            <a:endParaRPr lang="en-US" dirty="0"/>
          </a:p>
        </p:txBody>
      </p:sp>
      <p:sp>
        <p:nvSpPr>
          <p:cNvPr id="13" name="Rectangle 12"/>
          <p:cNvSpPr/>
          <p:nvPr/>
        </p:nvSpPr>
        <p:spPr>
          <a:xfrm>
            <a:off x="2033458" y="2575594"/>
            <a:ext cx="1997919" cy="369332"/>
          </a:xfrm>
          <a:prstGeom prst="rect">
            <a:avLst/>
          </a:prstGeom>
        </p:spPr>
        <p:txBody>
          <a:bodyPr wrap="none">
            <a:spAutoFit/>
          </a:bodyPr>
          <a:lstStyle/>
          <a:p>
            <a:r>
              <a:rPr lang="en-US" dirty="0" err="1"/>
              <a:t>Dengan</a:t>
            </a:r>
            <a:r>
              <a:rPr lang="en-US" dirty="0"/>
              <a:t> tariff (5%), </a:t>
            </a:r>
          </a:p>
        </p:txBody>
      </p:sp>
      <p:sp>
        <p:nvSpPr>
          <p:cNvPr id="14" name="Rectangle 13"/>
          <p:cNvSpPr/>
          <p:nvPr/>
        </p:nvSpPr>
        <p:spPr>
          <a:xfrm>
            <a:off x="3938875" y="2435978"/>
            <a:ext cx="4572000" cy="677108"/>
          </a:xfrm>
          <a:prstGeom prst="rect">
            <a:avLst/>
          </a:prstGeom>
        </p:spPr>
        <p:txBody>
          <a:bodyPr>
            <a:spAutoFit/>
          </a:bodyPr>
          <a:lstStyle/>
          <a:p>
            <a:r>
              <a:rPr lang="en-US" dirty="0" err="1"/>
              <a:t>dana</a:t>
            </a:r>
            <a:r>
              <a:rPr lang="en-US" dirty="0"/>
              <a:t> </a:t>
            </a:r>
            <a:r>
              <a:rPr lang="en-US" dirty="0" err="1"/>
              <a:t>segar</a:t>
            </a:r>
            <a:r>
              <a:rPr lang="en-US" dirty="0"/>
              <a:t> yang </a:t>
            </a:r>
            <a:r>
              <a:rPr lang="en-US" dirty="0" err="1" smtClean="0"/>
              <a:t>dapat</a:t>
            </a:r>
            <a:r>
              <a:rPr lang="en-US" dirty="0" smtClean="0"/>
              <a:t> </a:t>
            </a:r>
            <a:r>
              <a:rPr lang="en-US" dirty="0" err="1" smtClean="0"/>
              <a:t>masuk</a:t>
            </a:r>
            <a:r>
              <a:rPr lang="en-US" dirty="0" smtClean="0"/>
              <a:t> </a:t>
            </a:r>
            <a:r>
              <a:rPr lang="en-US" dirty="0" err="1" smtClean="0"/>
              <a:t>ke</a:t>
            </a:r>
            <a:r>
              <a:rPr lang="en-US" dirty="0" smtClean="0"/>
              <a:t> </a:t>
            </a:r>
            <a:r>
              <a:rPr lang="en-US" dirty="0" err="1" smtClean="0"/>
              <a:t>penerimaan</a:t>
            </a:r>
            <a:r>
              <a:rPr lang="en-US" dirty="0" smtClean="0"/>
              <a:t> </a:t>
            </a:r>
            <a:r>
              <a:rPr lang="en-US" dirty="0" err="1"/>
              <a:t>pajak</a:t>
            </a:r>
            <a:r>
              <a:rPr lang="en-US" dirty="0"/>
              <a:t>:</a:t>
            </a:r>
            <a:r>
              <a:rPr lang="en-US" sz="2000" b="1" dirty="0">
                <a:solidFill>
                  <a:srgbClr val="FF0000"/>
                </a:solidFill>
              </a:rPr>
              <a:t> IDR 43.75 – 58.5 </a:t>
            </a:r>
            <a:r>
              <a:rPr lang="en-US" sz="2000" b="1" dirty="0" err="1">
                <a:solidFill>
                  <a:srgbClr val="FF0000"/>
                </a:solidFill>
              </a:rPr>
              <a:t>Triliun</a:t>
            </a:r>
            <a:r>
              <a:rPr lang="en-US" sz="2000" b="1" dirty="0">
                <a:solidFill>
                  <a:srgbClr val="FF0000"/>
                </a:solidFill>
              </a:rPr>
              <a:t>.</a:t>
            </a:r>
          </a:p>
        </p:txBody>
      </p:sp>
      <p:graphicFrame>
        <p:nvGraphicFramePr>
          <p:cNvPr id="19" name="Diagram 18"/>
          <p:cNvGraphicFramePr/>
          <p:nvPr>
            <p:extLst>
              <p:ext uri="{D42A27DB-BD31-4B8C-83A1-F6EECF244321}">
                <p14:modId xmlns:p14="http://schemas.microsoft.com/office/powerpoint/2010/main" xmlns="" val="154909456"/>
              </p:ext>
            </p:extLst>
          </p:nvPr>
        </p:nvGraphicFramePr>
        <p:xfrm>
          <a:off x="253366" y="4156669"/>
          <a:ext cx="8674734" cy="1976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919834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1F4E79"/>
                </a:solidFill>
              </a:rPr>
              <a:t>Transformasi</a:t>
            </a:r>
            <a:r>
              <a:rPr lang="en-US" dirty="0" smtClean="0">
                <a:solidFill>
                  <a:srgbClr val="1F4E79"/>
                </a:solidFill>
              </a:rPr>
              <a:t> </a:t>
            </a:r>
            <a:r>
              <a:rPr lang="en-US" dirty="0" err="1" smtClean="0">
                <a:solidFill>
                  <a:srgbClr val="1F4E79"/>
                </a:solidFill>
              </a:rPr>
              <a:t>Kelembagaan</a:t>
            </a:r>
            <a:endParaRPr lang="en-US" dirty="0">
              <a:solidFill>
                <a:srgbClr val="1F4E79"/>
              </a:solidFill>
            </a:endParaRPr>
          </a:p>
        </p:txBody>
      </p:sp>
      <p:sp>
        <p:nvSpPr>
          <p:cNvPr id="5" name="Content Placeholder 4"/>
          <p:cNvSpPr>
            <a:spLocks noGrp="1"/>
          </p:cNvSpPr>
          <p:nvPr>
            <p:ph idx="1"/>
          </p:nvPr>
        </p:nvSpPr>
        <p:spPr>
          <a:xfrm>
            <a:off x="628650" y="1279360"/>
            <a:ext cx="7886700" cy="4351338"/>
          </a:xfrm>
        </p:spPr>
        <p:txBody>
          <a:bodyPr/>
          <a:lstStyle/>
          <a:p>
            <a:r>
              <a:rPr lang="en-US" dirty="0" err="1" smtClean="0"/>
              <a:t>Ditjen</a:t>
            </a:r>
            <a:r>
              <a:rPr lang="en-US" dirty="0" smtClean="0"/>
              <a:t> </a:t>
            </a:r>
            <a:r>
              <a:rPr lang="en-US" dirty="0" err="1" smtClean="0"/>
              <a:t>Pajak</a:t>
            </a:r>
            <a:r>
              <a:rPr lang="en-US" dirty="0" smtClean="0"/>
              <a:t> (</a:t>
            </a:r>
            <a:r>
              <a:rPr lang="en-US" dirty="0" err="1" smtClean="0"/>
              <a:t>dan</a:t>
            </a:r>
            <a:r>
              <a:rPr lang="en-US" dirty="0" smtClean="0"/>
              <a:t> </a:t>
            </a:r>
            <a:r>
              <a:rPr lang="en-US" dirty="0" err="1" smtClean="0"/>
              <a:t>Ditjen</a:t>
            </a:r>
            <a:r>
              <a:rPr lang="en-US" dirty="0" smtClean="0"/>
              <a:t> Bea </a:t>
            </a:r>
            <a:r>
              <a:rPr lang="en-US" dirty="0" err="1" smtClean="0"/>
              <a:t>dan</a:t>
            </a:r>
            <a:r>
              <a:rPr lang="en-US" dirty="0" smtClean="0"/>
              <a:t> </a:t>
            </a:r>
            <a:r>
              <a:rPr lang="en-US" dirty="0" err="1" smtClean="0"/>
              <a:t>Cukai</a:t>
            </a:r>
            <a:r>
              <a:rPr lang="en-US" dirty="0" smtClean="0"/>
              <a:t>, </a:t>
            </a:r>
            <a:r>
              <a:rPr lang="en-US" dirty="0" err="1" smtClean="0"/>
              <a:t>termasuk</a:t>
            </a:r>
            <a:r>
              <a:rPr lang="en-US" dirty="0" smtClean="0"/>
              <a:t> PNBP </a:t>
            </a:r>
            <a:r>
              <a:rPr lang="en-US" dirty="0" err="1" smtClean="0"/>
              <a:t>Migas</a:t>
            </a:r>
            <a:r>
              <a:rPr lang="en-US" dirty="0" smtClean="0"/>
              <a:t>/SDA) </a:t>
            </a:r>
            <a:r>
              <a:rPr lang="en-US" dirty="0" err="1" smtClean="0"/>
              <a:t>menjadi</a:t>
            </a:r>
            <a:r>
              <a:rPr lang="en-US" dirty="0" smtClean="0"/>
              <a:t> semi-autonomous revenue agency (SARA)</a:t>
            </a:r>
          </a:p>
          <a:p>
            <a:r>
              <a:rPr lang="en-US" dirty="0" err="1" smtClean="0"/>
              <a:t>Isu</a:t>
            </a:r>
            <a:r>
              <a:rPr lang="en-US" dirty="0" smtClean="0"/>
              <a:t> </a:t>
            </a:r>
            <a:r>
              <a:rPr lang="en-US" dirty="0" err="1" smtClean="0"/>
              <a:t>utama</a:t>
            </a:r>
            <a:r>
              <a:rPr lang="en-US" dirty="0" smtClean="0"/>
              <a:t>: </a:t>
            </a:r>
            <a:r>
              <a:rPr lang="en-US" dirty="0" err="1" smtClean="0"/>
              <a:t>struktur</a:t>
            </a:r>
            <a:r>
              <a:rPr lang="en-US" dirty="0" smtClean="0"/>
              <a:t>, </a:t>
            </a:r>
            <a:r>
              <a:rPr lang="en-US" dirty="0" err="1" smtClean="0"/>
              <a:t>regulasi</a:t>
            </a:r>
            <a:r>
              <a:rPr lang="en-US" dirty="0" smtClean="0"/>
              <a:t>, SDM.</a:t>
            </a:r>
          </a:p>
          <a:p>
            <a:r>
              <a:rPr lang="en-US" dirty="0" err="1" smtClean="0"/>
              <a:t>Berada</a:t>
            </a:r>
            <a:r>
              <a:rPr lang="en-US" dirty="0" smtClean="0"/>
              <a:t> di </a:t>
            </a:r>
            <a:r>
              <a:rPr lang="en-US" dirty="0" err="1" smtClean="0"/>
              <a:t>bawah</a:t>
            </a:r>
            <a:r>
              <a:rPr lang="en-US" dirty="0" smtClean="0"/>
              <a:t> </a:t>
            </a:r>
            <a:r>
              <a:rPr lang="en-US" dirty="0" err="1" smtClean="0"/>
              <a:t>Presiden</a:t>
            </a:r>
            <a:r>
              <a:rPr lang="en-US" dirty="0" smtClean="0"/>
              <a:t> </a:t>
            </a:r>
            <a:r>
              <a:rPr lang="en-US" dirty="0" err="1" smtClean="0"/>
              <a:t>tetapi</a:t>
            </a:r>
            <a:r>
              <a:rPr lang="en-US" dirty="0" smtClean="0"/>
              <a:t> </a:t>
            </a:r>
            <a:r>
              <a:rPr lang="en-US" dirty="0" err="1" smtClean="0"/>
              <a:t>berkoordinasi</a:t>
            </a:r>
            <a:r>
              <a:rPr lang="en-US" dirty="0" smtClean="0"/>
              <a:t> </a:t>
            </a:r>
            <a:r>
              <a:rPr lang="en-US" dirty="0" err="1" smtClean="0"/>
              <a:t>dengan</a:t>
            </a:r>
            <a:r>
              <a:rPr lang="en-US" dirty="0" smtClean="0"/>
              <a:t> </a:t>
            </a:r>
            <a:r>
              <a:rPr lang="en-US" dirty="0" err="1" smtClean="0"/>
              <a:t>Menteri</a:t>
            </a:r>
            <a:r>
              <a:rPr lang="en-US" dirty="0" smtClean="0"/>
              <a:t> </a:t>
            </a:r>
            <a:r>
              <a:rPr lang="en-US" dirty="0" err="1" smtClean="0"/>
              <a:t>Keuangan</a:t>
            </a:r>
            <a:endParaRPr lang="en-US" dirty="0" smtClean="0"/>
          </a:p>
          <a:p>
            <a:r>
              <a:rPr lang="en-US" dirty="0" err="1" smtClean="0"/>
              <a:t>Lembaga</a:t>
            </a:r>
            <a:r>
              <a:rPr lang="en-US" dirty="0" smtClean="0"/>
              <a:t> </a:t>
            </a:r>
            <a:r>
              <a:rPr lang="en-US" dirty="0" err="1" smtClean="0"/>
              <a:t>Pemerintah</a:t>
            </a:r>
            <a:r>
              <a:rPr lang="en-US" dirty="0" smtClean="0"/>
              <a:t> Non </a:t>
            </a:r>
            <a:r>
              <a:rPr lang="en-US" dirty="0" err="1" smtClean="0"/>
              <a:t>Kementerian</a:t>
            </a:r>
            <a:r>
              <a:rPr lang="en-US" dirty="0" smtClean="0"/>
              <a:t> (LPNK)</a:t>
            </a:r>
          </a:p>
          <a:p>
            <a:r>
              <a:rPr lang="en-US" dirty="0" err="1" smtClean="0"/>
              <a:t>Terikat</a:t>
            </a:r>
            <a:r>
              <a:rPr lang="en-US" dirty="0" smtClean="0"/>
              <a:t> UU ASN</a:t>
            </a:r>
          </a:p>
          <a:p>
            <a:r>
              <a:rPr lang="en-US" dirty="0" err="1" smtClean="0"/>
              <a:t>Pimpinan</a:t>
            </a:r>
            <a:r>
              <a:rPr lang="en-US" dirty="0" smtClean="0"/>
              <a:t> </a:t>
            </a:r>
            <a:r>
              <a:rPr lang="en-US" dirty="0" smtClean="0">
                <a:sym typeface="Wingdings"/>
              </a:rPr>
              <a:t> </a:t>
            </a:r>
            <a:r>
              <a:rPr lang="en-US" dirty="0" err="1" smtClean="0">
                <a:sym typeface="Wingdings"/>
              </a:rPr>
              <a:t>Kepala</a:t>
            </a:r>
            <a:r>
              <a:rPr lang="en-US" dirty="0" smtClean="0">
                <a:sym typeface="Wingdings"/>
              </a:rPr>
              <a:t> </a:t>
            </a:r>
            <a:r>
              <a:rPr lang="en-US" dirty="0" err="1" smtClean="0">
                <a:sym typeface="Wingdings"/>
              </a:rPr>
              <a:t>atau</a:t>
            </a:r>
            <a:r>
              <a:rPr lang="en-US" dirty="0" smtClean="0">
                <a:sym typeface="Wingdings"/>
              </a:rPr>
              <a:t> </a:t>
            </a:r>
            <a:r>
              <a:rPr lang="en-US" dirty="0" err="1" smtClean="0">
                <a:sym typeface="Wingdings"/>
              </a:rPr>
              <a:t>Dewan</a:t>
            </a:r>
            <a:r>
              <a:rPr lang="en-US" dirty="0" smtClean="0">
                <a:sym typeface="Wingdings"/>
              </a:rPr>
              <a:t> </a:t>
            </a:r>
            <a:r>
              <a:rPr lang="en-US" dirty="0" err="1" smtClean="0">
                <a:sym typeface="Wingdings"/>
              </a:rPr>
              <a:t>Komisioner</a:t>
            </a:r>
            <a:r>
              <a:rPr lang="en-US" dirty="0" smtClean="0">
                <a:sym typeface="Wingdings"/>
              </a:rPr>
              <a:t>?</a:t>
            </a:r>
            <a:endParaRPr lang="en-US" dirty="0" smtClean="0"/>
          </a:p>
          <a:p>
            <a:endParaRPr lang="en-US" dirty="0"/>
          </a:p>
        </p:txBody>
      </p:sp>
      <p:cxnSp>
        <p:nvCxnSpPr>
          <p:cNvPr id="3" name="Straight Connector 2"/>
          <p:cNvCxnSpPr/>
          <p:nvPr/>
        </p:nvCxnSpPr>
        <p:spPr>
          <a:xfrm>
            <a:off x="624114" y="2322286"/>
            <a:ext cx="0" cy="246742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4009892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4114" y="500062"/>
            <a:ext cx="7886700" cy="1325563"/>
          </a:xfrm>
        </p:spPr>
        <p:txBody>
          <a:bodyPr/>
          <a:lstStyle/>
          <a:p>
            <a:r>
              <a:rPr lang="en-US" b="1" dirty="0" err="1" smtClean="0">
                <a:solidFill>
                  <a:srgbClr val="1F4E79"/>
                </a:solidFill>
              </a:rPr>
              <a:t>Insentif</a:t>
            </a:r>
            <a:r>
              <a:rPr lang="en-US" b="1" dirty="0" smtClean="0">
                <a:solidFill>
                  <a:srgbClr val="1F4E79"/>
                </a:solidFill>
              </a:rPr>
              <a:t> </a:t>
            </a:r>
            <a:r>
              <a:rPr lang="en-US" b="1" dirty="0" err="1" smtClean="0">
                <a:solidFill>
                  <a:srgbClr val="1F4E79"/>
                </a:solidFill>
              </a:rPr>
              <a:t>Pajak</a:t>
            </a:r>
            <a:r>
              <a:rPr lang="en-US" b="1" dirty="0" smtClean="0">
                <a:solidFill>
                  <a:srgbClr val="1F4E79"/>
                </a:solidFill>
              </a:rPr>
              <a:t>…</a:t>
            </a:r>
            <a:br>
              <a:rPr lang="en-US" b="1" dirty="0" smtClean="0">
                <a:solidFill>
                  <a:srgbClr val="1F4E79"/>
                </a:solidFill>
              </a:rPr>
            </a:br>
            <a:r>
              <a:rPr lang="en-US" sz="2400" b="1" dirty="0" err="1" smtClean="0">
                <a:solidFill>
                  <a:srgbClr val="1F4E79"/>
                </a:solidFill>
              </a:rPr>
              <a:t>Apakah</a:t>
            </a:r>
            <a:r>
              <a:rPr lang="en-US" sz="2400" b="1" dirty="0" smtClean="0">
                <a:solidFill>
                  <a:srgbClr val="1F4E79"/>
                </a:solidFill>
              </a:rPr>
              <a:t> </a:t>
            </a:r>
            <a:r>
              <a:rPr lang="en-US" sz="2400" b="1" dirty="0" err="1" smtClean="0">
                <a:solidFill>
                  <a:srgbClr val="1F4E79"/>
                </a:solidFill>
              </a:rPr>
              <a:t>akan</a:t>
            </a:r>
            <a:r>
              <a:rPr lang="en-US" sz="2400" b="1" dirty="0" smtClean="0">
                <a:solidFill>
                  <a:srgbClr val="1F4E79"/>
                </a:solidFill>
              </a:rPr>
              <a:t> </a:t>
            </a:r>
            <a:r>
              <a:rPr lang="en-US" sz="2400" b="1" dirty="0" err="1" smtClean="0">
                <a:solidFill>
                  <a:srgbClr val="1F4E79"/>
                </a:solidFill>
              </a:rPr>
              <a:t>berlanjut</a:t>
            </a:r>
            <a:r>
              <a:rPr lang="en-US" sz="2400" b="1" dirty="0" smtClean="0">
                <a:solidFill>
                  <a:srgbClr val="1F4E79"/>
                </a:solidFill>
              </a:rPr>
              <a:t>?</a:t>
            </a:r>
            <a:endParaRPr lang="en-US" b="1" dirty="0">
              <a:solidFill>
                <a:srgbClr val="1F4E79"/>
              </a:solidFill>
            </a:endParaRPr>
          </a:p>
        </p:txBody>
      </p:sp>
      <p:sp>
        <p:nvSpPr>
          <p:cNvPr id="2" name="Content Placeholder 1"/>
          <p:cNvSpPr>
            <a:spLocks noGrp="1"/>
          </p:cNvSpPr>
          <p:nvPr>
            <p:ph idx="1"/>
          </p:nvPr>
        </p:nvSpPr>
        <p:spPr/>
        <p:txBody>
          <a:bodyPr/>
          <a:lstStyle/>
          <a:p>
            <a:r>
              <a:rPr lang="en-US" dirty="0" err="1" smtClean="0"/>
              <a:t>Konvergensi</a:t>
            </a:r>
            <a:r>
              <a:rPr lang="en-US" dirty="0" smtClean="0"/>
              <a:t> </a:t>
            </a:r>
            <a:r>
              <a:rPr lang="en-US" dirty="0" err="1" smtClean="0"/>
              <a:t>insentif</a:t>
            </a:r>
            <a:r>
              <a:rPr lang="en-US" dirty="0" smtClean="0"/>
              <a:t> </a:t>
            </a:r>
            <a:r>
              <a:rPr lang="en-US" dirty="0" err="1" smtClean="0"/>
              <a:t>dan</a:t>
            </a:r>
            <a:r>
              <a:rPr lang="en-US" dirty="0" smtClean="0"/>
              <a:t> </a:t>
            </a:r>
            <a:r>
              <a:rPr lang="en-US" dirty="0" err="1" smtClean="0"/>
              <a:t>penerimaan</a:t>
            </a:r>
            <a:endParaRPr lang="en-US" dirty="0" smtClean="0"/>
          </a:p>
          <a:p>
            <a:r>
              <a:rPr lang="en-US" dirty="0" err="1" smtClean="0"/>
              <a:t>Menghitung</a:t>
            </a:r>
            <a:r>
              <a:rPr lang="en-US" dirty="0" smtClean="0"/>
              <a:t> </a:t>
            </a:r>
            <a:r>
              <a:rPr lang="en-US" i="1" dirty="0" smtClean="0"/>
              <a:t>tax expenditure </a:t>
            </a:r>
            <a:r>
              <a:rPr lang="en-US" dirty="0" smtClean="0"/>
              <a:t>(</a:t>
            </a:r>
            <a:r>
              <a:rPr lang="en-US" dirty="0" err="1" smtClean="0"/>
              <a:t>alokasi</a:t>
            </a:r>
            <a:r>
              <a:rPr lang="en-US" dirty="0" smtClean="0"/>
              <a:t> </a:t>
            </a:r>
            <a:r>
              <a:rPr lang="en-US" dirty="0" err="1" smtClean="0"/>
              <a:t>fasilitas</a:t>
            </a:r>
            <a:r>
              <a:rPr lang="en-US" dirty="0" smtClean="0"/>
              <a:t> </a:t>
            </a:r>
            <a:r>
              <a:rPr lang="en-US" dirty="0" err="1" smtClean="0"/>
              <a:t>pajak</a:t>
            </a:r>
            <a:r>
              <a:rPr lang="en-US" dirty="0" smtClean="0"/>
              <a:t> yang </a:t>
            </a:r>
            <a:r>
              <a:rPr lang="en-US" dirty="0" err="1" smtClean="0"/>
              <a:t>telah</a:t>
            </a:r>
            <a:r>
              <a:rPr lang="en-US" dirty="0" smtClean="0"/>
              <a:t> </a:t>
            </a:r>
            <a:r>
              <a:rPr lang="en-US" dirty="0" err="1" smtClean="0"/>
              <a:t>diberikan</a:t>
            </a:r>
            <a:r>
              <a:rPr lang="en-US" dirty="0" smtClean="0"/>
              <a:t>)</a:t>
            </a:r>
          </a:p>
          <a:p>
            <a:r>
              <a:rPr lang="en-US" dirty="0" err="1" smtClean="0"/>
              <a:t>Insentif</a:t>
            </a:r>
            <a:r>
              <a:rPr lang="en-US" dirty="0" smtClean="0"/>
              <a:t> </a:t>
            </a:r>
            <a:r>
              <a:rPr lang="en-US" dirty="0" err="1" smtClean="0"/>
              <a:t>pajak</a:t>
            </a:r>
            <a:r>
              <a:rPr lang="en-US" dirty="0" smtClean="0"/>
              <a:t> </a:t>
            </a:r>
            <a:r>
              <a:rPr lang="en-US" dirty="0" err="1" smtClean="0"/>
              <a:t>akan</a:t>
            </a:r>
            <a:r>
              <a:rPr lang="en-US" dirty="0" smtClean="0"/>
              <a:t> </a:t>
            </a:r>
            <a:r>
              <a:rPr lang="en-US" dirty="0" err="1" smtClean="0"/>
              <a:t>efektif</a:t>
            </a:r>
            <a:r>
              <a:rPr lang="en-US" dirty="0" smtClean="0"/>
              <a:t> </a:t>
            </a:r>
            <a:r>
              <a:rPr lang="en-US" dirty="0" err="1" smtClean="0"/>
              <a:t>jika</a:t>
            </a:r>
            <a:r>
              <a:rPr lang="en-US" dirty="0" smtClean="0"/>
              <a:t> </a:t>
            </a:r>
            <a:r>
              <a:rPr lang="en-US" dirty="0" err="1" smtClean="0"/>
              <a:t>celah</a:t>
            </a:r>
            <a:r>
              <a:rPr lang="en-US" dirty="0" smtClean="0"/>
              <a:t> </a:t>
            </a:r>
            <a:r>
              <a:rPr lang="en-US" dirty="0" err="1" smtClean="0"/>
              <a:t>melakukan</a:t>
            </a:r>
            <a:r>
              <a:rPr lang="en-US" dirty="0" smtClean="0"/>
              <a:t> </a:t>
            </a:r>
            <a:r>
              <a:rPr lang="en-US" dirty="0" err="1" smtClean="0"/>
              <a:t>penghindaran</a:t>
            </a:r>
            <a:r>
              <a:rPr lang="en-US" dirty="0" smtClean="0"/>
              <a:t> </a:t>
            </a:r>
            <a:r>
              <a:rPr lang="en-US" dirty="0" err="1" smtClean="0"/>
              <a:t>pajak</a:t>
            </a:r>
            <a:r>
              <a:rPr lang="en-US" dirty="0" smtClean="0"/>
              <a:t> </a:t>
            </a:r>
            <a:r>
              <a:rPr lang="en-US" dirty="0" err="1" smtClean="0"/>
              <a:t>ditekan</a:t>
            </a:r>
            <a:r>
              <a:rPr lang="en-US" dirty="0"/>
              <a:t> </a:t>
            </a:r>
            <a:r>
              <a:rPr lang="en-US" dirty="0" smtClean="0"/>
              <a:t>(loopholes </a:t>
            </a:r>
            <a:r>
              <a:rPr lang="en-US" dirty="0" err="1" smtClean="0"/>
              <a:t>adalah</a:t>
            </a:r>
            <a:r>
              <a:rPr lang="en-US" dirty="0" smtClean="0"/>
              <a:t> “</a:t>
            </a:r>
            <a:r>
              <a:rPr lang="en-US" dirty="0" err="1" smtClean="0"/>
              <a:t>insentif</a:t>
            </a:r>
            <a:r>
              <a:rPr lang="en-US" dirty="0" smtClean="0"/>
              <a:t> </a:t>
            </a:r>
            <a:r>
              <a:rPr lang="en-US" dirty="0" err="1" smtClean="0"/>
              <a:t>pajak</a:t>
            </a:r>
            <a:r>
              <a:rPr lang="en-US" dirty="0" smtClean="0"/>
              <a:t>”).</a:t>
            </a:r>
          </a:p>
          <a:p>
            <a:endParaRPr lang="en-US" dirty="0"/>
          </a:p>
        </p:txBody>
      </p:sp>
      <p:cxnSp>
        <p:nvCxnSpPr>
          <p:cNvPr id="3" name="Straight Connector 2"/>
          <p:cNvCxnSpPr/>
          <p:nvPr/>
        </p:nvCxnSpPr>
        <p:spPr>
          <a:xfrm>
            <a:off x="624114" y="2322286"/>
            <a:ext cx="0" cy="246742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775352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078" y="2893218"/>
            <a:ext cx="7886700" cy="1325563"/>
          </a:xfrm>
        </p:spPr>
        <p:txBody>
          <a:bodyPr>
            <a:normAutofit fontScale="90000"/>
          </a:bodyPr>
          <a:lstStyle/>
          <a:p>
            <a:r>
              <a:rPr lang="en-US" b="1" dirty="0" smtClean="0">
                <a:solidFill>
                  <a:srgbClr val="1F4E79"/>
                </a:solidFill>
              </a:rPr>
              <a:t>Base </a:t>
            </a:r>
            <a:r>
              <a:rPr lang="en-US" b="1" dirty="0" err="1" smtClean="0">
                <a:solidFill>
                  <a:srgbClr val="1F4E79"/>
                </a:solidFill>
              </a:rPr>
              <a:t>Erotion</a:t>
            </a:r>
            <a:r>
              <a:rPr lang="en-US" b="1" dirty="0" smtClean="0">
                <a:solidFill>
                  <a:srgbClr val="1F4E79"/>
                </a:solidFill>
              </a:rPr>
              <a:t> and Profit Shifting</a:t>
            </a:r>
            <a:br>
              <a:rPr lang="en-US" b="1" dirty="0" smtClean="0">
                <a:solidFill>
                  <a:srgbClr val="1F4E79"/>
                </a:solidFill>
              </a:rPr>
            </a:br>
            <a:r>
              <a:rPr lang="en-US" b="1" dirty="0" smtClean="0">
                <a:solidFill>
                  <a:srgbClr val="1F4E79"/>
                </a:solidFill>
              </a:rPr>
              <a:t>(BEPS) Action Plan</a:t>
            </a:r>
            <a:br>
              <a:rPr lang="en-US" b="1" dirty="0" smtClean="0">
                <a:solidFill>
                  <a:srgbClr val="1F4E79"/>
                </a:solidFill>
              </a:rPr>
            </a:br>
            <a:r>
              <a:rPr lang="en-US" sz="2200" b="1" i="1" dirty="0" smtClean="0">
                <a:solidFill>
                  <a:srgbClr val="1F4E79"/>
                </a:solidFill>
              </a:rPr>
              <a:t>Update</a:t>
            </a:r>
            <a:r>
              <a:rPr lang="en-US" sz="2200" b="1" dirty="0" smtClean="0">
                <a:solidFill>
                  <a:srgbClr val="1F4E79"/>
                </a:solidFill>
              </a:rPr>
              <a:t> </a:t>
            </a:r>
            <a:r>
              <a:rPr lang="en-US" sz="2200" b="1" dirty="0" err="1" smtClean="0">
                <a:solidFill>
                  <a:srgbClr val="1F4E79"/>
                </a:solidFill>
              </a:rPr>
              <a:t>posisi</a:t>
            </a:r>
            <a:r>
              <a:rPr lang="en-US" sz="2200" b="1" dirty="0" smtClean="0">
                <a:solidFill>
                  <a:srgbClr val="1F4E79"/>
                </a:solidFill>
              </a:rPr>
              <a:t> Indonesia</a:t>
            </a:r>
            <a:endParaRPr lang="en-US" b="1" dirty="0">
              <a:solidFill>
                <a:srgbClr val="1F4E79"/>
              </a:solidFill>
            </a:endParaRPr>
          </a:p>
        </p:txBody>
      </p:sp>
      <p:cxnSp>
        <p:nvCxnSpPr>
          <p:cNvPr id="3" name="Straight Connector 2"/>
          <p:cNvCxnSpPr/>
          <p:nvPr/>
        </p:nvCxnSpPr>
        <p:spPr>
          <a:xfrm>
            <a:off x="624114" y="2322286"/>
            <a:ext cx="0" cy="2467428"/>
          </a:xfrm>
          <a:prstGeom prst="line">
            <a:avLst/>
          </a:prstGeom>
        </p:spPr>
        <p:style>
          <a:lnRef idx="3">
            <a:schemeClr val="accent2"/>
          </a:lnRef>
          <a:fillRef idx="0">
            <a:schemeClr val="accent2"/>
          </a:fillRef>
          <a:effectRef idx="2">
            <a:schemeClr val="accent2"/>
          </a:effectRef>
          <a:fontRef idx="minor">
            <a:schemeClr val="tx1"/>
          </a:fontRef>
        </p:style>
      </p:cxnSp>
      <p:cxnSp>
        <p:nvCxnSpPr>
          <p:cNvPr id="4" name="Straight Connector 3"/>
          <p:cNvCxnSpPr/>
          <p:nvPr/>
        </p:nvCxnSpPr>
        <p:spPr>
          <a:xfrm>
            <a:off x="899885" y="2656114"/>
            <a:ext cx="0" cy="1619469"/>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0669843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034" y="386261"/>
            <a:ext cx="7291744" cy="400110"/>
          </a:xfrm>
          <a:prstGeom prst="rect">
            <a:avLst/>
          </a:prstGeom>
          <a:noFill/>
          <a:ln>
            <a:noFill/>
          </a:ln>
        </p:spPr>
        <p:txBody>
          <a:bodyPr wrap="square" rtlCol="0">
            <a:spAutoFit/>
          </a:bodyPr>
          <a:lstStyle/>
          <a:p>
            <a:r>
              <a:rPr lang="id-ID" sz="2000" b="1" dirty="0">
                <a:solidFill>
                  <a:srgbClr val="C00000"/>
                </a:solidFill>
              </a:rPr>
              <a:t>BEPS Action Plan 1-2-3-4 : Non-Transfer Pricing Related  Intiatives-A</a:t>
            </a:r>
          </a:p>
        </p:txBody>
      </p:sp>
      <p:grpSp>
        <p:nvGrpSpPr>
          <p:cNvPr id="15" name="Group 14"/>
          <p:cNvGrpSpPr/>
          <p:nvPr/>
        </p:nvGrpSpPr>
        <p:grpSpPr>
          <a:xfrm>
            <a:off x="531706" y="1006669"/>
            <a:ext cx="4490237" cy="5321560"/>
            <a:chOff x="825978" y="1076120"/>
            <a:chExt cx="5078903" cy="5418667"/>
          </a:xfrm>
        </p:grpSpPr>
        <p:graphicFrame>
          <p:nvGraphicFramePr>
            <p:cNvPr id="6" name="Diagram 5"/>
            <p:cNvGraphicFramePr/>
            <p:nvPr>
              <p:extLst>
                <p:ext uri="{D42A27DB-BD31-4B8C-83A1-F6EECF244321}">
                  <p14:modId xmlns:p14="http://schemas.microsoft.com/office/powerpoint/2010/main" xmlns="" val="2026223826"/>
                </p:ext>
              </p:extLst>
            </p:nvPr>
          </p:nvGraphicFramePr>
          <p:xfrm>
            <a:off x="825978" y="1076120"/>
            <a:ext cx="507890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304129" y="1565093"/>
              <a:ext cx="604433" cy="622868"/>
            </a:xfrm>
            <a:prstGeom prst="rect">
              <a:avLst/>
            </a:prstGeom>
            <a:noFill/>
          </p:spPr>
          <p:txBody>
            <a:bodyPr wrap="square" rtlCol="0">
              <a:spAutoFit/>
            </a:bodyPr>
            <a:lstStyle/>
            <a:p>
              <a:r>
                <a:rPr lang="id-ID" sz="3375" b="1" dirty="0">
                  <a:solidFill>
                    <a:srgbClr val="1F4E79"/>
                  </a:solidFill>
                </a:rPr>
                <a:t>1</a:t>
              </a:r>
            </a:p>
          </p:txBody>
        </p:sp>
        <p:sp>
          <p:nvSpPr>
            <p:cNvPr id="11" name="TextBox 10"/>
            <p:cNvSpPr txBox="1"/>
            <p:nvPr/>
          </p:nvSpPr>
          <p:spPr>
            <a:xfrm>
              <a:off x="1765527" y="2824819"/>
              <a:ext cx="604433" cy="622868"/>
            </a:xfrm>
            <a:prstGeom prst="rect">
              <a:avLst/>
            </a:prstGeom>
            <a:noFill/>
          </p:spPr>
          <p:txBody>
            <a:bodyPr wrap="square" rtlCol="0">
              <a:spAutoFit/>
            </a:bodyPr>
            <a:lstStyle/>
            <a:p>
              <a:r>
                <a:rPr lang="id-ID" sz="3375" b="1" dirty="0">
                  <a:solidFill>
                    <a:srgbClr val="1F4E79"/>
                  </a:solidFill>
                </a:rPr>
                <a:t>2</a:t>
              </a:r>
            </a:p>
          </p:txBody>
        </p:sp>
        <p:sp>
          <p:nvSpPr>
            <p:cNvPr id="12" name="TextBox 11"/>
            <p:cNvSpPr txBox="1"/>
            <p:nvPr/>
          </p:nvSpPr>
          <p:spPr>
            <a:xfrm>
              <a:off x="1720737" y="4092496"/>
              <a:ext cx="885994" cy="622868"/>
            </a:xfrm>
            <a:prstGeom prst="rect">
              <a:avLst/>
            </a:prstGeom>
            <a:noFill/>
          </p:spPr>
          <p:txBody>
            <a:bodyPr wrap="square" rtlCol="0">
              <a:spAutoFit/>
            </a:bodyPr>
            <a:lstStyle/>
            <a:p>
              <a:r>
                <a:rPr lang="id-ID" sz="3375" b="1" dirty="0">
                  <a:solidFill>
                    <a:srgbClr val="1F4E79"/>
                  </a:solidFill>
                </a:rPr>
                <a:t> 3</a:t>
              </a:r>
            </a:p>
          </p:txBody>
        </p:sp>
        <p:sp>
          <p:nvSpPr>
            <p:cNvPr id="13" name="TextBox 12"/>
            <p:cNvSpPr txBox="1"/>
            <p:nvPr/>
          </p:nvSpPr>
          <p:spPr>
            <a:xfrm>
              <a:off x="1163349" y="5268320"/>
              <a:ext cx="885994" cy="622868"/>
            </a:xfrm>
            <a:prstGeom prst="rect">
              <a:avLst/>
            </a:prstGeom>
            <a:noFill/>
          </p:spPr>
          <p:txBody>
            <a:bodyPr wrap="square" rtlCol="0">
              <a:spAutoFit/>
            </a:bodyPr>
            <a:lstStyle/>
            <a:p>
              <a:r>
                <a:rPr lang="id-ID" sz="3375" b="1" dirty="0">
                  <a:solidFill>
                    <a:srgbClr val="1F4E79"/>
                  </a:solidFill>
                </a:rPr>
                <a:t> 4</a:t>
              </a:r>
            </a:p>
          </p:txBody>
        </p:sp>
      </p:grpSp>
      <p:sp>
        <p:nvSpPr>
          <p:cNvPr id="16" name="TextBox 15"/>
          <p:cNvSpPr txBox="1"/>
          <p:nvPr/>
        </p:nvSpPr>
        <p:spPr>
          <a:xfrm>
            <a:off x="5605152" y="1206307"/>
            <a:ext cx="3538847" cy="5001369"/>
          </a:xfrm>
          <a:prstGeom prst="rect">
            <a:avLst/>
          </a:prstGeom>
          <a:noFill/>
        </p:spPr>
        <p:txBody>
          <a:bodyPr wrap="square" rtlCol="0">
            <a:spAutoFit/>
          </a:bodyPr>
          <a:lstStyle/>
          <a:p>
            <a:r>
              <a:rPr lang="id-ID" sz="1100" dirty="0"/>
              <a:t>Article 5 of Income Tax Law </a:t>
            </a:r>
            <a:endParaRPr lang="id-ID" sz="1100" dirty="0">
              <a:sym typeface="Wingdings" pitchFamily="2" charset="2"/>
            </a:endParaRPr>
          </a:p>
          <a:p>
            <a:pPr marL="214313" indent="-214313">
              <a:buFont typeface="Wingdings"/>
              <a:buChar char="è"/>
            </a:pPr>
            <a:r>
              <a:rPr lang="id-ID" sz="1100" dirty="0"/>
              <a:t>electronic businesses/transactions carried out through the Internet may constitute a permanent establishment if it is conducted via computer, server, electronic agent, or other automatic equipment located in Indonesia</a:t>
            </a:r>
          </a:p>
          <a:p>
            <a:r>
              <a:rPr lang="id-ID" sz="1100" dirty="0" smtClean="0"/>
              <a:t>SE-62/PJ/2013</a:t>
            </a:r>
            <a:r>
              <a:rPr lang="id-ID" sz="1100" dirty="0"/>
              <a:t>:</a:t>
            </a:r>
          </a:p>
          <a:p>
            <a:pPr marL="198835" indent="-198835">
              <a:buFont typeface="Wingdings" panose="05000000000000000000" pitchFamily="2" charset="2"/>
              <a:buChar char="è"/>
            </a:pPr>
            <a:r>
              <a:rPr lang="id-ID" sz="1100" dirty="0"/>
              <a:t>Taxation treatment (Income Tax, VAT, Luxury Tax, etc) on E-commerce transactions are similar to the regular ones.</a:t>
            </a:r>
          </a:p>
          <a:p>
            <a:endParaRPr lang="en-US" sz="1100" dirty="0" smtClean="0"/>
          </a:p>
          <a:p>
            <a:endParaRPr lang="id-ID" sz="1100" dirty="0"/>
          </a:p>
          <a:p>
            <a:r>
              <a:rPr lang="id-ID" sz="1100" dirty="0"/>
              <a:t>Reinforcing Thin Capitalization Rule </a:t>
            </a:r>
            <a:endParaRPr lang="en-US" sz="1100" dirty="0"/>
          </a:p>
          <a:p>
            <a:endParaRPr lang="en-US" sz="1100" b="1" dirty="0" smtClean="0"/>
          </a:p>
          <a:p>
            <a:endParaRPr lang="en-US" sz="1100" b="1" dirty="0"/>
          </a:p>
          <a:p>
            <a:endParaRPr lang="en-US" sz="1100" b="1" dirty="0" smtClean="0"/>
          </a:p>
          <a:p>
            <a:endParaRPr lang="id-ID" sz="1100" b="1" dirty="0"/>
          </a:p>
          <a:p>
            <a:r>
              <a:rPr lang="id-ID" sz="1100" dirty="0"/>
              <a:t>CFC Rule on Dividend: </a:t>
            </a:r>
          </a:p>
          <a:p>
            <a:pPr marL="214313" indent="-214313">
              <a:buFont typeface="Wingdings" pitchFamily="2" charset="2"/>
              <a:buChar char="ü"/>
            </a:pPr>
            <a:r>
              <a:rPr lang="id-ID" sz="1100" dirty="0"/>
              <a:t>Article 18 of Income Tax Law</a:t>
            </a:r>
          </a:p>
          <a:p>
            <a:pPr marL="214313" indent="-214313">
              <a:buFont typeface="Wingdings" pitchFamily="2" charset="2"/>
              <a:buChar char="ü"/>
            </a:pPr>
            <a:r>
              <a:rPr lang="id-ID" sz="1100" dirty="0"/>
              <a:t>MOF Regulation no 256/PMK.03/2008</a:t>
            </a:r>
          </a:p>
          <a:p>
            <a:pPr marL="214313" indent="-214313">
              <a:buFont typeface="Wingdings" pitchFamily="2" charset="2"/>
              <a:buChar char="ü"/>
            </a:pPr>
            <a:r>
              <a:rPr lang="id-ID" sz="1100" dirty="0"/>
              <a:t>DGT Regulation PER-59/PJ/2010</a:t>
            </a:r>
          </a:p>
          <a:p>
            <a:endParaRPr lang="id-ID" sz="1100" dirty="0"/>
          </a:p>
          <a:p>
            <a:r>
              <a:rPr lang="id-ID" sz="1100" dirty="0"/>
              <a:t>CFC Rule on Royalty </a:t>
            </a:r>
            <a:r>
              <a:rPr lang="id-ID" sz="1100" b="1" dirty="0">
                <a:solidFill>
                  <a:srgbClr val="FF0000"/>
                </a:solidFill>
              </a:rPr>
              <a:t>(discussion in progress)</a:t>
            </a:r>
          </a:p>
          <a:p>
            <a:endParaRPr lang="en-US" sz="1100" dirty="0" smtClean="0"/>
          </a:p>
          <a:p>
            <a:endParaRPr lang="en-US" sz="1100" dirty="0"/>
          </a:p>
          <a:p>
            <a:endParaRPr lang="id-ID" sz="1100" dirty="0"/>
          </a:p>
          <a:p>
            <a:r>
              <a:rPr lang="id-ID" sz="1100" dirty="0"/>
              <a:t>Article 18 of Income Tax Law </a:t>
            </a:r>
          </a:p>
          <a:p>
            <a:pPr marL="198835" indent="-198835">
              <a:buFont typeface="Wingdings" pitchFamily="2" charset="2"/>
              <a:buChar char="è"/>
            </a:pPr>
            <a:r>
              <a:rPr lang="id-ID" sz="1100" dirty="0">
                <a:sym typeface="Wingdings" pitchFamily="2" charset="2"/>
              </a:rPr>
              <a:t>Authority</a:t>
            </a:r>
            <a:r>
              <a:rPr lang="id-ID" sz="1100" dirty="0"/>
              <a:t> to make adjustment between the amount of income and deduction</a:t>
            </a:r>
          </a:p>
        </p:txBody>
      </p:sp>
    </p:spTree>
    <p:extLst>
      <p:ext uri="{BB962C8B-B14F-4D97-AF65-F5344CB8AC3E}">
        <p14:creationId xmlns:p14="http://schemas.microsoft.com/office/powerpoint/2010/main" xmlns="" val="1594249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92127"/>
            <a:ext cx="7848600" cy="400110"/>
          </a:xfrm>
          <a:prstGeom prst="rect">
            <a:avLst/>
          </a:prstGeom>
          <a:noFill/>
          <a:ln>
            <a:noFill/>
          </a:ln>
        </p:spPr>
        <p:txBody>
          <a:bodyPr wrap="square" rtlCol="0">
            <a:spAutoFit/>
          </a:bodyPr>
          <a:lstStyle>
            <a:defPPr>
              <a:defRPr lang="en-US"/>
            </a:defPPr>
            <a:lvl1pPr>
              <a:defRPr sz="1600" b="1">
                <a:solidFill>
                  <a:srgbClr val="C00000"/>
                </a:solidFill>
              </a:defRPr>
            </a:lvl1pPr>
          </a:lstStyle>
          <a:p>
            <a:r>
              <a:rPr lang="id-ID" sz="2000" dirty="0"/>
              <a:t>BEPS Action Plan 5-6-7-15 : Non-Transfer Pricing Related  Intiatives - B</a:t>
            </a:r>
          </a:p>
        </p:txBody>
      </p:sp>
      <p:grpSp>
        <p:nvGrpSpPr>
          <p:cNvPr id="15" name="Group 14"/>
          <p:cNvGrpSpPr/>
          <p:nvPr/>
        </p:nvGrpSpPr>
        <p:grpSpPr>
          <a:xfrm>
            <a:off x="429117" y="730681"/>
            <a:ext cx="4520255" cy="5466919"/>
            <a:chOff x="825978" y="1076120"/>
            <a:chExt cx="5078903" cy="5418667"/>
          </a:xfrm>
        </p:grpSpPr>
        <p:graphicFrame>
          <p:nvGraphicFramePr>
            <p:cNvPr id="6" name="Diagram 5"/>
            <p:cNvGraphicFramePr/>
            <p:nvPr>
              <p:extLst/>
            </p:nvPr>
          </p:nvGraphicFramePr>
          <p:xfrm>
            <a:off x="825978" y="1076120"/>
            <a:ext cx="507890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323337" y="1589121"/>
              <a:ext cx="604433" cy="688263"/>
            </a:xfrm>
            <a:prstGeom prst="rect">
              <a:avLst/>
            </a:prstGeom>
            <a:noFill/>
          </p:spPr>
          <p:txBody>
            <a:bodyPr wrap="square" rtlCol="0">
              <a:spAutoFit/>
            </a:bodyPr>
            <a:lstStyle/>
            <a:p>
              <a:r>
                <a:rPr lang="id-ID" sz="3375" b="1" dirty="0">
                  <a:solidFill>
                    <a:srgbClr val="1F4E79"/>
                  </a:solidFill>
                </a:rPr>
                <a:t>5</a:t>
              </a:r>
            </a:p>
          </p:txBody>
        </p:sp>
        <p:sp>
          <p:nvSpPr>
            <p:cNvPr id="11" name="TextBox 10"/>
            <p:cNvSpPr txBox="1"/>
            <p:nvPr/>
          </p:nvSpPr>
          <p:spPr>
            <a:xfrm>
              <a:off x="1717707" y="2790386"/>
              <a:ext cx="604433" cy="688263"/>
            </a:xfrm>
            <a:prstGeom prst="rect">
              <a:avLst/>
            </a:prstGeom>
            <a:noFill/>
          </p:spPr>
          <p:txBody>
            <a:bodyPr wrap="square" rtlCol="0">
              <a:spAutoFit/>
            </a:bodyPr>
            <a:lstStyle/>
            <a:p>
              <a:r>
                <a:rPr lang="id-ID" sz="3375" b="1" dirty="0">
                  <a:solidFill>
                    <a:srgbClr val="1F4E79"/>
                  </a:solidFill>
                </a:rPr>
                <a:t>6</a:t>
              </a:r>
            </a:p>
          </p:txBody>
        </p:sp>
        <p:sp>
          <p:nvSpPr>
            <p:cNvPr id="12" name="TextBox 11"/>
            <p:cNvSpPr txBox="1"/>
            <p:nvPr/>
          </p:nvSpPr>
          <p:spPr>
            <a:xfrm>
              <a:off x="1717707" y="4126938"/>
              <a:ext cx="885995" cy="688263"/>
            </a:xfrm>
            <a:prstGeom prst="rect">
              <a:avLst/>
            </a:prstGeom>
            <a:noFill/>
          </p:spPr>
          <p:txBody>
            <a:bodyPr wrap="square" rtlCol="0">
              <a:spAutoFit/>
            </a:bodyPr>
            <a:lstStyle/>
            <a:p>
              <a:r>
                <a:rPr lang="id-ID" sz="3375" b="1" dirty="0">
                  <a:solidFill>
                    <a:srgbClr val="1F4E79"/>
                  </a:solidFill>
                </a:rPr>
                <a:t> 7</a:t>
              </a:r>
            </a:p>
          </p:txBody>
        </p:sp>
      </p:grpSp>
      <p:sp>
        <p:nvSpPr>
          <p:cNvPr id="16" name="TextBox 15"/>
          <p:cNvSpPr txBox="1"/>
          <p:nvPr/>
        </p:nvSpPr>
        <p:spPr>
          <a:xfrm>
            <a:off x="5617028" y="1084500"/>
            <a:ext cx="3325091" cy="4219104"/>
          </a:xfrm>
          <a:prstGeom prst="rect">
            <a:avLst/>
          </a:prstGeom>
          <a:noFill/>
        </p:spPr>
        <p:txBody>
          <a:bodyPr wrap="square" rtlCol="0">
            <a:spAutoFit/>
          </a:bodyPr>
          <a:lstStyle/>
          <a:p>
            <a:r>
              <a:rPr lang="id-ID" sz="1200" dirty="0"/>
              <a:t>“Real/direct investment” consideration in Tax Incentive  </a:t>
            </a:r>
          </a:p>
          <a:p>
            <a:pPr>
              <a:spcBef>
                <a:spcPts val="450"/>
              </a:spcBef>
            </a:pPr>
            <a:r>
              <a:rPr lang="id-ID" sz="1200" dirty="0"/>
              <a:t>Feasibility study on Tax Expenditure Statement</a:t>
            </a:r>
          </a:p>
          <a:p>
            <a:endParaRPr lang="en-US" sz="1200" dirty="0" smtClean="0"/>
          </a:p>
          <a:p>
            <a:r>
              <a:rPr lang="id-ID" sz="1200" dirty="0" smtClean="0"/>
              <a:t>Treaty </a:t>
            </a:r>
            <a:r>
              <a:rPr lang="id-ID" sz="1200" dirty="0"/>
              <a:t>–Related: </a:t>
            </a:r>
          </a:p>
          <a:p>
            <a:pPr marL="214313" indent="-214313">
              <a:buFont typeface="Wingdings" panose="05000000000000000000" pitchFamily="2" charset="2"/>
              <a:buChar char="ü"/>
            </a:pPr>
            <a:r>
              <a:rPr lang="id-ID" sz="1200" dirty="0"/>
              <a:t>Indonesian Tax Treaties title &amp;/ preamble:</a:t>
            </a:r>
          </a:p>
          <a:p>
            <a:pPr marL="197644"/>
            <a:r>
              <a:rPr lang="id-ID" sz="1200" dirty="0"/>
              <a:t>Avoid tax evasion/avoidance/double non-taxation </a:t>
            </a:r>
          </a:p>
          <a:p>
            <a:pPr marL="214313" indent="-214313">
              <a:buFont typeface="Wingdings" pitchFamily="2" charset="2"/>
              <a:buChar char="ü"/>
            </a:pPr>
            <a:r>
              <a:rPr lang="id-ID" sz="1200" dirty="0"/>
              <a:t>Purposive rule provisions in tax treaties </a:t>
            </a:r>
          </a:p>
          <a:p>
            <a:pPr marL="214313" indent="-214313">
              <a:buFont typeface="Wingdings" pitchFamily="2" charset="2"/>
              <a:buChar char="ü"/>
            </a:pPr>
            <a:r>
              <a:rPr lang="id-ID" sz="1200" dirty="0"/>
              <a:t>Domestic anty-treaty abuse rules. </a:t>
            </a:r>
          </a:p>
          <a:p>
            <a:pPr marL="407194" indent="-208360">
              <a:buFont typeface="Arial" panose="020B0604020202020204" pitchFamily="34" charset="0"/>
              <a:buChar char="•"/>
            </a:pPr>
            <a:r>
              <a:rPr lang="id-ID" sz="1200" dirty="0"/>
              <a:t>PER-61/2009 </a:t>
            </a:r>
            <a:r>
              <a:rPr lang="id-ID" sz="1200" dirty="0">
                <a:sym typeface="Wingdings" pitchFamily="2" charset="2"/>
              </a:rPr>
              <a:t></a:t>
            </a:r>
            <a:r>
              <a:rPr lang="id-ID" sz="1200" dirty="0"/>
              <a:t> PER-24/PJ/2010</a:t>
            </a:r>
          </a:p>
          <a:p>
            <a:pPr marL="407194" indent="-209550">
              <a:buFont typeface="Arial" pitchFamily="34" charset="0"/>
              <a:buChar char="•"/>
              <a:tabLst>
                <a:tab pos="465535" algn="l"/>
              </a:tabLst>
            </a:pPr>
            <a:r>
              <a:rPr lang="id-ID" sz="1200" dirty="0"/>
              <a:t>PER-62/2009 </a:t>
            </a:r>
            <a:r>
              <a:rPr lang="id-ID" sz="1200" dirty="0">
                <a:sym typeface="Wingdings" pitchFamily="2" charset="2"/>
              </a:rPr>
              <a:t></a:t>
            </a:r>
            <a:r>
              <a:rPr lang="id-ID" sz="1200" dirty="0"/>
              <a:t> PER-25/PJ/2010</a:t>
            </a:r>
          </a:p>
          <a:p>
            <a:pPr marL="198835" indent="-198835">
              <a:buFont typeface="Wingdings" panose="05000000000000000000" pitchFamily="2" charset="2"/>
              <a:buChar char="ü"/>
              <a:tabLst>
                <a:tab pos="465535" algn="l"/>
              </a:tabLst>
            </a:pPr>
            <a:r>
              <a:rPr lang="id-ID" sz="1200" dirty="0"/>
              <a:t>Strengthened GAAR (in progress</a:t>
            </a:r>
            <a:r>
              <a:rPr lang="id-ID" sz="1200" dirty="0" smtClean="0"/>
              <a:t>)</a:t>
            </a:r>
            <a:endParaRPr lang="en-US" sz="1200" dirty="0" smtClean="0"/>
          </a:p>
          <a:p>
            <a:pPr marL="198835" indent="-198835">
              <a:buFont typeface="Wingdings" panose="05000000000000000000" pitchFamily="2" charset="2"/>
              <a:buChar char="ü"/>
              <a:tabLst>
                <a:tab pos="465535" algn="l"/>
              </a:tabLst>
            </a:pPr>
            <a:endParaRPr lang="id-ID" sz="1200" dirty="0"/>
          </a:p>
          <a:p>
            <a:pPr marL="198835" indent="-198835">
              <a:buFont typeface="Wingdings" panose="05000000000000000000" pitchFamily="2" charset="2"/>
              <a:buChar char="ü"/>
              <a:tabLst>
                <a:tab pos="465535" algn="l"/>
              </a:tabLst>
            </a:pPr>
            <a:r>
              <a:rPr lang="id-ID" sz="1200" dirty="0"/>
              <a:t>Review on existing Tax Treaty, including PE related issues:</a:t>
            </a:r>
          </a:p>
          <a:p>
            <a:pPr marL="413147" indent="-214313">
              <a:buFont typeface="Arial" panose="020B0604020202020204" pitchFamily="34" charset="0"/>
              <a:buChar char="•"/>
              <a:tabLst>
                <a:tab pos="465535" algn="l"/>
              </a:tabLst>
            </a:pPr>
            <a:r>
              <a:rPr lang="id-ID" sz="1200" dirty="0"/>
              <a:t>Deemed PE; </a:t>
            </a:r>
          </a:p>
          <a:p>
            <a:pPr marL="413147" indent="-214313">
              <a:buFont typeface="Arial" panose="020B0604020202020204" pitchFamily="34" charset="0"/>
              <a:buChar char="•"/>
              <a:tabLst>
                <a:tab pos="465535" algn="l"/>
              </a:tabLst>
            </a:pPr>
            <a:r>
              <a:rPr lang="id-ID" sz="1200" dirty="0"/>
              <a:t>Dependent/Independent PE</a:t>
            </a:r>
          </a:p>
          <a:p>
            <a:pPr>
              <a:tabLst>
                <a:tab pos="465535" algn="l"/>
              </a:tabLst>
            </a:pPr>
            <a:endParaRPr lang="en-US" sz="1200" dirty="0" smtClean="0"/>
          </a:p>
          <a:p>
            <a:pPr>
              <a:tabLst>
                <a:tab pos="465535" algn="l"/>
              </a:tabLst>
            </a:pPr>
            <a:endParaRPr lang="en-US" sz="1200" dirty="0"/>
          </a:p>
          <a:p>
            <a:pPr>
              <a:tabLst>
                <a:tab pos="465535" algn="l"/>
              </a:tabLst>
            </a:pPr>
            <a:r>
              <a:rPr lang="id-ID" sz="1200" dirty="0" smtClean="0"/>
              <a:t>Membership </a:t>
            </a:r>
            <a:r>
              <a:rPr lang="id-ID" sz="1200" dirty="0"/>
              <a:t>in OECD-Join Ad Hoc Group Discussion to develop Multilateral Tax Treaty</a:t>
            </a:r>
          </a:p>
        </p:txBody>
      </p:sp>
      <p:sp>
        <p:nvSpPr>
          <p:cNvPr id="17" name="TextBox 16"/>
          <p:cNvSpPr txBox="1"/>
          <p:nvPr/>
        </p:nvSpPr>
        <p:spPr>
          <a:xfrm>
            <a:off x="683057" y="5157121"/>
            <a:ext cx="726662" cy="577081"/>
          </a:xfrm>
          <a:prstGeom prst="rect">
            <a:avLst/>
          </a:prstGeom>
          <a:noFill/>
        </p:spPr>
        <p:txBody>
          <a:bodyPr wrap="square" rtlCol="0">
            <a:spAutoFit/>
          </a:bodyPr>
          <a:lstStyle/>
          <a:p>
            <a:r>
              <a:rPr lang="id-ID" sz="3150" b="1" dirty="0">
                <a:solidFill>
                  <a:srgbClr val="1F4E79"/>
                </a:solidFill>
              </a:rPr>
              <a:t>15</a:t>
            </a:r>
          </a:p>
        </p:txBody>
      </p:sp>
    </p:spTree>
    <p:extLst>
      <p:ext uri="{BB962C8B-B14F-4D97-AF65-F5344CB8AC3E}">
        <p14:creationId xmlns:p14="http://schemas.microsoft.com/office/powerpoint/2010/main" xmlns="" val="3352386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20273"/>
            <a:ext cx="7467600" cy="369332"/>
          </a:xfrm>
          <a:prstGeom prst="rect">
            <a:avLst/>
          </a:prstGeom>
          <a:noFill/>
          <a:ln>
            <a:noFill/>
          </a:ln>
        </p:spPr>
        <p:txBody>
          <a:bodyPr wrap="square" rtlCol="0">
            <a:spAutoFit/>
          </a:bodyPr>
          <a:lstStyle>
            <a:defPPr>
              <a:defRPr lang="en-US"/>
            </a:defPPr>
            <a:lvl1pPr>
              <a:defRPr sz="1600" b="1">
                <a:solidFill>
                  <a:srgbClr val="C00000"/>
                </a:solidFill>
              </a:defRPr>
            </a:lvl1pPr>
          </a:lstStyle>
          <a:p>
            <a:r>
              <a:rPr lang="id-ID" sz="1800" dirty="0"/>
              <a:t>BEPS Action Plan 8-9-10-11-12-13 : Transfer Pricing &amp; Dispute Resolution </a:t>
            </a:r>
          </a:p>
        </p:txBody>
      </p:sp>
      <p:sp>
        <p:nvSpPr>
          <p:cNvPr id="9" name="TextBox 8"/>
          <p:cNvSpPr txBox="1"/>
          <p:nvPr/>
        </p:nvSpPr>
        <p:spPr>
          <a:xfrm>
            <a:off x="5462112" y="1346817"/>
            <a:ext cx="3681888" cy="4851456"/>
          </a:xfrm>
          <a:prstGeom prst="rect">
            <a:avLst/>
          </a:prstGeom>
          <a:noFill/>
        </p:spPr>
        <p:txBody>
          <a:bodyPr wrap="square" rtlCol="0">
            <a:spAutoFit/>
          </a:bodyPr>
          <a:lstStyle/>
          <a:p>
            <a:pPr lvl="0"/>
            <a:r>
              <a:rPr lang="id-ID" sz="1200" dirty="0"/>
              <a:t>MOF Regulation PER-32/PJ/2011, requires taxpayers to submit documents for transactions with related parties. </a:t>
            </a:r>
          </a:p>
          <a:p>
            <a:endParaRPr lang="id-ID" sz="1200" dirty="0"/>
          </a:p>
          <a:p>
            <a:r>
              <a:rPr lang="id-ID" sz="1200" dirty="0"/>
              <a:t>DGT Regulation PER-22/PJ/2013 and its appendix </a:t>
            </a:r>
          </a:p>
          <a:p>
            <a:pPr marL="214313" indent="-214313">
              <a:buFont typeface="Wingdings" panose="05000000000000000000" pitchFamily="2" charset="2"/>
              <a:buChar char="ü"/>
            </a:pPr>
            <a:r>
              <a:rPr lang="id-ID" sz="1200" dirty="0">
                <a:sym typeface="Wingdings" pitchFamily="2" charset="2"/>
              </a:rPr>
              <a:t>T</a:t>
            </a:r>
            <a:r>
              <a:rPr lang="id-ID" sz="1200" dirty="0"/>
              <a:t>ax audit guidance : ensure  the adoption of arm’s length principle</a:t>
            </a:r>
          </a:p>
          <a:p>
            <a:pPr marL="197644"/>
            <a:endParaRPr lang="en-US" sz="1200" dirty="0" smtClean="0"/>
          </a:p>
          <a:p>
            <a:pPr marL="197644"/>
            <a:endParaRPr lang="en-US" sz="1200" dirty="0"/>
          </a:p>
          <a:p>
            <a:pPr marL="197644"/>
            <a:endParaRPr lang="id-ID" sz="1200" dirty="0"/>
          </a:p>
          <a:p>
            <a:r>
              <a:rPr lang="id-ID" sz="1200" dirty="0"/>
              <a:t>MOF Regulation for TP Documentations requirements in accordance with BEPS guidances </a:t>
            </a:r>
            <a:r>
              <a:rPr lang="id-ID" sz="1200" b="1" dirty="0">
                <a:solidFill>
                  <a:srgbClr val="FF0000"/>
                </a:solidFill>
              </a:rPr>
              <a:t>(in Progress)</a:t>
            </a:r>
          </a:p>
          <a:p>
            <a:endParaRPr lang="en-US" sz="1200" dirty="0" smtClean="0"/>
          </a:p>
          <a:p>
            <a:endParaRPr lang="en-US" sz="1200" dirty="0" smtClean="0"/>
          </a:p>
          <a:p>
            <a:endParaRPr lang="id-ID" sz="1200" dirty="0"/>
          </a:p>
          <a:p>
            <a:pPr>
              <a:lnSpc>
                <a:spcPct val="107000"/>
              </a:lnSpc>
            </a:pPr>
            <a:r>
              <a:rPr lang="id-ID" sz="1200" dirty="0"/>
              <a:t>APA (Advance Pricing Agreement):</a:t>
            </a:r>
          </a:p>
          <a:p>
            <a:pPr>
              <a:lnSpc>
                <a:spcPct val="107000"/>
              </a:lnSpc>
            </a:pPr>
            <a:r>
              <a:rPr lang="id-ID" sz="1200" dirty="0"/>
              <a:t>MOF Regulation 7/PMK.03/2015 :</a:t>
            </a:r>
          </a:p>
          <a:p>
            <a:pPr marL="214313" indent="-214313">
              <a:lnSpc>
                <a:spcPct val="107000"/>
              </a:lnSpc>
              <a:buFont typeface="Wingdings" panose="05000000000000000000" pitchFamily="2" charset="2"/>
              <a:buChar char="ü"/>
            </a:pPr>
            <a:r>
              <a:rPr lang="id-ID" sz="1200" dirty="0" smtClean="0"/>
              <a:t>the formation and implementation of APAs effective from 12 April 2015 </a:t>
            </a:r>
            <a:endParaRPr lang="id-ID" sz="1200" dirty="0"/>
          </a:p>
          <a:p>
            <a:pPr>
              <a:lnSpc>
                <a:spcPct val="107000"/>
              </a:lnSpc>
            </a:pPr>
            <a:r>
              <a:rPr lang="id-ID" sz="1200" dirty="0"/>
              <a:t> </a:t>
            </a:r>
          </a:p>
          <a:p>
            <a:pPr>
              <a:lnSpc>
                <a:spcPct val="107000"/>
              </a:lnSpc>
            </a:pPr>
            <a:r>
              <a:rPr lang="id-ID" sz="1200" dirty="0"/>
              <a:t>MAP (Mutual Agreement Procedure):</a:t>
            </a:r>
          </a:p>
          <a:p>
            <a:pPr>
              <a:lnSpc>
                <a:spcPct val="107000"/>
              </a:lnSpc>
            </a:pPr>
            <a:r>
              <a:rPr lang="id-ID" sz="1200" dirty="0"/>
              <a:t>DGT Regulation PER-48/PJ/2010 and Government Regulation 74/2011, as well as MOF Regulation 240/PMK.03/2014,</a:t>
            </a:r>
          </a:p>
          <a:p>
            <a:pPr marL="214313" indent="-214313">
              <a:lnSpc>
                <a:spcPct val="107000"/>
              </a:lnSpc>
              <a:buFont typeface="Wingdings" panose="05000000000000000000" pitchFamily="2" charset="2"/>
              <a:buChar char="ü"/>
            </a:pPr>
            <a:r>
              <a:rPr lang="id-ID" sz="1200" dirty="0"/>
              <a:t>taxpayers may apply for a MAP concurrently with local dispute resolution. </a:t>
            </a:r>
            <a:endParaRPr lang="id-ID" sz="1200" dirty="0">
              <a:latin typeface="Calibri"/>
              <a:ea typeface="Calibri"/>
              <a:cs typeface="Times New Roman"/>
            </a:endParaRPr>
          </a:p>
        </p:txBody>
      </p:sp>
      <p:grpSp>
        <p:nvGrpSpPr>
          <p:cNvPr id="15" name="Group 14"/>
          <p:cNvGrpSpPr/>
          <p:nvPr/>
        </p:nvGrpSpPr>
        <p:grpSpPr>
          <a:xfrm>
            <a:off x="263043" y="937026"/>
            <a:ext cx="4396043" cy="5333145"/>
            <a:chOff x="825978" y="1076120"/>
            <a:chExt cx="5078903" cy="5418667"/>
          </a:xfrm>
        </p:grpSpPr>
        <p:graphicFrame>
          <p:nvGraphicFramePr>
            <p:cNvPr id="6" name="Diagram 5"/>
            <p:cNvGraphicFramePr/>
            <p:nvPr>
              <p:extLst/>
            </p:nvPr>
          </p:nvGraphicFramePr>
          <p:xfrm>
            <a:off x="825978" y="1076120"/>
            <a:ext cx="507890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019025" y="1293025"/>
              <a:ext cx="604433" cy="586335"/>
            </a:xfrm>
            <a:prstGeom prst="rect">
              <a:avLst/>
            </a:prstGeom>
            <a:noFill/>
          </p:spPr>
          <p:txBody>
            <a:bodyPr wrap="square" rtlCol="0">
              <a:spAutoFit/>
            </a:bodyPr>
            <a:lstStyle/>
            <a:p>
              <a:r>
                <a:rPr lang="id-ID" sz="3150" dirty="0">
                  <a:solidFill>
                    <a:srgbClr val="1F4E79"/>
                  </a:solidFill>
                </a:rPr>
                <a:t>8</a:t>
              </a:r>
            </a:p>
          </p:txBody>
        </p:sp>
        <p:sp>
          <p:nvSpPr>
            <p:cNvPr id="11" name="TextBox 10"/>
            <p:cNvSpPr txBox="1"/>
            <p:nvPr/>
          </p:nvSpPr>
          <p:spPr>
            <a:xfrm>
              <a:off x="1517218" y="2154813"/>
              <a:ext cx="604433" cy="586335"/>
            </a:xfrm>
            <a:prstGeom prst="rect">
              <a:avLst/>
            </a:prstGeom>
            <a:noFill/>
          </p:spPr>
          <p:txBody>
            <a:bodyPr wrap="square" rtlCol="0">
              <a:spAutoFit/>
            </a:bodyPr>
            <a:lstStyle/>
            <a:p>
              <a:r>
                <a:rPr lang="id-ID" sz="3150" dirty="0">
                  <a:solidFill>
                    <a:srgbClr val="1F4E79"/>
                  </a:solidFill>
                </a:rPr>
                <a:t>9</a:t>
              </a:r>
            </a:p>
          </p:txBody>
        </p:sp>
        <p:sp>
          <p:nvSpPr>
            <p:cNvPr id="12" name="TextBox 11"/>
            <p:cNvSpPr txBox="1"/>
            <p:nvPr/>
          </p:nvSpPr>
          <p:spPr>
            <a:xfrm>
              <a:off x="1753742" y="3005077"/>
              <a:ext cx="885995" cy="586335"/>
            </a:xfrm>
            <a:prstGeom prst="rect">
              <a:avLst/>
            </a:prstGeom>
            <a:noFill/>
          </p:spPr>
          <p:txBody>
            <a:bodyPr wrap="square" rtlCol="0">
              <a:spAutoFit/>
            </a:bodyPr>
            <a:lstStyle/>
            <a:p>
              <a:r>
                <a:rPr lang="id-ID" sz="3150" dirty="0">
                  <a:solidFill>
                    <a:srgbClr val="1F4E79"/>
                  </a:solidFill>
                </a:rPr>
                <a:t>10</a:t>
              </a:r>
            </a:p>
          </p:txBody>
        </p:sp>
        <p:sp>
          <p:nvSpPr>
            <p:cNvPr id="13" name="TextBox 12"/>
            <p:cNvSpPr txBox="1"/>
            <p:nvPr/>
          </p:nvSpPr>
          <p:spPr>
            <a:xfrm>
              <a:off x="1539767" y="4756557"/>
              <a:ext cx="885995" cy="586335"/>
            </a:xfrm>
            <a:prstGeom prst="rect">
              <a:avLst/>
            </a:prstGeom>
            <a:noFill/>
          </p:spPr>
          <p:txBody>
            <a:bodyPr wrap="square" rtlCol="0">
              <a:spAutoFit/>
            </a:bodyPr>
            <a:lstStyle/>
            <a:p>
              <a:r>
                <a:rPr lang="id-ID" sz="3150" dirty="0">
                  <a:solidFill>
                    <a:srgbClr val="1F4E79"/>
                  </a:solidFill>
                </a:rPr>
                <a:t>13</a:t>
              </a:r>
            </a:p>
          </p:txBody>
        </p:sp>
        <p:sp>
          <p:nvSpPr>
            <p:cNvPr id="14" name="TextBox 13"/>
            <p:cNvSpPr txBox="1"/>
            <p:nvPr/>
          </p:nvSpPr>
          <p:spPr>
            <a:xfrm>
              <a:off x="926888" y="5606821"/>
              <a:ext cx="885995" cy="586335"/>
            </a:xfrm>
            <a:prstGeom prst="rect">
              <a:avLst/>
            </a:prstGeom>
            <a:noFill/>
          </p:spPr>
          <p:txBody>
            <a:bodyPr wrap="square" rtlCol="0">
              <a:spAutoFit/>
            </a:bodyPr>
            <a:lstStyle/>
            <a:p>
              <a:r>
                <a:rPr lang="id-ID" sz="3150" dirty="0">
                  <a:solidFill>
                    <a:srgbClr val="1F4E79"/>
                  </a:solidFill>
                </a:rPr>
                <a:t>14</a:t>
              </a:r>
            </a:p>
          </p:txBody>
        </p:sp>
      </p:grpSp>
      <p:sp>
        <p:nvSpPr>
          <p:cNvPr id="16" name="TextBox 15"/>
          <p:cNvSpPr txBox="1"/>
          <p:nvPr/>
        </p:nvSpPr>
        <p:spPr>
          <a:xfrm>
            <a:off x="1117259" y="3747791"/>
            <a:ext cx="664496" cy="577081"/>
          </a:xfrm>
          <a:prstGeom prst="rect">
            <a:avLst/>
          </a:prstGeom>
          <a:noFill/>
        </p:spPr>
        <p:txBody>
          <a:bodyPr wrap="square" rtlCol="0">
            <a:spAutoFit/>
          </a:bodyPr>
          <a:lstStyle/>
          <a:p>
            <a:r>
              <a:rPr lang="id-ID" sz="3150" dirty="0">
                <a:solidFill>
                  <a:srgbClr val="1F4E79"/>
                </a:solidFill>
              </a:rPr>
              <a:t>12</a:t>
            </a:r>
          </a:p>
        </p:txBody>
      </p:sp>
    </p:spTree>
    <p:extLst>
      <p:ext uri="{BB962C8B-B14F-4D97-AF65-F5344CB8AC3E}">
        <p14:creationId xmlns:p14="http://schemas.microsoft.com/office/powerpoint/2010/main" xmlns="" val="2005271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6" y="3108326"/>
            <a:ext cx="7886700" cy="1325563"/>
          </a:xfrm>
        </p:spPr>
        <p:txBody>
          <a:bodyPr/>
          <a:lstStyle/>
          <a:p>
            <a:r>
              <a:rPr lang="en-US" b="1" dirty="0" err="1">
                <a:solidFill>
                  <a:schemeClr val="accent1">
                    <a:lumMod val="50000"/>
                  </a:schemeClr>
                </a:solidFill>
              </a:rPr>
              <a:t>Strategi</a:t>
            </a:r>
            <a:r>
              <a:rPr lang="en-US" b="1" dirty="0">
                <a:solidFill>
                  <a:schemeClr val="accent1">
                    <a:lumMod val="50000"/>
                  </a:schemeClr>
                </a:solidFill>
              </a:rPr>
              <a:t> </a:t>
            </a:r>
            <a:r>
              <a:rPr lang="en-US" b="1" dirty="0" err="1">
                <a:solidFill>
                  <a:schemeClr val="accent1">
                    <a:lumMod val="50000"/>
                  </a:schemeClr>
                </a:solidFill>
              </a:rPr>
              <a:t>Perpajakan</a:t>
            </a:r>
            <a:r>
              <a:rPr lang="en-US" b="1" dirty="0">
                <a:solidFill>
                  <a:schemeClr val="accent1">
                    <a:lumMod val="50000"/>
                  </a:schemeClr>
                </a:solidFill>
              </a:rPr>
              <a:t> 2016</a:t>
            </a:r>
            <a:endParaRPr lang="en-US" dirty="0">
              <a:solidFill>
                <a:schemeClr val="accent1">
                  <a:lumMod val="50000"/>
                </a:schemeClr>
              </a:solidFill>
            </a:endParaRPr>
          </a:p>
        </p:txBody>
      </p:sp>
      <p:cxnSp>
        <p:nvCxnSpPr>
          <p:cNvPr id="3" name="Straight Connector 2"/>
          <p:cNvCxnSpPr/>
          <p:nvPr/>
        </p:nvCxnSpPr>
        <p:spPr>
          <a:xfrm>
            <a:off x="624114" y="2322286"/>
            <a:ext cx="0" cy="2467428"/>
          </a:xfrm>
          <a:prstGeom prst="line">
            <a:avLst/>
          </a:prstGeom>
        </p:spPr>
        <p:style>
          <a:lnRef idx="3">
            <a:schemeClr val="accent2"/>
          </a:lnRef>
          <a:fillRef idx="0">
            <a:schemeClr val="accent2"/>
          </a:fillRef>
          <a:effectRef idx="2">
            <a:schemeClr val="accent2"/>
          </a:effectRef>
          <a:fontRef idx="minor">
            <a:schemeClr val="tx1"/>
          </a:fontRef>
        </p:style>
      </p:cxnSp>
      <p:cxnSp>
        <p:nvCxnSpPr>
          <p:cNvPr id="4" name="Straight Connector 3"/>
          <p:cNvCxnSpPr/>
          <p:nvPr/>
        </p:nvCxnSpPr>
        <p:spPr>
          <a:xfrm>
            <a:off x="899885" y="2656114"/>
            <a:ext cx="0" cy="1619469"/>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784923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96571" y="856341"/>
            <a:ext cx="667657" cy="56605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xmlns="" val="270683658"/>
              </p:ext>
            </p:extLst>
          </p:nvPr>
        </p:nvGraphicFramePr>
        <p:xfrm>
          <a:off x="451757" y="1418771"/>
          <a:ext cx="7874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702707" y="783771"/>
            <a:ext cx="444352" cy="707886"/>
          </a:xfrm>
          <a:prstGeom prst="rect">
            <a:avLst/>
          </a:prstGeom>
          <a:noFill/>
        </p:spPr>
        <p:txBody>
          <a:bodyPr wrap="none" rtlCol="0">
            <a:spAutoFit/>
          </a:bodyPr>
          <a:lstStyle/>
          <a:p>
            <a:r>
              <a:rPr lang="en-US" sz="4000" b="1" dirty="0" smtClean="0">
                <a:solidFill>
                  <a:srgbClr val="C00000"/>
                </a:solidFill>
              </a:rPr>
              <a:t>1</a:t>
            </a:r>
            <a:endParaRPr lang="en-US" b="1" dirty="0">
              <a:solidFill>
                <a:srgbClr val="C00000"/>
              </a:solidFill>
            </a:endParaRPr>
          </a:p>
        </p:txBody>
      </p:sp>
      <p:sp>
        <p:nvSpPr>
          <p:cNvPr id="6" name="TextBox 5"/>
          <p:cNvSpPr txBox="1"/>
          <p:nvPr/>
        </p:nvSpPr>
        <p:spPr>
          <a:xfrm>
            <a:off x="4122057" y="783771"/>
            <a:ext cx="444352" cy="707886"/>
          </a:xfrm>
          <a:prstGeom prst="rect">
            <a:avLst/>
          </a:prstGeom>
          <a:noFill/>
        </p:spPr>
        <p:txBody>
          <a:bodyPr wrap="none" rtlCol="0">
            <a:spAutoFit/>
          </a:bodyPr>
          <a:lstStyle/>
          <a:p>
            <a:r>
              <a:rPr lang="en-US" sz="4000" b="1" dirty="0" smtClean="0">
                <a:solidFill>
                  <a:srgbClr val="C00000"/>
                </a:solidFill>
              </a:rPr>
              <a:t>2</a:t>
            </a:r>
            <a:endParaRPr lang="en-US" b="1" dirty="0">
              <a:solidFill>
                <a:srgbClr val="C00000"/>
              </a:solidFill>
            </a:endParaRPr>
          </a:p>
        </p:txBody>
      </p:sp>
      <p:sp>
        <p:nvSpPr>
          <p:cNvPr id="7" name="TextBox 6"/>
          <p:cNvSpPr txBox="1"/>
          <p:nvPr/>
        </p:nvSpPr>
        <p:spPr>
          <a:xfrm>
            <a:off x="6547757" y="783771"/>
            <a:ext cx="444352" cy="707886"/>
          </a:xfrm>
          <a:prstGeom prst="rect">
            <a:avLst/>
          </a:prstGeom>
          <a:noFill/>
        </p:spPr>
        <p:txBody>
          <a:bodyPr wrap="none" rtlCol="0">
            <a:spAutoFit/>
          </a:bodyPr>
          <a:lstStyle/>
          <a:p>
            <a:r>
              <a:rPr lang="en-US" sz="4000" b="1" dirty="0" smtClean="0">
                <a:solidFill>
                  <a:srgbClr val="C00000"/>
                </a:solidFill>
              </a:rPr>
              <a:t>3</a:t>
            </a:r>
            <a:endParaRPr lang="en-US" b="1" dirty="0">
              <a:solidFill>
                <a:srgbClr val="C00000"/>
              </a:solidFill>
            </a:endParaRPr>
          </a:p>
        </p:txBody>
      </p:sp>
      <p:sp>
        <p:nvSpPr>
          <p:cNvPr id="8" name="TextBox 7"/>
          <p:cNvSpPr txBox="1"/>
          <p:nvPr/>
        </p:nvSpPr>
        <p:spPr>
          <a:xfrm>
            <a:off x="7881257" y="3234871"/>
            <a:ext cx="444352" cy="707886"/>
          </a:xfrm>
          <a:prstGeom prst="rect">
            <a:avLst/>
          </a:prstGeom>
          <a:noFill/>
        </p:spPr>
        <p:txBody>
          <a:bodyPr wrap="none" rtlCol="0">
            <a:spAutoFit/>
          </a:bodyPr>
          <a:lstStyle/>
          <a:p>
            <a:r>
              <a:rPr lang="en-US" sz="4000" b="1" dirty="0" smtClean="0">
                <a:solidFill>
                  <a:srgbClr val="C00000"/>
                </a:solidFill>
              </a:rPr>
              <a:t>4</a:t>
            </a:r>
            <a:endParaRPr lang="en-US" b="1" dirty="0">
              <a:solidFill>
                <a:srgbClr val="C00000"/>
              </a:solidFill>
            </a:endParaRPr>
          </a:p>
        </p:txBody>
      </p:sp>
      <p:sp>
        <p:nvSpPr>
          <p:cNvPr id="10" name="TextBox 9"/>
          <p:cNvSpPr txBox="1"/>
          <p:nvPr/>
        </p:nvSpPr>
        <p:spPr>
          <a:xfrm>
            <a:off x="426357" y="3234871"/>
            <a:ext cx="444352" cy="707886"/>
          </a:xfrm>
          <a:prstGeom prst="rect">
            <a:avLst/>
          </a:prstGeom>
          <a:noFill/>
        </p:spPr>
        <p:txBody>
          <a:bodyPr wrap="none" rtlCol="0">
            <a:spAutoFit/>
          </a:bodyPr>
          <a:lstStyle/>
          <a:p>
            <a:r>
              <a:rPr lang="en-US" sz="4000" b="1" dirty="0" smtClean="0">
                <a:solidFill>
                  <a:srgbClr val="C00000"/>
                </a:solidFill>
              </a:rPr>
              <a:t>6</a:t>
            </a:r>
            <a:endParaRPr lang="en-US" b="1" dirty="0">
              <a:solidFill>
                <a:srgbClr val="C00000"/>
              </a:solidFill>
            </a:endParaRPr>
          </a:p>
        </p:txBody>
      </p:sp>
      <p:sp>
        <p:nvSpPr>
          <p:cNvPr id="11" name="TextBox 10"/>
          <p:cNvSpPr txBox="1"/>
          <p:nvPr/>
        </p:nvSpPr>
        <p:spPr>
          <a:xfrm>
            <a:off x="3131457" y="4911271"/>
            <a:ext cx="444352" cy="707886"/>
          </a:xfrm>
          <a:prstGeom prst="rect">
            <a:avLst/>
          </a:prstGeom>
          <a:noFill/>
        </p:spPr>
        <p:txBody>
          <a:bodyPr wrap="none" rtlCol="0">
            <a:spAutoFit/>
          </a:bodyPr>
          <a:lstStyle/>
          <a:p>
            <a:r>
              <a:rPr lang="en-US" sz="4000" b="1" dirty="0" smtClean="0">
                <a:solidFill>
                  <a:srgbClr val="C00000"/>
                </a:solidFill>
              </a:rPr>
              <a:t>7</a:t>
            </a:r>
            <a:endParaRPr lang="en-US" b="1" dirty="0">
              <a:solidFill>
                <a:srgbClr val="C00000"/>
              </a:solidFill>
            </a:endParaRPr>
          </a:p>
        </p:txBody>
      </p:sp>
      <p:sp>
        <p:nvSpPr>
          <p:cNvPr id="12" name="TextBox 11"/>
          <p:cNvSpPr txBox="1"/>
          <p:nvPr/>
        </p:nvSpPr>
        <p:spPr>
          <a:xfrm>
            <a:off x="3893457" y="4911271"/>
            <a:ext cx="4764894" cy="369332"/>
          </a:xfrm>
          <a:prstGeom prst="rect">
            <a:avLst/>
          </a:prstGeom>
          <a:noFill/>
        </p:spPr>
        <p:txBody>
          <a:bodyPr wrap="none" rtlCol="0">
            <a:spAutoFit/>
          </a:bodyPr>
          <a:lstStyle/>
          <a:p>
            <a:r>
              <a:rPr lang="en-US" dirty="0" err="1" smtClean="0"/>
              <a:t>Upaya</a:t>
            </a:r>
            <a:r>
              <a:rPr lang="en-US" dirty="0" smtClean="0"/>
              <a:t> </a:t>
            </a:r>
            <a:r>
              <a:rPr lang="en-US" dirty="0" err="1" smtClean="0"/>
              <a:t>Optimalisasi</a:t>
            </a:r>
            <a:r>
              <a:rPr lang="en-US" dirty="0" smtClean="0"/>
              <a:t> </a:t>
            </a:r>
            <a:r>
              <a:rPr lang="en-US" dirty="0" err="1" smtClean="0"/>
              <a:t>Penerimaan</a:t>
            </a:r>
            <a:r>
              <a:rPr lang="en-US" dirty="0" smtClean="0"/>
              <a:t> </a:t>
            </a:r>
            <a:r>
              <a:rPr lang="en-US" dirty="0" err="1" smtClean="0"/>
              <a:t>Perpajakan</a:t>
            </a:r>
            <a:r>
              <a:rPr lang="en-US" dirty="0" smtClean="0"/>
              <a:t> 2016</a:t>
            </a:r>
            <a:endParaRPr lang="en-US" dirty="0"/>
          </a:p>
        </p:txBody>
      </p:sp>
      <p:sp>
        <p:nvSpPr>
          <p:cNvPr id="14" name="Rectangle 13"/>
          <p:cNvSpPr/>
          <p:nvPr/>
        </p:nvSpPr>
        <p:spPr>
          <a:xfrm>
            <a:off x="3893457" y="5449880"/>
            <a:ext cx="4572000" cy="646331"/>
          </a:xfrm>
          <a:prstGeom prst="rect">
            <a:avLst/>
          </a:prstGeom>
        </p:spPr>
        <p:txBody>
          <a:bodyPr>
            <a:spAutoFit/>
          </a:bodyPr>
          <a:lstStyle/>
          <a:p>
            <a:r>
              <a:rPr lang="en-US" sz="1200" i="1" dirty="0" err="1">
                <a:solidFill>
                  <a:srgbClr val="333333"/>
                </a:solidFill>
                <a:latin typeface="Open Sans"/>
              </a:rPr>
              <a:t>Pemerintah</a:t>
            </a:r>
            <a:r>
              <a:rPr lang="en-US" sz="1200" i="1" dirty="0">
                <a:solidFill>
                  <a:srgbClr val="333333"/>
                </a:solidFill>
                <a:latin typeface="Open Sans"/>
              </a:rPr>
              <a:t> </a:t>
            </a:r>
            <a:r>
              <a:rPr lang="en-US" sz="1200" i="1" dirty="0" err="1">
                <a:solidFill>
                  <a:srgbClr val="333333"/>
                </a:solidFill>
                <a:latin typeface="Open Sans"/>
              </a:rPr>
              <a:t>harus</a:t>
            </a:r>
            <a:r>
              <a:rPr lang="en-US" sz="1200" i="1" dirty="0">
                <a:solidFill>
                  <a:srgbClr val="333333"/>
                </a:solidFill>
                <a:latin typeface="Open Sans"/>
              </a:rPr>
              <a:t> </a:t>
            </a:r>
            <a:r>
              <a:rPr lang="en-US" sz="1200" i="1" dirty="0" err="1">
                <a:solidFill>
                  <a:srgbClr val="333333"/>
                </a:solidFill>
                <a:latin typeface="Open Sans"/>
              </a:rPr>
              <a:t>belajar</a:t>
            </a:r>
            <a:r>
              <a:rPr lang="en-US" sz="1200" i="1" dirty="0">
                <a:solidFill>
                  <a:srgbClr val="333333"/>
                </a:solidFill>
                <a:latin typeface="Open Sans"/>
              </a:rPr>
              <a:t> </a:t>
            </a:r>
            <a:r>
              <a:rPr lang="en-US" sz="1200" i="1" dirty="0" err="1">
                <a:solidFill>
                  <a:srgbClr val="333333"/>
                </a:solidFill>
                <a:latin typeface="Open Sans"/>
              </a:rPr>
              <a:t>dari</a:t>
            </a:r>
            <a:r>
              <a:rPr lang="en-US" sz="1200" i="1" dirty="0">
                <a:solidFill>
                  <a:srgbClr val="333333"/>
                </a:solidFill>
                <a:latin typeface="Open Sans"/>
              </a:rPr>
              <a:t> </a:t>
            </a:r>
            <a:r>
              <a:rPr lang="en-US" sz="1200" i="1" dirty="0" err="1">
                <a:solidFill>
                  <a:srgbClr val="333333"/>
                </a:solidFill>
                <a:latin typeface="Open Sans"/>
              </a:rPr>
              <a:t>kekurangan</a:t>
            </a:r>
            <a:r>
              <a:rPr lang="en-US" sz="1200" i="1" dirty="0">
                <a:solidFill>
                  <a:srgbClr val="333333"/>
                </a:solidFill>
                <a:latin typeface="Open Sans"/>
              </a:rPr>
              <a:t> </a:t>
            </a:r>
            <a:r>
              <a:rPr lang="en-US" sz="1200" i="1" dirty="0" err="1">
                <a:solidFill>
                  <a:srgbClr val="333333"/>
                </a:solidFill>
                <a:latin typeface="Open Sans"/>
              </a:rPr>
              <a:t>terdahulu</a:t>
            </a:r>
            <a:r>
              <a:rPr lang="en-US" sz="1200" i="1" dirty="0">
                <a:solidFill>
                  <a:srgbClr val="333333"/>
                </a:solidFill>
                <a:latin typeface="Open Sans"/>
              </a:rPr>
              <a:t> </a:t>
            </a:r>
            <a:r>
              <a:rPr lang="en-US" sz="1200" i="1" dirty="0" err="1">
                <a:solidFill>
                  <a:srgbClr val="333333"/>
                </a:solidFill>
                <a:latin typeface="Open Sans"/>
              </a:rPr>
              <a:t>dan</a:t>
            </a:r>
            <a:r>
              <a:rPr lang="en-US" sz="1200" i="1" dirty="0">
                <a:solidFill>
                  <a:srgbClr val="333333"/>
                </a:solidFill>
                <a:latin typeface="Open Sans"/>
              </a:rPr>
              <a:t> </a:t>
            </a:r>
            <a:r>
              <a:rPr lang="en-US" sz="1200" i="1" dirty="0" err="1">
                <a:solidFill>
                  <a:srgbClr val="333333"/>
                </a:solidFill>
                <a:latin typeface="Open Sans"/>
              </a:rPr>
              <a:t>fokus</a:t>
            </a:r>
            <a:r>
              <a:rPr lang="en-US" sz="1200" i="1" dirty="0">
                <a:solidFill>
                  <a:srgbClr val="333333"/>
                </a:solidFill>
                <a:latin typeface="Open Sans"/>
              </a:rPr>
              <a:t> </a:t>
            </a:r>
            <a:r>
              <a:rPr lang="en-US" sz="1200" i="1" dirty="0" err="1">
                <a:solidFill>
                  <a:srgbClr val="333333"/>
                </a:solidFill>
                <a:latin typeface="Open Sans"/>
              </a:rPr>
              <a:t>dalam</a:t>
            </a:r>
            <a:r>
              <a:rPr lang="en-US" sz="1200" i="1" dirty="0">
                <a:solidFill>
                  <a:srgbClr val="333333"/>
                </a:solidFill>
                <a:latin typeface="Open Sans"/>
              </a:rPr>
              <a:t> </a:t>
            </a:r>
            <a:r>
              <a:rPr lang="en-US" sz="1200" i="1" dirty="0" err="1">
                <a:solidFill>
                  <a:srgbClr val="333333"/>
                </a:solidFill>
                <a:latin typeface="Open Sans"/>
              </a:rPr>
              <a:t>menjalankan</a:t>
            </a:r>
            <a:r>
              <a:rPr lang="en-US" sz="1200" i="1" dirty="0">
                <a:solidFill>
                  <a:srgbClr val="333333"/>
                </a:solidFill>
                <a:latin typeface="Open Sans"/>
              </a:rPr>
              <a:t> program </a:t>
            </a:r>
            <a:r>
              <a:rPr lang="en-US" sz="1200" i="1" dirty="0" err="1">
                <a:solidFill>
                  <a:srgbClr val="333333"/>
                </a:solidFill>
                <a:latin typeface="Open Sans"/>
              </a:rPr>
              <a:t>besar</a:t>
            </a:r>
            <a:r>
              <a:rPr lang="en-US" sz="1200" i="1" dirty="0">
                <a:solidFill>
                  <a:srgbClr val="333333"/>
                </a:solidFill>
                <a:latin typeface="Open Sans"/>
              </a:rPr>
              <a:t> </a:t>
            </a:r>
            <a:r>
              <a:rPr lang="en-US" sz="1200" i="1" dirty="0" err="1">
                <a:solidFill>
                  <a:srgbClr val="333333"/>
                </a:solidFill>
                <a:latin typeface="Open Sans"/>
              </a:rPr>
              <a:t>serta</a:t>
            </a:r>
            <a:r>
              <a:rPr lang="en-US" sz="1200" i="1" dirty="0">
                <a:solidFill>
                  <a:srgbClr val="333333"/>
                </a:solidFill>
                <a:latin typeface="Open Sans"/>
              </a:rPr>
              <a:t> </a:t>
            </a:r>
            <a:r>
              <a:rPr lang="en-US" sz="1200" i="1" dirty="0" err="1">
                <a:solidFill>
                  <a:srgbClr val="333333"/>
                </a:solidFill>
                <a:latin typeface="Open Sans"/>
              </a:rPr>
              <a:t>melakukan</a:t>
            </a:r>
            <a:r>
              <a:rPr lang="en-US" sz="1200" i="1" dirty="0">
                <a:solidFill>
                  <a:srgbClr val="333333"/>
                </a:solidFill>
                <a:latin typeface="Open Sans"/>
              </a:rPr>
              <a:t> </a:t>
            </a:r>
            <a:r>
              <a:rPr lang="en-US" sz="1200" i="1" dirty="0" err="1">
                <a:solidFill>
                  <a:srgbClr val="333333"/>
                </a:solidFill>
                <a:latin typeface="Open Sans"/>
              </a:rPr>
              <a:t>konsolidasi</a:t>
            </a:r>
            <a:r>
              <a:rPr lang="en-US" sz="1200" i="1" dirty="0">
                <a:solidFill>
                  <a:srgbClr val="333333"/>
                </a:solidFill>
                <a:latin typeface="Open Sans"/>
              </a:rPr>
              <a:t> yang </a:t>
            </a:r>
            <a:r>
              <a:rPr lang="en-US" sz="1200" i="1" dirty="0" err="1">
                <a:solidFill>
                  <a:srgbClr val="333333"/>
                </a:solidFill>
                <a:latin typeface="Open Sans"/>
              </a:rPr>
              <a:t>lebih</a:t>
            </a:r>
            <a:r>
              <a:rPr lang="en-US" sz="1200" i="1" dirty="0">
                <a:solidFill>
                  <a:srgbClr val="333333"/>
                </a:solidFill>
                <a:latin typeface="Open Sans"/>
              </a:rPr>
              <a:t> optimal</a:t>
            </a:r>
            <a:endParaRPr lang="en-US" sz="1200" i="1" dirty="0"/>
          </a:p>
        </p:txBody>
      </p:sp>
      <p:sp>
        <p:nvSpPr>
          <p:cNvPr id="15" name="Oval 14"/>
          <p:cNvSpPr/>
          <p:nvPr/>
        </p:nvSpPr>
        <p:spPr>
          <a:xfrm>
            <a:off x="4010404" y="856341"/>
            <a:ext cx="667657" cy="56605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Oval 15"/>
          <p:cNvSpPr/>
          <p:nvPr/>
        </p:nvSpPr>
        <p:spPr>
          <a:xfrm>
            <a:off x="6436104" y="856341"/>
            <a:ext cx="667657" cy="56605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Oval 16"/>
          <p:cNvSpPr/>
          <p:nvPr/>
        </p:nvSpPr>
        <p:spPr>
          <a:xfrm>
            <a:off x="7769604" y="3292177"/>
            <a:ext cx="667657" cy="56605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Oval 17"/>
          <p:cNvSpPr/>
          <p:nvPr/>
        </p:nvSpPr>
        <p:spPr>
          <a:xfrm>
            <a:off x="4962904" y="2734285"/>
            <a:ext cx="667657" cy="566058"/>
          </a:xfrm>
          <a:prstGeom prst="ellipse">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TextBox 18"/>
          <p:cNvSpPr txBox="1"/>
          <p:nvPr/>
        </p:nvSpPr>
        <p:spPr>
          <a:xfrm>
            <a:off x="5074557" y="2663371"/>
            <a:ext cx="444352" cy="707886"/>
          </a:xfrm>
          <a:prstGeom prst="rect">
            <a:avLst/>
          </a:prstGeom>
          <a:noFill/>
        </p:spPr>
        <p:txBody>
          <a:bodyPr wrap="none" rtlCol="0">
            <a:spAutoFit/>
          </a:bodyPr>
          <a:lstStyle/>
          <a:p>
            <a:r>
              <a:rPr lang="en-US" sz="4000" b="1" dirty="0" smtClean="0">
                <a:solidFill>
                  <a:srgbClr val="C00000"/>
                </a:solidFill>
              </a:rPr>
              <a:t>5</a:t>
            </a:r>
            <a:endParaRPr lang="en-US" b="1" dirty="0">
              <a:solidFill>
                <a:srgbClr val="C00000"/>
              </a:solidFill>
            </a:endParaRPr>
          </a:p>
        </p:txBody>
      </p:sp>
      <p:sp>
        <p:nvSpPr>
          <p:cNvPr id="20" name="Oval 19"/>
          <p:cNvSpPr/>
          <p:nvPr/>
        </p:nvSpPr>
        <p:spPr>
          <a:xfrm>
            <a:off x="314704" y="3292177"/>
            <a:ext cx="667657" cy="56605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Oval 20"/>
          <p:cNvSpPr/>
          <p:nvPr/>
        </p:nvSpPr>
        <p:spPr>
          <a:xfrm>
            <a:off x="3019804" y="4982185"/>
            <a:ext cx="667657" cy="56605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2994154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xmlns="" val="0"/>
              </a:ext>
            </a:extLst>
          </a:blip>
          <a:srcRect/>
          <a:stretch>
            <a:fillRect/>
          </a:stretch>
        </p:blipFill>
        <p:spPr bwMode="auto">
          <a:xfrm>
            <a:off x="745833" y="1310366"/>
            <a:ext cx="7760682" cy="3628704"/>
          </a:xfrm>
          <a:prstGeom prst="rect">
            <a:avLst/>
          </a:prstGeom>
          <a:noFill/>
          <a:ln>
            <a:noFill/>
          </a:ln>
        </p:spPr>
      </p:pic>
      <p:sp>
        <p:nvSpPr>
          <p:cNvPr id="3" name="Title 2"/>
          <p:cNvSpPr>
            <a:spLocks noGrp="1"/>
          </p:cNvSpPr>
          <p:nvPr>
            <p:ph type="title"/>
          </p:nvPr>
        </p:nvSpPr>
        <p:spPr>
          <a:xfrm>
            <a:off x="397824" y="476804"/>
            <a:ext cx="8229600" cy="723256"/>
          </a:xfrm>
        </p:spPr>
        <p:txBody>
          <a:bodyPr/>
          <a:lstStyle/>
          <a:p>
            <a:pPr algn="ctr"/>
            <a:r>
              <a:rPr lang="en-US" b="1" dirty="0" err="1" smtClean="0">
                <a:latin typeface="Perpetua"/>
                <a:cs typeface="Perpetua"/>
              </a:rPr>
              <a:t>Koefisien</a:t>
            </a:r>
            <a:r>
              <a:rPr lang="en-US" b="1" dirty="0" smtClean="0">
                <a:latin typeface="Perpetua"/>
                <a:cs typeface="Perpetua"/>
              </a:rPr>
              <a:t> </a:t>
            </a:r>
            <a:r>
              <a:rPr lang="en-US" b="1" dirty="0" err="1" smtClean="0">
                <a:latin typeface="Perpetua"/>
                <a:cs typeface="Perpetua"/>
              </a:rPr>
              <a:t>Gini</a:t>
            </a:r>
            <a:endParaRPr lang="en-US" b="1" dirty="0">
              <a:latin typeface="Perpetua"/>
              <a:cs typeface="Perpetua"/>
            </a:endParaRPr>
          </a:p>
        </p:txBody>
      </p:sp>
      <p:sp>
        <p:nvSpPr>
          <p:cNvPr id="4" name="TextBox 3"/>
          <p:cNvSpPr txBox="1"/>
          <p:nvPr/>
        </p:nvSpPr>
        <p:spPr>
          <a:xfrm>
            <a:off x="745833" y="5355771"/>
            <a:ext cx="7760682" cy="923330"/>
          </a:xfrm>
          <a:prstGeom prst="rect">
            <a:avLst/>
          </a:prstGeom>
          <a:noFill/>
        </p:spPr>
        <p:txBody>
          <a:bodyPr wrap="square" rtlCol="0">
            <a:spAutoFit/>
          </a:bodyPr>
          <a:lstStyle/>
          <a:p>
            <a:r>
              <a:rPr lang="en-US" dirty="0" smtClean="0"/>
              <a:t>Ada </a:t>
            </a:r>
            <a:r>
              <a:rPr lang="en-US" dirty="0" err="1" smtClean="0"/>
              <a:t>tantangan</a:t>
            </a:r>
            <a:r>
              <a:rPr lang="en-US" dirty="0" smtClean="0"/>
              <a:t> </a:t>
            </a:r>
            <a:r>
              <a:rPr lang="en-US" dirty="0" err="1" smtClean="0"/>
              <a:t>besar</a:t>
            </a:r>
            <a:r>
              <a:rPr lang="en-US" dirty="0" smtClean="0"/>
              <a:t> </a:t>
            </a:r>
            <a:r>
              <a:rPr lang="en-US" dirty="0" err="1" smtClean="0"/>
              <a:t>dalam</a:t>
            </a:r>
            <a:r>
              <a:rPr lang="en-US" dirty="0" smtClean="0"/>
              <a:t> </a:t>
            </a:r>
            <a:r>
              <a:rPr lang="en-US" dirty="0" err="1" smtClean="0"/>
              <a:t>kebijakan</a:t>
            </a:r>
            <a:r>
              <a:rPr lang="en-US" dirty="0" smtClean="0"/>
              <a:t> </a:t>
            </a:r>
            <a:r>
              <a:rPr lang="en-US" dirty="0" err="1" smtClean="0"/>
              <a:t>fiskal</a:t>
            </a:r>
            <a:r>
              <a:rPr lang="en-US" dirty="0" smtClean="0"/>
              <a:t> </a:t>
            </a:r>
            <a:r>
              <a:rPr lang="en-US" dirty="0" err="1" smtClean="0"/>
              <a:t>kita</a:t>
            </a:r>
            <a:r>
              <a:rPr lang="en-US" dirty="0" smtClean="0"/>
              <a:t> </a:t>
            </a:r>
            <a:r>
              <a:rPr lang="en-US" dirty="0" smtClean="0">
                <a:sym typeface="Wingdings"/>
              </a:rPr>
              <a:t> </a:t>
            </a:r>
            <a:r>
              <a:rPr lang="en-US" dirty="0" err="1" smtClean="0">
                <a:sym typeface="Wingdings"/>
              </a:rPr>
              <a:t>penerimaan</a:t>
            </a:r>
            <a:r>
              <a:rPr lang="en-US" dirty="0" smtClean="0">
                <a:sym typeface="Wingdings"/>
              </a:rPr>
              <a:t> </a:t>
            </a:r>
            <a:r>
              <a:rPr lang="en-US" dirty="0" err="1" smtClean="0">
                <a:sym typeface="Wingdings"/>
              </a:rPr>
              <a:t>pajak</a:t>
            </a:r>
            <a:r>
              <a:rPr lang="en-US" dirty="0" smtClean="0">
                <a:sym typeface="Wingdings"/>
              </a:rPr>
              <a:t> yang </a:t>
            </a:r>
            <a:r>
              <a:rPr lang="en-US" dirty="0" err="1" smtClean="0">
                <a:sym typeface="Wingdings"/>
              </a:rPr>
              <a:t>meningkat</a:t>
            </a:r>
            <a:r>
              <a:rPr lang="en-US" dirty="0" smtClean="0">
                <a:sym typeface="Wingdings"/>
              </a:rPr>
              <a:t>, di </a:t>
            </a:r>
            <a:r>
              <a:rPr lang="en-US" dirty="0" err="1" smtClean="0">
                <a:sym typeface="Wingdings"/>
              </a:rPr>
              <a:t>sisi</a:t>
            </a:r>
            <a:r>
              <a:rPr lang="en-US" dirty="0" smtClean="0">
                <a:sym typeface="Wingdings"/>
              </a:rPr>
              <a:t> lain </a:t>
            </a:r>
            <a:r>
              <a:rPr lang="en-US" dirty="0" err="1" smtClean="0">
                <a:sym typeface="Wingdings"/>
              </a:rPr>
              <a:t>koefisien</a:t>
            </a:r>
            <a:r>
              <a:rPr lang="en-US" dirty="0" smtClean="0">
                <a:sym typeface="Wingdings"/>
              </a:rPr>
              <a:t> </a:t>
            </a:r>
            <a:r>
              <a:rPr lang="en-US" dirty="0" err="1" smtClean="0">
                <a:sym typeface="Wingdings"/>
              </a:rPr>
              <a:t>gini</a:t>
            </a:r>
            <a:r>
              <a:rPr lang="en-US" dirty="0" smtClean="0">
                <a:sym typeface="Wingdings"/>
              </a:rPr>
              <a:t> </a:t>
            </a:r>
            <a:r>
              <a:rPr lang="en-US" dirty="0" err="1" smtClean="0">
                <a:sym typeface="Wingdings"/>
              </a:rPr>
              <a:t>meningkat</a:t>
            </a:r>
            <a:r>
              <a:rPr lang="en-US" dirty="0" smtClean="0">
                <a:sym typeface="Wingdings"/>
              </a:rPr>
              <a:t>. </a:t>
            </a:r>
            <a:r>
              <a:rPr lang="en-US" dirty="0" err="1" smtClean="0">
                <a:sym typeface="Wingdings"/>
              </a:rPr>
              <a:t>Redistribusi</a:t>
            </a:r>
            <a:r>
              <a:rPr lang="en-US" dirty="0" smtClean="0">
                <a:sym typeface="Wingdings"/>
              </a:rPr>
              <a:t> </a:t>
            </a:r>
            <a:r>
              <a:rPr lang="en-US" dirty="0" err="1" smtClean="0">
                <a:sym typeface="Wingdings"/>
              </a:rPr>
              <a:t>pendapatan</a:t>
            </a:r>
            <a:r>
              <a:rPr lang="en-US" dirty="0" smtClean="0">
                <a:sym typeface="Wingdings"/>
              </a:rPr>
              <a:t> </a:t>
            </a:r>
            <a:r>
              <a:rPr lang="en-US" dirty="0" err="1" smtClean="0">
                <a:sym typeface="Wingdings"/>
              </a:rPr>
              <a:t>belum</a:t>
            </a:r>
            <a:r>
              <a:rPr lang="en-US" dirty="0" smtClean="0">
                <a:sym typeface="Wingdings"/>
              </a:rPr>
              <a:t> optimal  </a:t>
            </a:r>
            <a:r>
              <a:rPr lang="en-US" dirty="0" err="1" smtClean="0">
                <a:sym typeface="Wingdings"/>
              </a:rPr>
              <a:t>kebijakan</a:t>
            </a:r>
            <a:r>
              <a:rPr lang="en-US" dirty="0" smtClean="0">
                <a:sym typeface="Wingdings"/>
              </a:rPr>
              <a:t> </a:t>
            </a:r>
            <a:r>
              <a:rPr lang="en-US" dirty="0" err="1" smtClean="0">
                <a:sym typeface="Wingdings"/>
              </a:rPr>
              <a:t>pajak</a:t>
            </a:r>
            <a:r>
              <a:rPr lang="en-US" dirty="0" smtClean="0">
                <a:sym typeface="Wingdings"/>
              </a:rPr>
              <a:t> yang </a:t>
            </a:r>
            <a:r>
              <a:rPr lang="en-US" dirty="0" err="1" smtClean="0">
                <a:sym typeface="Wingdings"/>
              </a:rPr>
              <a:t>terarah</a:t>
            </a:r>
            <a:r>
              <a:rPr lang="en-US" dirty="0" smtClean="0">
                <a:sym typeface="Wingdings"/>
              </a:rPr>
              <a:t> </a:t>
            </a:r>
            <a:r>
              <a:rPr lang="en-US" dirty="0" err="1" smtClean="0">
                <a:sym typeface="Wingdings"/>
              </a:rPr>
              <a:t>pada</a:t>
            </a:r>
            <a:r>
              <a:rPr lang="en-US" dirty="0" smtClean="0">
                <a:sym typeface="Wingdings"/>
              </a:rPr>
              <a:t> </a:t>
            </a:r>
            <a:r>
              <a:rPr lang="en-US" dirty="0" err="1" smtClean="0">
                <a:sym typeface="Wingdings"/>
              </a:rPr>
              <a:t>redistribusi</a:t>
            </a:r>
            <a:r>
              <a:rPr lang="en-US" dirty="0" smtClean="0">
                <a:sym typeface="Wingdings"/>
              </a:rPr>
              <a:t> yang </a:t>
            </a:r>
            <a:r>
              <a:rPr lang="en-US" dirty="0" err="1" smtClean="0">
                <a:sym typeface="Wingdings"/>
              </a:rPr>
              <a:t>adil</a:t>
            </a:r>
            <a:r>
              <a:rPr lang="en-US" dirty="0" smtClean="0">
                <a:sym typeface="Wingdings"/>
              </a:rPr>
              <a:t>.</a:t>
            </a:r>
            <a:endParaRPr lang="en-US" dirty="0"/>
          </a:p>
        </p:txBody>
      </p:sp>
    </p:spTree>
    <p:extLst>
      <p:ext uri="{BB962C8B-B14F-4D97-AF65-F5344CB8AC3E}">
        <p14:creationId xmlns:p14="http://schemas.microsoft.com/office/powerpoint/2010/main" xmlns="" val="116377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 y="613532"/>
            <a:ext cx="8839200" cy="1043059"/>
          </a:xfrm>
        </p:spPr>
        <p:txBody>
          <a:bodyPr/>
          <a:lstStyle/>
          <a:p>
            <a:pPr eaLnBrk="1" hangingPunct="1"/>
            <a:r>
              <a:rPr lang="en-US" altLang="en-US" sz="2400" noProof="1">
                <a:latin typeface="Arial Rounded MT Bold" charset="0"/>
              </a:rPr>
              <a:t>P</a:t>
            </a:r>
            <a:r>
              <a:rPr altLang="en-US" sz="2400" noProof="1" smtClean="0">
                <a:latin typeface="Arial Rounded MT Bold" charset="0"/>
              </a:rPr>
              <a:t>erkembangan </a:t>
            </a:r>
            <a:r>
              <a:rPr lang="en-US" altLang="en-US" sz="2400" noProof="1">
                <a:latin typeface="Arial Rounded MT Bold" charset="0"/>
              </a:rPr>
              <a:t>T</a:t>
            </a:r>
            <a:r>
              <a:rPr altLang="en-US" sz="2400" noProof="1" smtClean="0">
                <a:latin typeface="Arial Rounded MT Bold" charset="0"/>
              </a:rPr>
              <a:t>eknologi   </a:t>
            </a:r>
            <a:r>
              <a:rPr altLang="en-US" sz="2400" noProof="1">
                <a:latin typeface="Arial Narrow" charset="0"/>
              </a:rPr>
              <a:t>≠  </a:t>
            </a:r>
            <a:r>
              <a:rPr lang="en-US" altLang="en-US" sz="2400" noProof="1">
                <a:latin typeface="Arial Rounded MT Bold" charset="0"/>
              </a:rPr>
              <a:t>P</a:t>
            </a:r>
            <a:r>
              <a:rPr altLang="en-US" sz="2400" noProof="1" smtClean="0">
                <a:latin typeface="Arial Rounded MT Bold" charset="0"/>
              </a:rPr>
              <a:t>erkembangan </a:t>
            </a:r>
            <a:r>
              <a:rPr lang="en-US" altLang="en-US" sz="2400" noProof="1">
                <a:latin typeface="Arial Rounded MT Bold" charset="0"/>
              </a:rPr>
              <a:t>P</a:t>
            </a:r>
            <a:r>
              <a:rPr altLang="en-US" sz="2400" noProof="1" smtClean="0">
                <a:latin typeface="Arial Rounded MT Bold" charset="0"/>
              </a:rPr>
              <a:t>olitik</a:t>
            </a:r>
            <a:r>
              <a:rPr altLang="en-US" sz="2400" noProof="1">
                <a:latin typeface="Arial Rounded MT Bold" charset="0"/>
              </a:rPr>
              <a:t>, </a:t>
            </a:r>
            <a:r>
              <a:rPr lang="en-US" altLang="en-US" sz="2400" noProof="1" smtClean="0">
                <a:latin typeface="Arial Rounded MT Bold" charset="0"/>
              </a:rPr>
              <a:t>E</a:t>
            </a:r>
            <a:r>
              <a:rPr altLang="en-US" sz="2400" noProof="1" smtClean="0">
                <a:latin typeface="Arial Rounded MT Bold" charset="0"/>
              </a:rPr>
              <a:t>konomi</a:t>
            </a:r>
            <a:r>
              <a:rPr altLang="en-US" sz="2400" noProof="1">
                <a:latin typeface="Arial Rounded MT Bold" charset="0"/>
              </a:rPr>
              <a:t>, </a:t>
            </a:r>
            <a:r>
              <a:rPr lang="en-US" altLang="en-US" sz="2400" noProof="1" smtClean="0">
                <a:latin typeface="Arial Rounded MT Bold" charset="0"/>
              </a:rPr>
              <a:t>S</a:t>
            </a:r>
            <a:r>
              <a:rPr altLang="en-US" sz="2400" noProof="1" smtClean="0">
                <a:latin typeface="Arial Rounded MT Bold" charset="0"/>
              </a:rPr>
              <a:t>osial</a:t>
            </a:r>
            <a:r>
              <a:rPr altLang="en-US" sz="2400" noProof="1">
                <a:latin typeface="Arial Rounded MT Bold" charset="0"/>
              </a:rPr>
              <a:t>, </a:t>
            </a:r>
            <a:r>
              <a:rPr lang="en-US" altLang="en-US" sz="2400" noProof="1" smtClean="0">
                <a:latin typeface="Arial Rounded MT Bold" charset="0"/>
              </a:rPr>
              <a:t>B</a:t>
            </a:r>
            <a:r>
              <a:rPr altLang="en-US" sz="2400" noProof="1" smtClean="0">
                <a:latin typeface="Arial Rounded MT Bold" charset="0"/>
              </a:rPr>
              <a:t>udaya</a:t>
            </a:r>
            <a:r>
              <a:rPr altLang="en-US" sz="2400" noProof="1">
                <a:latin typeface="Arial Rounded MT Bold" charset="0"/>
              </a:rPr>
              <a:t>, etc</a:t>
            </a:r>
            <a:br>
              <a:rPr altLang="en-US" sz="2400" noProof="1">
                <a:latin typeface="Arial Rounded MT Bold" charset="0"/>
              </a:rPr>
            </a:br>
            <a:r>
              <a:rPr altLang="en-US" sz="2400" noProof="1" smtClean="0">
                <a:latin typeface="Arial Rounded MT Bold" charset="0"/>
              </a:rPr>
              <a:t>(</a:t>
            </a:r>
            <a:r>
              <a:rPr lang="en-US" altLang="en-US" sz="2400" noProof="1" smtClean="0">
                <a:latin typeface="Arial Rounded MT Bold" charset="0"/>
              </a:rPr>
              <a:t>D</a:t>
            </a:r>
            <a:r>
              <a:rPr altLang="en-US" sz="2400" noProof="1" smtClean="0">
                <a:latin typeface="Arial Rounded MT Bold" charset="0"/>
              </a:rPr>
              <a:t>iagram </a:t>
            </a:r>
            <a:r>
              <a:rPr lang="en-US" altLang="en-US" sz="2400" noProof="1">
                <a:latin typeface="Arial Rounded MT Bold" charset="0"/>
              </a:rPr>
              <a:t>T</a:t>
            </a:r>
            <a:r>
              <a:rPr altLang="en-US" sz="2400" noProof="1" smtClean="0">
                <a:latin typeface="Arial Rounded MT Bold" charset="0"/>
              </a:rPr>
              <a:t>eoretik</a:t>
            </a:r>
            <a:r>
              <a:rPr altLang="en-US" sz="2400" noProof="1">
                <a:latin typeface="Arial Rounded MT Bold" charset="0"/>
              </a:rPr>
              <a:t>)</a:t>
            </a:r>
          </a:p>
        </p:txBody>
      </p:sp>
      <p:grpSp>
        <p:nvGrpSpPr>
          <p:cNvPr id="53251" name="Group 17"/>
          <p:cNvGrpSpPr>
            <a:grpSpLocks noGrp="1"/>
          </p:cNvGrpSpPr>
          <p:nvPr/>
        </p:nvGrpSpPr>
        <p:grpSpPr bwMode="auto">
          <a:xfrm>
            <a:off x="152400" y="-1600200"/>
            <a:ext cx="8839200" cy="8077200"/>
            <a:chOff x="1029840" y="-463700"/>
            <a:chExt cx="6782248" cy="6143775"/>
          </a:xfrm>
        </p:grpSpPr>
        <p:sp>
          <p:nvSpPr>
            <p:cNvPr id="5" name="Arc 4"/>
            <p:cNvSpPr/>
            <p:nvPr/>
          </p:nvSpPr>
          <p:spPr>
            <a:xfrm rot="5642182">
              <a:off x="-69501" y="635641"/>
              <a:ext cx="5542086" cy="3343403"/>
            </a:xfrm>
            <a:prstGeom prst="arc">
              <a:avLst>
                <a:gd name="adj1" fmla="val 16302363"/>
                <a:gd name="adj2" fmla="val 14496"/>
              </a:avLst>
            </a:prstGeom>
            <a:ln w="25400">
              <a:solidFill>
                <a:srgbClr val="FF0000"/>
              </a:solidFill>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53255" name="Group 15"/>
            <p:cNvGrpSpPr>
              <a:grpSpLocks/>
            </p:cNvGrpSpPr>
            <p:nvPr/>
          </p:nvGrpSpPr>
          <p:grpSpPr bwMode="auto">
            <a:xfrm>
              <a:off x="1692275" y="2060575"/>
              <a:ext cx="6119813" cy="3619500"/>
              <a:chOff x="1692275" y="2060575"/>
              <a:chExt cx="6119813" cy="3619500"/>
            </a:xfrm>
          </p:grpSpPr>
          <p:sp>
            <p:nvSpPr>
              <p:cNvPr id="53256" name="TextBox 6"/>
              <p:cNvSpPr txBox="1">
                <a:spLocks noChangeArrowheads="1"/>
              </p:cNvSpPr>
              <p:nvPr/>
            </p:nvSpPr>
            <p:spPr bwMode="auto">
              <a:xfrm>
                <a:off x="3193143" y="2209980"/>
                <a:ext cx="2514109" cy="227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d-ID" altLang="en-US" sz="1400" b="1">
                    <a:latin typeface="Calibri" charset="0"/>
                  </a:rPr>
                  <a:t>perkembangan teknologi-modern </a:t>
                </a:r>
              </a:p>
            </p:txBody>
          </p:sp>
          <p:cxnSp>
            <p:nvCxnSpPr>
              <p:cNvPr id="8" name="Straight Connector 7"/>
              <p:cNvCxnSpPr/>
              <p:nvPr/>
            </p:nvCxnSpPr>
            <p:spPr>
              <a:xfrm rot="10800000">
                <a:off x="1834989" y="5516525"/>
                <a:ext cx="5689633" cy="0"/>
              </a:xfrm>
              <a:prstGeom prst="line">
                <a:avLst/>
              </a:prstGeom>
              <a:ln w="57150">
                <a:solidFill>
                  <a:schemeClr val="tx1"/>
                </a:solidFill>
                <a:headEnd type="stealth"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65071" y="3946213"/>
                <a:ext cx="3169069" cy="0"/>
              </a:xfrm>
              <a:prstGeom prst="line">
                <a:avLst/>
              </a:prstGeom>
              <a:ln w="57150">
                <a:solidFill>
                  <a:schemeClr val="tx1"/>
                </a:solidFill>
                <a:head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433064" y="4428565"/>
                <a:ext cx="3508059" cy="739528"/>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492415" y="4494325"/>
                <a:ext cx="718196" cy="1218"/>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448406" y="3904124"/>
                <a:ext cx="1671050" cy="1218"/>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888702" y="5120688"/>
                <a:ext cx="79167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530916" y="5210759"/>
                <a:ext cx="63997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264" name="TextBox 6"/>
              <p:cNvSpPr txBox="1">
                <a:spLocks noChangeArrowheads="1"/>
              </p:cNvSpPr>
              <p:nvPr/>
            </p:nvSpPr>
            <p:spPr bwMode="auto">
              <a:xfrm>
                <a:off x="7461250" y="5373688"/>
                <a:ext cx="350838"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en-US" sz="1400" b="1" i="1">
                    <a:latin typeface="Calibri" charset="0"/>
                  </a:rPr>
                  <a:t>t</a:t>
                </a:r>
                <a:endParaRPr lang="en-US" altLang="en-US" sz="1400" b="1" i="1">
                  <a:latin typeface="Calibri" charset="0"/>
                </a:endParaRPr>
              </a:p>
            </p:txBody>
          </p:sp>
          <p:sp>
            <p:nvSpPr>
              <p:cNvPr id="53265" name="TextBox 6"/>
              <p:cNvSpPr txBox="1">
                <a:spLocks noChangeArrowheads="1"/>
              </p:cNvSpPr>
              <p:nvPr/>
            </p:nvSpPr>
            <p:spPr bwMode="auto">
              <a:xfrm>
                <a:off x="1692275" y="2060575"/>
                <a:ext cx="3508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en-US" sz="1400" b="1" i="1">
                    <a:latin typeface="Calibri" charset="0"/>
                  </a:rPr>
                  <a:t>P</a:t>
                </a:r>
                <a:endParaRPr lang="en-US" altLang="en-US" sz="1400" b="1" i="1">
                  <a:latin typeface="Calibri" charset="0"/>
                </a:endParaRPr>
              </a:p>
            </p:txBody>
          </p:sp>
        </p:grpSp>
      </p:grpSp>
      <p:sp>
        <p:nvSpPr>
          <p:cNvPr id="53252" name="TextBox 17"/>
          <p:cNvSpPr txBox="1">
            <a:spLocks noChangeArrowheads="1"/>
          </p:cNvSpPr>
          <p:nvPr/>
        </p:nvSpPr>
        <p:spPr bwMode="auto">
          <a:xfrm>
            <a:off x="5334000" y="5257800"/>
            <a:ext cx="3581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d-ID" altLang="en-US" sz="1400" b="1">
                <a:latin typeface="Calibri" charset="0"/>
              </a:rPr>
              <a:t>perkembangan politik, sosial, ekonomi, </a:t>
            </a:r>
          </a:p>
          <a:p>
            <a:pPr eaLnBrk="1" hangingPunct="1"/>
            <a:r>
              <a:rPr lang="id-ID" altLang="en-US" sz="1400" b="1">
                <a:latin typeface="Calibri" charset="0"/>
              </a:rPr>
              <a:t>kultural, hukum, etc.  </a:t>
            </a:r>
          </a:p>
        </p:txBody>
      </p:sp>
      <p:sp>
        <p:nvSpPr>
          <p:cNvPr id="53253" name="TextBox 20"/>
          <p:cNvSpPr txBox="1">
            <a:spLocks noChangeArrowheads="1"/>
          </p:cNvSpPr>
          <p:nvPr/>
        </p:nvSpPr>
        <p:spPr bwMode="auto">
          <a:xfrm>
            <a:off x="1779320" y="6346031"/>
            <a:ext cx="19050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d-ID" altLang="en-US" sz="1100" i="1" dirty="0">
                <a:latin typeface="Calibri" charset="0"/>
              </a:rPr>
              <a:t>Sumber</a:t>
            </a:r>
            <a:r>
              <a:rPr lang="en-GB" altLang="en-US" sz="1100" i="1" dirty="0">
                <a:latin typeface="Calibri" charset="0"/>
              </a:rPr>
              <a:t>: </a:t>
            </a:r>
            <a:r>
              <a:rPr lang="en-GB" altLang="en-US" sz="1100" dirty="0">
                <a:latin typeface="Calibri" charset="0"/>
              </a:rPr>
              <a:t>BHP &amp; YNR, 2009</a:t>
            </a:r>
            <a:endParaRPr lang="en-GB" altLang="en-US" sz="1100" i="1" dirty="0">
              <a:latin typeface="Calibri" charset="0"/>
            </a:endParaRPr>
          </a:p>
        </p:txBody>
      </p:sp>
    </p:spTree>
    <p:extLst>
      <p:ext uri="{BB962C8B-B14F-4D97-AF65-F5344CB8AC3E}">
        <p14:creationId xmlns:p14="http://schemas.microsoft.com/office/powerpoint/2010/main" xmlns="" val="3150101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p:txBody>
          <a:bodyPr/>
          <a:lstStyle/>
          <a:p>
            <a:pPr algn="l">
              <a:lnSpc>
                <a:spcPct val="80000"/>
              </a:lnSpc>
            </a:pPr>
            <a:r>
              <a:rPr lang="en-US" altLang="en-US" sz="2800" b="1" dirty="0">
                <a:ea typeface="ＭＳ Ｐゴシック" charset="-128"/>
              </a:rPr>
              <a:t>Among developing countries, the increase in Indonesian inequality over the last decade is among the highest, while most others declined.</a:t>
            </a:r>
          </a:p>
        </p:txBody>
      </p:sp>
      <p:sp>
        <p:nvSpPr>
          <p:cNvPr id="39938" name="TextBox 8"/>
          <p:cNvSpPr txBox="1">
            <a:spLocks noChangeArrowheads="1"/>
          </p:cNvSpPr>
          <p:nvPr/>
        </p:nvSpPr>
        <p:spPr bwMode="auto">
          <a:xfrm>
            <a:off x="1765464" y="6254750"/>
            <a:ext cx="49530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900" dirty="0"/>
              <a:t>Source: World Bank Poverty &amp; Inequality </a:t>
            </a:r>
            <a:r>
              <a:rPr lang="en-US" altLang="en-US" sz="900" dirty="0" smtClean="0"/>
              <a:t>Database, </a:t>
            </a:r>
            <a:r>
              <a:rPr lang="en-US" altLang="en-US" sz="900" dirty="0" err="1" smtClean="0"/>
              <a:t>Ansyori</a:t>
            </a:r>
            <a:r>
              <a:rPr lang="en-US" altLang="en-US" sz="900" dirty="0" smtClean="0"/>
              <a:t> Yusuf (2014)</a:t>
            </a:r>
            <a:endParaRPr lang="en-US" altLang="en-US" sz="900" dirty="0"/>
          </a:p>
          <a:p>
            <a:pPr eaLnBrk="1" hangingPunct="1"/>
            <a:r>
              <a:rPr lang="en-US" altLang="en-US" sz="900" dirty="0"/>
              <a:t>Note: The inequality indicators are three-years average where data available.</a:t>
            </a:r>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524000"/>
            <a:ext cx="8547100" cy="473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719167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06680" y="609918"/>
            <a:ext cx="8229600" cy="1143000"/>
          </a:xfrm>
        </p:spPr>
        <p:txBody>
          <a:bodyPr/>
          <a:lstStyle/>
          <a:p>
            <a:pPr algn="l">
              <a:lnSpc>
                <a:spcPct val="80000"/>
              </a:lnSpc>
            </a:pPr>
            <a:r>
              <a:rPr lang="en-US" altLang="en-US" sz="2800" b="1" dirty="0">
                <a:ea typeface="ＭＳ Ｐゴシック" charset="-128"/>
              </a:rPr>
              <a:t>Indonesian Gini coefficient has reached its record high, contributed by its large increase in the last decade. For the last decade it rise by ~30%</a:t>
            </a:r>
          </a:p>
        </p:txBody>
      </p:sp>
      <p:sp>
        <p:nvSpPr>
          <p:cNvPr id="40962" name="TextBox 9"/>
          <p:cNvSpPr txBox="1">
            <a:spLocks noChangeArrowheads="1"/>
          </p:cNvSpPr>
          <p:nvPr/>
        </p:nvSpPr>
        <p:spPr bwMode="auto">
          <a:xfrm>
            <a:off x="457200" y="6251761"/>
            <a:ext cx="495300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900" dirty="0"/>
              <a:t>Source: </a:t>
            </a:r>
            <a:r>
              <a:rPr lang="en-US" altLang="en-US" sz="900" dirty="0" smtClean="0"/>
              <a:t>SUSENAS, </a:t>
            </a:r>
            <a:r>
              <a:rPr lang="en-US" altLang="en-US" sz="900" dirty="0" err="1" smtClean="0"/>
              <a:t>Ansyori</a:t>
            </a:r>
            <a:r>
              <a:rPr lang="en-US" altLang="en-US" sz="900" dirty="0" smtClean="0"/>
              <a:t> Yusuf (2014)</a:t>
            </a:r>
            <a:endParaRPr lang="en-US" altLang="en-US" sz="900" dirty="0"/>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447800"/>
            <a:ext cx="8272463" cy="460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307825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2880" y="622821"/>
            <a:ext cx="7886700" cy="964910"/>
          </a:xfrm>
        </p:spPr>
        <p:txBody>
          <a:bodyPr>
            <a:normAutofit fontScale="90000"/>
          </a:bodyPr>
          <a:lstStyle/>
          <a:p>
            <a:pPr>
              <a:defRPr/>
            </a:pPr>
            <a:r>
              <a:rPr lang="en-US" sz="3200" b="1" dirty="0" smtClean="0"/>
              <a:t>By other measure, the rise is ~60% (Palma Index or </a:t>
            </a:r>
            <a:r>
              <a:rPr lang="en-US" sz="3200" b="1" dirty="0" err="1" smtClean="0"/>
              <a:t>decile</a:t>
            </a:r>
            <a:r>
              <a:rPr lang="en-US" sz="3200" b="1" dirty="0" smtClean="0"/>
              <a:t> dispersion ratio)</a:t>
            </a:r>
            <a:endParaRPr lang="en-US" sz="3200" b="1" dirty="0"/>
          </a:p>
        </p:txBody>
      </p:sp>
      <p:graphicFrame>
        <p:nvGraphicFramePr>
          <p:cNvPr id="9" name="Content Placeholder 8"/>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1987" name="Rectangle 9"/>
          <p:cNvSpPr>
            <a:spLocks noChangeArrowheads="1"/>
          </p:cNvSpPr>
          <p:nvPr/>
        </p:nvSpPr>
        <p:spPr bwMode="auto">
          <a:xfrm>
            <a:off x="1066800" y="2057400"/>
            <a:ext cx="2209800" cy="923925"/>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t>Palma Index = share 10% richest/share 40% poorest</a:t>
            </a:r>
          </a:p>
        </p:txBody>
      </p:sp>
      <p:graphicFrame>
        <p:nvGraphicFramePr>
          <p:cNvPr id="12" name="Content Placeholder 11"/>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1989" name="TextBox 12"/>
          <p:cNvSpPr txBox="1">
            <a:spLocks noChangeArrowheads="1"/>
          </p:cNvSpPr>
          <p:nvPr/>
        </p:nvSpPr>
        <p:spPr bwMode="auto">
          <a:xfrm>
            <a:off x="5105400" y="2057400"/>
            <a:ext cx="1981200" cy="923925"/>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t>Mean income of 10% richest to 10% poorest</a:t>
            </a:r>
          </a:p>
        </p:txBody>
      </p:sp>
      <p:sp>
        <p:nvSpPr>
          <p:cNvPr id="2" name="TextBox 1"/>
          <p:cNvSpPr txBox="1"/>
          <p:nvPr/>
        </p:nvSpPr>
        <p:spPr>
          <a:xfrm>
            <a:off x="2291938" y="6258296"/>
            <a:ext cx="4239491" cy="369332"/>
          </a:xfrm>
          <a:prstGeom prst="rect">
            <a:avLst/>
          </a:prstGeom>
          <a:noFill/>
        </p:spPr>
        <p:txBody>
          <a:bodyPr wrap="square" rtlCol="0">
            <a:spAutoFit/>
          </a:bodyPr>
          <a:lstStyle/>
          <a:p>
            <a:r>
              <a:rPr lang="en-US" dirty="0" err="1" smtClean="0"/>
              <a:t>Sumber:Ansyori</a:t>
            </a:r>
            <a:r>
              <a:rPr lang="en-US" dirty="0" smtClean="0"/>
              <a:t> Yusuf (2014)</a:t>
            </a:r>
            <a:endParaRPr lang="en-US" dirty="0"/>
          </a:p>
        </p:txBody>
      </p:sp>
    </p:spTree>
    <p:extLst>
      <p:ext uri="{BB962C8B-B14F-4D97-AF65-F5344CB8AC3E}">
        <p14:creationId xmlns:p14="http://schemas.microsoft.com/office/powerpoint/2010/main" xmlns="" val="8160690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xmlns="" val="1702927648"/>
              </p:ext>
            </p:extLst>
          </p:nvPr>
        </p:nvGraphicFramePr>
        <p:xfrm>
          <a:off x="231343" y="946315"/>
          <a:ext cx="8342641" cy="3781391"/>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txBox="1">
            <a:spLocks/>
          </p:cNvSpPr>
          <p:nvPr/>
        </p:nvSpPr>
        <p:spPr>
          <a:xfrm>
            <a:off x="106251" y="468523"/>
            <a:ext cx="6515100" cy="365522"/>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b="1" dirty="0" err="1">
                <a:latin typeface="Perpetua"/>
                <a:cs typeface="Perpetua"/>
              </a:rPr>
              <a:t>Struktur</a:t>
            </a:r>
            <a:r>
              <a:rPr lang="en-US" sz="2800" b="1" dirty="0">
                <a:latin typeface="Perpetua"/>
                <a:cs typeface="Perpetua"/>
              </a:rPr>
              <a:t> </a:t>
            </a:r>
            <a:r>
              <a:rPr lang="en-US" sz="2800" b="1" dirty="0" err="1">
                <a:latin typeface="Perpetua"/>
                <a:cs typeface="Perpetua"/>
              </a:rPr>
              <a:t>Penerimaan</a:t>
            </a:r>
            <a:r>
              <a:rPr lang="en-US" sz="2800" b="1" dirty="0">
                <a:latin typeface="Perpetua"/>
                <a:cs typeface="Perpetua"/>
              </a:rPr>
              <a:t> </a:t>
            </a:r>
            <a:r>
              <a:rPr lang="en-US" sz="2800" b="1" dirty="0" err="1">
                <a:latin typeface="Perpetua"/>
                <a:cs typeface="Perpetua"/>
              </a:rPr>
              <a:t>Pajak</a:t>
            </a:r>
            <a:r>
              <a:rPr lang="en-US" sz="2800" b="1" dirty="0">
                <a:latin typeface="Perpetua"/>
                <a:cs typeface="Perpetua"/>
              </a:rPr>
              <a:t> 2006-20</a:t>
            </a:r>
            <a:r>
              <a:rPr lang="id-ID" sz="2800" b="1" dirty="0">
                <a:latin typeface="Perpetua"/>
                <a:cs typeface="Perpetua"/>
              </a:rPr>
              <a:t>14</a:t>
            </a:r>
            <a:endParaRPr lang="en-US" sz="2800" b="1" dirty="0">
              <a:latin typeface="Perpetua"/>
              <a:cs typeface="Perpetua"/>
            </a:endParaRPr>
          </a:p>
        </p:txBody>
      </p:sp>
      <p:sp>
        <p:nvSpPr>
          <p:cNvPr id="9" name="Rounded Rectangle 8"/>
          <p:cNvSpPr/>
          <p:nvPr/>
        </p:nvSpPr>
        <p:spPr>
          <a:xfrm>
            <a:off x="231343" y="4839976"/>
            <a:ext cx="8342641" cy="1172051"/>
          </a:xfrm>
          <a:prstGeom prst="round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Tax Injustice </a:t>
            </a:r>
            <a:r>
              <a:rPr lang="en-US" sz="1350" b="1" dirty="0">
                <a:sym typeface="Wingdings"/>
              </a:rPr>
              <a:t> </a:t>
            </a:r>
            <a:r>
              <a:rPr lang="en-US" sz="1350" b="1" dirty="0" err="1"/>
              <a:t>Penerimaan</a:t>
            </a:r>
            <a:r>
              <a:rPr lang="en-US" sz="1350" b="1" dirty="0"/>
              <a:t> </a:t>
            </a:r>
            <a:r>
              <a:rPr lang="en-US" sz="1350" b="1" dirty="0" err="1"/>
              <a:t>Pajak</a:t>
            </a:r>
            <a:r>
              <a:rPr lang="en-US" sz="1350" b="1" dirty="0"/>
              <a:t> </a:t>
            </a:r>
            <a:r>
              <a:rPr lang="en-US" sz="1350" b="1" dirty="0" err="1"/>
              <a:t>masih</a:t>
            </a:r>
            <a:r>
              <a:rPr lang="en-US" sz="1350" b="1" dirty="0"/>
              <a:t> </a:t>
            </a:r>
            <a:r>
              <a:rPr lang="en-US" sz="1350" b="1" dirty="0" err="1"/>
              <a:t>mengandalkan</a:t>
            </a:r>
            <a:r>
              <a:rPr lang="en-US" sz="1350" b="1" dirty="0"/>
              <a:t> PPN (indirect tax). </a:t>
            </a:r>
            <a:r>
              <a:rPr lang="en-US" sz="1350" b="1" dirty="0" err="1"/>
              <a:t>PPh</a:t>
            </a:r>
            <a:r>
              <a:rPr lang="en-US" sz="1350" b="1" dirty="0"/>
              <a:t> </a:t>
            </a:r>
            <a:r>
              <a:rPr lang="en-US" sz="1350" b="1" dirty="0" err="1"/>
              <a:t>Badan</a:t>
            </a:r>
            <a:r>
              <a:rPr lang="en-US" sz="1350" b="1" dirty="0"/>
              <a:t> </a:t>
            </a:r>
            <a:r>
              <a:rPr lang="en-US" sz="1350" b="1" dirty="0" err="1"/>
              <a:t>stagnan</a:t>
            </a:r>
            <a:r>
              <a:rPr lang="en-US" sz="1350" b="1" dirty="0"/>
              <a:t>, </a:t>
            </a:r>
            <a:r>
              <a:rPr lang="en-US" sz="1350" b="1" dirty="0" err="1"/>
              <a:t>PPh</a:t>
            </a:r>
            <a:r>
              <a:rPr lang="en-US" sz="1350" b="1" dirty="0"/>
              <a:t> </a:t>
            </a:r>
            <a:r>
              <a:rPr lang="en-US" sz="1350" b="1" dirty="0" err="1"/>
              <a:t>Pasal</a:t>
            </a:r>
            <a:r>
              <a:rPr lang="en-US" sz="1350" b="1" dirty="0"/>
              <a:t> 21 </a:t>
            </a:r>
            <a:r>
              <a:rPr lang="en-US" sz="1350" b="1" dirty="0" err="1"/>
              <a:t>meningkat</a:t>
            </a:r>
            <a:r>
              <a:rPr lang="en-US" sz="1350" b="1" dirty="0"/>
              <a:t>, </a:t>
            </a:r>
            <a:r>
              <a:rPr lang="en-US" sz="1350" b="1" dirty="0" err="1"/>
              <a:t>PPh</a:t>
            </a:r>
            <a:r>
              <a:rPr lang="en-US" sz="1350" b="1" dirty="0"/>
              <a:t> Orang </a:t>
            </a:r>
            <a:r>
              <a:rPr lang="en-US" sz="1350" b="1" dirty="0" err="1"/>
              <a:t>Pribadi</a:t>
            </a:r>
            <a:r>
              <a:rPr lang="en-US" sz="1350" b="1" dirty="0"/>
              <a:t> Non-</a:t>
            </a:r>
            <a:r>
              <a:rPr lang="en-US" sz="1350" b="1" dirty="0" err="1"/>
              <a:t>Karyawan</a:t>
            </a:r>
            <a:r>
              <a:rPr lang="en-US" sz="1350" b="1" dirty="0"/>
              <a:t> </a:t>
            </a:r>
            <a:r>
              <a:rPr lang="en-US" sz="1350" b="1" dirty="0" err="1"/>
              <a:t>stagnan</a:t>
            </a:r>
            <a:endParaRPr lang="en-US" sz="1350" b="1" dirty="0"/>
          </a:p>
        </p:txBody>
      </p:sp>
    </p:spTree>
    <p:extLst>
      <p:ext uri="{BB962C8B-B14F-4D97-AF65-F5344CB8AC3E}">
        <p14:creationId xmlns:p14="http://schemas.microsoft.com/office/powerpoint/2010/main" xmlns="" val="13300472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289560" y="435427"/>
            <a:ext cx="6172200" cy="389335"/>
          </a:xfrm>
        </p:spPr>
        <p:txBody>
          <a:bodyPr>
            <a:noAutofit/>
          </a:bodyPr>
          <a:lstStyle/>
          <a:p>
            <a:pPr eaLnBrk="1" hangingPunct="1"/>
            <a:r>
              <a:rPr lang="en-US" altLang="en-US" sz="2400" b="1" dirty="0" err="1" smtClean="0">
                <a:solidFill>
                  <a:srgbClr val="C00000"/>
                </a:solidFill>
                <a:ea typeface="ＭＳ Ｐゴシック" charset="-128"/>
              </a:rPr>
              <a:t>Distribusi</a:t>
            </a:r>
            <a:r>
              <a:rPr lang="en-US" altLang="en-US" sz="2400" b="1" dirty="0" smtClean="0">
                <a:solidFill>
                  <a:srgbClr val="C00000"/>
                </a:solidFill>
                <a:ea typeface="ＭＳ Ｐゴシック" charset="-128"/>
              </a:rPr>
              <a:t> </a:t>
            </a:r>
            <a:r>
              <a:rPr lang="en-US" altLang="en-US" sz="2400" b="1" dirty="0" err="1" smtClean="0">
                <a:solidFill>
                  <a:srgbClr val="C00000"/>
                </a:solidFill>
                <a:ea typeface="ＭＳ Ｐゴシック" charset="-128"/>
              </a:rPr>
              <a:t>Pendapatan</a:t>
            </a:r>
            <a:r>
              <a:rPr lang="en-US" altLang="en-US" sz="2400" b="1" dirty="0" smtClean="0">
                <a:solidFill>
                  <a:srgbClr val="C00000"/>
                </a:solidFill>
                <a:ea typeface="ＭＳ Ｐゴシック" charset="-128"/>
              </a:rPr>
              <a:t> </a:t>
            </a:r>
            <a:r>
              <a:rPr lang="en-US" altLang="en-US" sz="2400" b="1" dirty="0" err="1" smtClean="0">
                <a:solidFill>
                  <a:srgbClr val="C00000"/>
                </a:solidFill>
                <a:ea typeface="ＭＳ Ｐゴシック" charset="-128"/>
              </a:rPr>
              <a:t>Penduduk</a:t>
            </a:r>
            <a:r>
              <a:rPr lang="en-US" altLang="en-US" sz="2400" b="1" dirty="0" smtClean="0">
                <a:solidFill>
                  <a:srgbClr val="C00000"/>
                </a:solidFill>
                <a:ea typeface="ＭＳ Ｐゴシック" charset="-128"/>
              </a:rPr>
              <a:t> Indonesia</a:t>
            </a:r>
            <a:endParaRPr lang="en-US" altLang="en-US" sz="2400" b="1" dirty="0">
              <a:solidFill>
                <a:srgbClr val="C00000"/>
              </a:solidFill>
              <a:ea typeface="ＭＳ Ｐゴシック" charset="-128"/>
            </a:endParaRPr>
          </a:p>
        </p:txBody>
      </p:sp>
      <p:graphicFrame>
        <p:nvGraphicFramePr>
          <p:cNvPr id="3" name="Content Placeholder 3"/>
          <p:cNvGraphicFramePr>
            <a:graphicFrameLocks noGrp="1"/>
          </p:cNvGraphicFramePr>
          <p:nvPr>
            <p:ph idx="1"/>
            <p:extLst>
              <p:ext uri="{D42A27DB-BD31-4B8C-83A1-F6EECF244321}">
                <p14:modId xmlns:p14="http://schemas.microsoft.com/office/powerpoint/2010/main" xmlns="" val="3347508185"/>
              </p:ext>
            </p:extLst>
          </p:nvPr>
        </p:nvGraphicFramePr>
        <p:xfrm>
          <a:off x="274319" y="1109280"/>
          <a:ext cx="8521339" cy="304403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7050493" y="1499181"/>
            <a:ext cx="1864907" cy="2047741"/>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100" dirty="0" smtClean="0">
                <a:solidFill>
                  <a:schemeClr val="tx1"/>
                </a:solidFill>
                <a:sym typeface="Wingdings" pitchFamily="2" charset="2"/>
              </a:rPr>
              <a:t>20</a:t>
            </a:r>
            <a:r>
              <a:rPr lang="id-ID" sz="1100" dirty="0">
                <a:solidFill>
                  <a:schemeClr val="tx1"/>
                </a:solidFill>
                <a:sym typeface="Wingdings" pitchFamily="2" charset="2"/>
              </a:rPr>
              <a:t>% penduduk berpendapatan tinggi mengalami kenaikan proposi pendapatan</a:t>
            </a:r>
            <a:endParaRPr lang="en-US" sz="1100" dirty="0">
              <a:solidFill>
                <a:schemeClr val="tx1"/>
              </a:solidFill>
              <a:sym typeface="Wingdings" pitchFamily="2" charset="2"/>
            </a:endParaRPr>
          </a:p>
          <a:p>
            <a:pPr>
              <a:defRPr/>
            </a:pPr>
            <a:endParaRPr lang="en-US" sz="1100" dirty="0" smtClean="0">
              <a:solidFill>
                <a:schemeClr val="tx1"/>
              </a:solidFill>
              <a:sym typeface="Wingdings" pitchFamily="2" charset="2"/>
            </a:endParaRPr>
          </a:p>
          <a:p>
            <a:pPr>
              <a:defRPr/>
            </a:pPr>
            <a:r>
              <a:rPr lang="id-ID" sz="1100" dirty="0" smtClean="0">
                <a:solidFill>
                  <a:schemeClr val="tx1"/>
                </a:solidFill>
                <a:sym typeface="Wingdings" pitchFamily="2" charset="2"/>
              </a:rPr>
              <a:t>40</a:t>
            </a:r>
            <a:r>
              <a:rPr lang="id-ID" sz="1100" dirty="0">
                <a:solidFill>
                  <a:schemeClr val="tx1"/>
                </a:solidFill>
                <a:sym typeface="Wingdings" pitchFamily="2" charset="2"/>
              </a:rPr>
              <a:t>% penduduk berpendapatan menengah cenderung menurun, dan </a:t>
            </a:r>
            <a:endParaRPr lang="en-US" sz="1100" dirty="0" smtClean="0">
              <a:solidFill>
                <a:schemeClr val="tx1"/>
              </a:solidFill>
              <a:sym typeface="Wingdings" pitchFamily="2" charset="2"/>
            </a:endParaRPr>
          </a:p>
          <a:p>
            <a:pPr>
              <a:defRPr/>
            </a:pPr>
            <a:endParaRPr lang="en-US" sz="1100" dirty="0">
              <a:solidFill>
                <a:schemeClr val="tx1"/>
              </a:solidFill>
              <a:sym typeface="Wingdings" pitchFamily="2" charset="2"/>
            </a:endParaRPr>
          </a:p>
          <a:p>
            <a:pPr>
              <a:defRPr/>
            </a:pPr>
            <a:r>
              <a:rPr lang="id-ID" sz="1100" dirty="0" smtClean="0">
                <a:solidFill>
                  <a:schemeClr val="tx1"/>
                </a:solidFill>
                <a:sym typeface="Wingdings" pitchFamily="2" charset="2"/>
              </a:rPr>
              <a:t>40</a:t>
            </a:r>
            <a:r>
              <a:rPr lang="id-ID" sz="1100" dirty="0">
                <a:solidFill>
                  <a:schemeClr val="tx1"/>
                </a:solidFill>
                <a:sym typeface="Wingdings" pitchFamily="2" charset="2"/>
              </a:rPr>
              <a:t>% penduduk berpendapatan rendah stagnan.</a:t>
            </a:r>
            <a:endParaRPr lang="id-ID" sz="1100" dirty="0">
              <a:solidFill>
                <a:schemeClr val="tx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518764215"/>
              </p:ext>
            </p:extLst>
          </p:nvPr>
        </p:nvGraphicFramePr>
        <p:xfrm>
          <a:off x="93600" y="4684729"/>
          <a:ext cx="5782159" cy="1005699"/>
        </p:xfrm>
        <a:graphic>
          <a:graphicData uri="http://schemas.openxmlformats.org/presentationml/2006/ole">
            <p:oleObj spid="_x0000_s1070" name="Worksheet" r:id="rId4" imgW="5038557" imgH="771690" progId="Excel.Sheet.12">
              <p:embed/>
            </p:oleObj>
          </a:graphicData>
        </a:graphic>
      </p:graphicFrame>
      <p:sp>
        <p:nvSpPr>
          <p:cNvPr id="6" name="TextBox 5"/>
          <p:cNvSpPr txBox="1"/>
          <p:nvPr/>
        </p:nvSpPr>
        <p:spPr>
          <a:xfrm>
            <a:off x="0" y="5741228"/>
            <a:ext cx="2038082" cy="230832"/>
          </a:xfrm>
          <a:prstGeom prst="rect">
            <a:avLst/>
          </a:prstGeom>
          <a:noFill/>
        </p:spPr>
        <p:txBody>
          <a:bodyPr wrap="square" rtlCol="0">
            <a:spAutoFit/>
          </a:bodyPr>
          <a:lstStyle/>
          <a:p>
            <a:r>
              <a:rPr lang="en-US" sz="900" dirty="0"/>
              <a:t>Source: LPS, April 2015</a:t>
            </a:r>
          </a:p>
        </p:txBody>
      </p:sp>
      <p:sp>
        <p:nvSpPr>
          <p:cNvPr id="9" name="Title 1"/>
          <p:cNvSpPr txBox="1">
            <a:spLocks/>
          </p:cNvSpPr>
          <p:nvPr/>
        </p:nvSpPr>
        <p:spPr>
          <a:xfrm>
            <a:off x="0" y="824762"/>
            <a:ext cx="6172200" cy="38933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600" b="1" dirty="0" err="1" smtClean="0">
                <a:solidFill>
                  <a:srgbClr val="C00000"/>
                </a:solidFill>
                <a:ea typeface="ＭＳ Ｐゴシック" charset="-128"/>
              </a:rPr>
              <a:t>Berdasarkan</a:t>
            </a:r>
            <a:r>
              <a:rPr lang="en-US" altLang="en-US" sz="1600" b="1" dirty="0" smtClean="0">
                <a:solidFill>
                  <a:srgbClr val="C00000"/>
                </a:solidFill>
                <a:ea typeface="ＭＳ Ｐゴシック" charset="-128"/>
              </a:rPr>
              <a:t> </a:t>
            </a:r>
            <a:r>
              <a:rPr lang="en-US" altLang="en-US" sz="1600" b="1" dirty="0" err="1" smtClean="0">
                <a:solidFill>
                  <a:srgbClr val="C00000"/>
                </a:solidFill>
                <a:ea typeface="ＭＳ Ｐゴシック" charset="-128"/>
              </a:rPr>
              <a:t>pendapatan</a:t>
            </a:r>
            <a:r>
              <a:rPr lang="en-US" altLang="en-US" sz="1600" b="1" dirty="0" smtClean="0">
                <a:solidFill>
                  <a:srgbClr val="C00000"/>
                </a:solidFill>
                <a:ea typeface="ＭＳ Ｐゴシック" charset="-128"/>
              </a:rPr>
              <a:t>…</a:t>
            </a:r>
            <a:endParaRPr lang="en-US" altLang="en-US" sz="1600" b="1" dirty="0">
              <a:solidFill>
                <a:srgbClr val="C00000"/>
              </a:solidFill>
              <a:ea typeface="ＭＳ Ｐゴシック" charset="-128"/>
            </a:endParaRPr>
          </a:p>
        </p:txBody>
      </p:sp>
      <p:sp>
        <p:nvSpPr>
          <p:cNvPr id="10" name="Title 1"/>
          <p:cNvSpPr txBox="1">
            <a:spLocks/>
          </p:cNvSpPr>
          <p:nvPr/>
        </p:nvSpPr>
        <p:spPr>
          <a:xfrm>
            <a:off x="0" y="4244594"/>
            <a:ext cx="6172200" cy="38933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600" b="1" dirty="0" err="1" smtClean="0">
                <a:solidFill>
                  <a:srgbClr val="C00000"/>
                </a:solidFill>
                <a:ea typeface="ＭＳ Ｐゴシック" charset="-128"/>
              </a:rPr>
              <a:t>Berdasarkan</a:t>
            </a:r>
            <a:r>
              <a:rPr lang="en-US" altLang="en-US" sz="1600" b="1" dirty="0" smtClean="0">
                <a:solidFill>
                  <a:srgbClr val="C00000"/>
                </a:solidFill>
                <a:ea typeface="ＭＳ Ｐゴシック" charset="-128"/>
              </a:rPr>
              <a:t> </a:t>
            </a:r>
            <a:r>
              <a:rPr lang="en-US" altLang="en-US" sz="1600" b="1" dirty="0" err="1" smtClean="0">
                <a:solidFill>
                  <a:srgbClr val="C00000"/>
                </a:solidFill>
                <a:ea typeface="ＭＳ Ｐゴシック" charset="-128"/>
              </a:rPr>
              <a:t>besarnya</a:t>
            </a:r>
            <a:r>
              <a:rPr lang="en-US" altLang="en-US" sz="1600" b="1" dirty="0" smtClean="0">
                <a:solidFill>
                  <a:srgbClr val="C00000"/>
                </a:solidFill>
                <a:ea typeface="ＭＳ Ｐゴシック" charset="-128"/>
              </a:rPr>
              <a:t> </a:t>
            </a:r>
            <a:r>
              <a:rPr lang="en-US" altLang="en-US" sz="1600" b="1" dirty="0" err="1" smtClean="0">
                <a:solidFill>
                  <a:srgbClr val="C00000"/>
                </a:solidFill>
                <a:ea typeface="ＭＳ Ｐゴシック" charset="-128"/>
              </a:rPr>
              <a:t>rekening</a:t>
            </a:r>
            <a:r>
              <a:rPr lang="en-US" altLang="en-US" sz="1600" b="1" dirty="0" smtClean="0">
                <a:solidFill>
                  <a:srgbClr val="C00000"/>
                </a:solidFill>
                <a:ea typeface="ＭＳ Ｐゴシック" charset="-128"/>
              </a:rPr>
              <a:t> </a:t>
            </a:r>
            <a:r>
              <a:rPr lang="en-US" altLang="en-US" sz="1600" b="1" dirty="0" err="1" smtClean="0">
                <a:solidFill>
                  <a:srgbClr val="C00000"/>
                </a:solidFill>
                <a:ea typeface="ＭＳ Ｐゴシック" charset="-128"/>
              </a:rPr>
              <a:t>tabungan</a:t>
            </a:r>
            <a:r>
              <a:rPr lang="en-US" altLang="en-US" sz="1600" b="1" dirty="0" smtClean="0">
                <a:solidFill>
                  <a:srgbClr val="C00000"/>
                </a:solidFill>
                <a:ea typeface="ＭＳ Ｐゴシック" charset="-128"/>
              </a:rPr>
              <a:t>…</a:t>
            </a:r>
            <a:endParaRPr lang="en-US" altLang="en-US" sz="1600" b="1" dirty="0">
              <a:solidFill>
                <a:srgbClr val="C00000"/>
              </a:solidFill>
              <a:ea typeface="ＭＳ Ｐゴシック" charset="-128"/>
            </a:endParaRPr>
          </a:p>
        </p:txBody>
      </p:sp>
    </p:spTree>
    <p:extLst>
      <p:ext uri="{BB962C8B-B14F-4D97-AF65-F5344CB8AC3E}">
        <p14:creationId xmlns:p14="http://schemas.microsoft.com/office/powerpoint/2010/main" xmlns="" val="38670714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64" y="519966"/>
            <a:ext cx="7886700" cy="994172"/>
          </a:xfrm>
        </p:spPr>
        <p:txBody>
          <a:bodyPr>
            <a:normAutofit/>
          </a:bodyPr>
          <a:lstStyle/>
          <a:p>
            <a:r>
              <a:rPr lang="en-US" sz="2800" b="1" dirty="0">
                <a:solidFill>
                  <a:srgbClr val="C00000"/>
                </a:solidFill>
              </a:rPr>
              <a:t>High wealth concentration </a:t>
            </a:r>
            <a:r>
              <a:rPr lang="en-US" sz="2800" b="1" dirty="0" smtClean="0">
                <a:solidFill>
                  <a:srgbClr val="C00000"/>
                </a:solidFill>
              </a:rPr>
              <a:t>in Indonesia… </a:t>
            </a:r>
            <a:endParaRPr lang="en-US" sz="2800" b="1"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4464" y="1744090"/>
            <a:ext cx="5555321" cy="4004828"/>
          </a:xfrm>
          <a:prstGeom prst="rect">
            <a:avLst/>
          </a:prstGeom>
          <a:ln>
            <a:noFill/>
          </a:ln>
          <a:effectLst>
            <a:outerShdw blurRad="190500" algn="tl" rotWithShape="0">
              <a:srgbClr val="000000">
                <a:alpha val="70000"/>
              </a:srgbClr>
            </a:outerShdw>
          </a:effectLst>
        </p:spPr>
      </p:pic>
      <p:sp>
        <p:nvSpPr>
          <p:cNvPr id="6" name="Rectangle 5"/>
          <p:cNvSpPr/>
          <p:nvPr/>
        </p:nvSpPr>
        <p:spPr>
          <a:xfrm>
            <a:off x="6033754" y="1744090"/>
            <a:ext cx="2862329" cy="1038746"/>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en-US" sz="1350" dirty="0"/>
              <a:t>AN INCREASING CONCENTRATION OF</a:t>
            </a:r>
          </a:p>
          <a:p>
            <a:r>
              <a:rPr lang="en-US" sz="1350" dirty="0"/>
              <a:t>WEALTH IN THE HANDS OF A FEW MEANS</a:t>
            </a:r>
          </a:p>
          <a:p>
            <a:r>
              <a:rPr lang="en-US" sz="1050" b="1" dirty="0">
                <a:solidFill>
                  <a:srgbClr val="FF0000"/>
                </a:solidFill>
              </a:rPr>
              <a:t>THAT INCOME FROM FINANCIAL AND PHYSICAL</a:t>
            </a:r>
          </a:p>
          <a:p>
            <a:r>
              <a:rPr lang="en-US" sz="1050" b="1" dirty="0">
                <a:solidFill>
                  <a:srgbClr val="FF0000"/>
                </a:solidFill>
              </a:rPr>
              <a:t>ASSETS IS ALSO DRIVING INEQUALITY HIGHER</a:t>
            </a:r>
          </a:p>
        </p:txBody>
      </p:sp>
      <p:sp>
        <p:nvSpPr>
          <p:cNvPr id="7" name="Rectangle 6"/>
          <p:cNvSpPr/>
          <p:nvPr/>
        </p:nvSpPr>
        <p:spPr>
          <a:xfrm>
            <a:off x="6033753" y="2894320"/>
            <a:ext cx="2862330" cy="2377574"/>
          </a:xfrm>
          <a:prstGeom prst="rect">
            <a:avLst/>
          </a:prstGeom>
          <a:solidFill>
            <a:schemeClr val="accent5">
              <a:lumMod val="50000"/>
            </a:schemeClr>
          </a:solidFill>
        </p:spPr>
        <p:txBody>
          <a:bodyPr wrap="square">
            <a:spAutoFit/>
          </a:bodyPr>
          <a:lstStyle/>
          <a:p>
            <a:r>
              <a:rPr lang="en-US" sz="1350" dirty="0">
                <a:solidFill>
                  <a:schemeClr val="bg1"/>
                </a:solidFill>
                <a:latin typeface="Arial" panose="020B0604020202020204" pitchFamily="34" charset="0"/>
              </a:rPr>
              <a:t>The </a:t>
            </a:r>
            <a:r>
              <a:rPr lang="en-US" sz="1350" b="1" dirty="0">
                <a:solidFill>
                  <a:schemeClr val="bg1"/>
                </a:solidFill>
                <a:latin typeface="Arial" panose="020B0604020202020204" pitchFamily="34" charset="0"/>
              </a:rPr>
              <a:t>richest </a:t>
            </a:r>
            <a:r>
              <a:rPr lang="en-US" sz="1350" b="1" u="sng" dirty="0">
                <a:solidFill>
                  <a:schemeClr val="bg1"/>
                </a:solidFill>
                <a:latin typeface="Arial" panose="020B0604020202020204" pitchFamily="34" charset="0"/>
              </a:rPr>
              <a:t>10 percent </a:t>
            </a:r>
            <a:r>
              <a:rPr lang="en-US" sz="1350" dirty="0">
                <a:solidFill>
                  <a:schemeClr val="bg1"/>
                </a:solidFill>
                <a:latin typeface="Arial" panose="020B0604020202020204" pitchFamily="34" charset="0"/>
              </a:rPr>
              <a:t>of Indonesians own </a:t>
            </a:r>
            <a:r>
              <a:rPr lang="en-US" sz="1350" b="1" u="sng" dirty="0" smtClean="0">
                <a:solidFill>
                  <a:schemeClr val="bg1"/>
                </a:solidFill>
                <a:latin typeface="Arial" panose="020B0604020202020204" pitchFamily="34" charset="0"/>
              </a:rPr>
              <a:t>77 </a:t>
            </a:r>
            <a:r>
              <a:rPr lang="en-US" sz="1350" b="1" u="sng" dirty="0">
                <a:solidFill>
                  <a:schemeClr val="bg1"/>
                </a:solidFill>
                <a:latin typeface="Arial" panose="020B0604020202020204" pitchFamily="34" charset="0"/>
              </a:rPr>
              <a:t>percent </a:t>
            </a:r>
            <a:r>
              <a:rPr lang="en-US" sz="1350" dirty="0">
                <a:solidFill>
                  <a:schemeClr val="bg1"/>
                </a:solidFill>
                <a:latin typeface="Arial" panose="020B0604020202020204" pitchFamily="34" charset="0"/>
              </a:rPr>
              <a:t>of all the country's wealth. </a:t>
            </a:r>
            <a:endParaRPr lang="en-US" sz="1350" dirty="0" smtClean="0">
              <a:solidFill>
                <a:schemeClr val="bg1"/>
              </a:solidFill>
              <a:latin typeface="Arial" panose="020B0604020202020204" pitchFamily="34" charset="0"/>
            </a:endParaRPr>
          </a:p>
          <a:p>
            <a:endParaRPr lang="en-US" sz="1350" dirty="0">
              <a:solidFill>
                <a:schemeClr val="bg1"/>
              </a:solidFill>
              <a:latin typeface="Arial" panose="020B0604020202020204" pitchFamily="34" charset="0"/>
            </a:endParaRPr>
          </a:p>
          <a:p>
            <a:r>
              <a:rPr lang="en-US" sz="1350" dirty="0">
                <a:solidFill>
                  <a:schemeClr val="bg1"/>
                </a:solidFill>
                <a:latin typeface="Arial" panose="020B0604020202020204" pitchFamily="34" charset="0"/>
              </a:rPr>
              <a:t>T</a:t>
            </a:r>
            <a:r>
              <a:rPr lang="en-US" sz="1350" dirty="0" smtClean="0">
                <a:solidFill>
                  <a:schemeClr val="bg1"/>
                </a:solidFill>
                <a:latin typeface="Arial" panose="020B0604020202020204" pitchFamily="34" charset="0"/>
              </a:rPr>
              <a:t>he </a:t>
            </a:r>
            <a:r>
              <a:rPr lang="en-US" sz="1350" dirty="0">
                <a:solidFill>
                  <a:schemeClr val="bg1"/>
                </a:solidFill>
                <a:latin typeface="Arial" panose="020B0604020202020204" pitchFamily="34" charset="0"/>
              </a:rPr>
              <a:t>richest </a:t>
            </a:r>
            <a:r>
              <a:rPr lang="en-US" sz="1350" b="1" u="sng" dirty="0">
                <a:solidFill>
                  <a:schemeClr val="bg1"/>
                </a:solidFill>
                <a:latin typeface="Arial" panose="020B0604020202020204" pitchFamily="34" charset="0"/>
              </a:rPr>
              <a:t>1 percent </a:t>
            </a:r>
            <a:r>
              <a:rPr lang="en-US" sz="1350" dirty="0">
                <a:solidFill>
                  <a:schemeClr val="bg1"/>
                </a:solidFill>
                <a:latin typeface="Arial" panose="020B0604020202020204" pitchFamily="34" charset="0"/>
              </a:rPr>
              <a:t>own </a:t>
            </a:r>
            <a:r>
              <a:rPr lang="en-US" sz="1350" b="1" u="sng" dirty="0">
                <a:solidFill>
                  <a:schemeClr val="bg1"/>
                </a:solidFill>
                <a:latin typeface="Arial" panose="020B0604020202020204" pitchFamily="34" charset="0"/>
              </a:rPr>
              <a:t>half </a:t>
            </a:r>
            <a:r>
              <a:rPr lang="en-US" sz="1350" dirty="0">
                <a:solidFill>
                  <a:schemeClr val="bg1"/>
                </a:solidFill>
                <a:latin typeface="Arial" panose="020B0604020202020204" pitchFamily="34" charset="0"/>
              </a:rPr>
              <a:t>of all the country's wealth.</a:t>
            </a:r>
          </a:p>
          <a:p>
            <a:endParaRPr lang="en-US" sz="1350" dirty="0">
              <a:solidFill>
                <a:schemeClr val="bg1"/>
              </a:solidFill>
              <a:latin typeface="Arial" panose="020B0604020202020204" pitchFamily="34" charset="0"/>
            </a:endParaRPr>
          </a:p>
          <a:p>
            <a:r>
              <a:rPr lang="en-US" sz="1350" dirty="0" smtClean="0">
                <a:solidFill>
                  <a:schemeClr val="bg1"/>
                </a:solidFill>
                <a:latin typeface="Arial" panose="020B0604020202020204" pitchFamily="34" charset="0"/>
              </a:rPr>
              <a:t>Income </a:t>
            </a:r>
            <a:r>
              <a:rPr lang="en-US" sz="1350" dirty="0">
                <a:solidFill>
                  <a:schemeClr val="bg1"/>
                </a:solidFill>
                <a:latin typeface="Arial" panose="020B0604020202020204" pitchFamily="34" charset="0"/>
              </a:rPr>
              <a:t>from financial and physical assets benefits fewer households in Indonesia than in many other countries.</a:t>
            </a:r>
            <a:endParaRPr lang="en-US" sz="1350" dirty="0">
              <a:solidFill>
                <a:schemeClr val="bg1"/>
              </a:solidFill>
            </a:endParaRPr>
          </a:p>
        </p:txBody>
      </p:sp>
      <p:sp>
        <p:nvSpPr>
          <p:cNvPr id="3" name="TextBox 2"/>
          <p:cNvSpPr txBox="1"/>
          <p:nvPr/>
        </p:nvSpPr>
        <p:spPr>
          <a:xfrm>
            <a:off x="234464" y="5748918"/>
            <a:ext cx="1615570" cy="307777"/>
          </a:xfrm>
          <a:prstGeom prst="rect">
            <a:avLst/>
          </a:prstGeom>
          <a:noFill/>
        </p:spPr>
        <p:txBody>
          <a:bodyPr wrap="none" rtlCol="0">
            <a:spAutoFit/>
          </a:bodyPr>
          <a:lstStyle/>
          <a:p>
            <a:r>
              <a:rPr lang="en-US" sz="1400" i="1" dirty="0" smtClean="0"/>
              <a:t>Source: World Bank</a:t>
            </a:r>
            <a:endParaRPr lang="en-US" sz="1400" i="1" dirty="0"/>
          </a:p>
        </p:txBody>
      </p:sp>
      <p:sp>
        <p:nvSpPr>
          <p:cNvPr id="8" name="TextBox 7"/>
          <p:cNvSpPr txBox="1"/>
          <p:nvPr/>
        </p:nvSpPr>
        <p:spPr>
          <a:xfrm>
            <a:off x="234464" y="1324829"/>
            <a:ext cx="3556038" cy="307777"/>
          </a:xfrm>
          <a:prstGeom prst="rect">
            <a:avLst/>
          </a:prstGeom>
          <a:noFill/>
        </p:spPr>
        <p:txBody>
          <a:bodyPr wrap="none" rtlCol="0">
            <a:spAutoFit/>
          </a:bodyPr>
          <a:lstStyle/>
          <a:p>
            <a:r>
              <a:rPr lang="en-US" sz="1400" b="1" dirty="0" err="1" smtClean="0">
                <a:solidFill>
                  <a:srgbClr val="1F4E79"/>
                </a:solidFill>
              </a:rPr>
              <a:t>Grafik</a:t>
            </a:r>
            <a:r>
              <a:rPr lang="en-US" sz="1400" b="1" dirty="0" smtClean="0">
                <a:solidFill>
                  <a:srgbClr val="1F4E79"/>
                </a:solidFill>
              </a:rPr>
              <a:t> </a:t>
            </a:r>
            <a:r>
              <a:rPr lang="en-US" sz="1400" b="1" dirty="0" err="1" smtClean="0">
                <a:solidFill>
                  <a:srgbClr val="1F4E79"/>
                </a:solidFill>
              </a:rPr>
              <a:t>Proporsi</a:t>
            </a:r>
            <a:r>
              <a:rPr lang="en-US" sz="1400" b="1" dirty="0" smtClean="0">
                <a:solidFill>
                  <a:srgbClr val="1F4E79"/>
                </a:solidFill>
              </a:rPr>
              <a:t> </a:t>
            </a:r>
            <a:r>
              <a:rPr lang="en-US" sz="1400" b="1" dirty="0" err="1" smtClean="0">
                <a:solidFill>
                  <a:srgbClr val="1F4E79"/>
                </a:solidFill>
              </a:rPr>
              <a:t>pendapatan</a:t>
            </a:r>
            <a:r>
              <a:rPr lang="en-US" sz="1400" b="1" dirty="0" smtClean="0">
                <a:solidFill>
                  <a:srgbClr val="1F4E79"/>
                </a:solidFill>
              </a:rPr>
              <a:t> 1% orang </a:t>
            </a:r>
            <a:r>
              <a:rPr lang="en-US" sz="1400" b="1" dirty="0" err="1" smtClean="0">
                <a:solidFill>
                  <a:srgbClr val="1F4E79"/>
                </a:solidFill>
              </a:rPr>
              <a:t>terkaya</a:t>
            </a:r>
            <a:endParaRPr lang="en-US" sz="1400" b="1" dirty="0">
              <a:solidFill>
                <a:srgbClr val="1F4E79"/>
              </a:solidFill>
            </a:endParaRPr>
          </a:p>
        </p:txBody>
      </p:sp>
    </p:spTree>
    <p:extLst>
      <p:ext uri="{BB962C8B-B14F-4D97-AF65-F5344CB8AC3E}">
        <p14:creationId xmlns:p14="http://schemas.microsoft.com/office/powerpoint/2010/main" xmlns="" val="16342705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32861" y="2516939"/>
            <a:ext cx="1689691" cy="1651221"/>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07000"/>
              </a:lnSpc>
              <a:spcAft>
                <a:spcPts val="600"/>
              </a:spcAft>
            </a:pPr>
            <a:r>
              <a:rPr lang="en-US" sz="1500" b="1" dirty="0" err="1">
                <a:solidFill>
                  <a:srgbClr val="383838"/>
                </a:solidFill>
                <a:latin typeface="Agency FB" panose="020B0503020202020204" pitchFamily="34" charset="0"/>
                <a:ea typeface="Times New Roman" panose="02020603050405020304" pitchFamily="18" charset="0"/>
                <a:cs typeface="Calibri" panose="020F0502020204030204" pitchFamily="34" charset="0"/>
              </a:rPr>
              <a:t>Rekomendasi</a:t>
            </a:r>
            <a:r>
              <a:rPr lang="en-US" sz="1500" b="1" dirty="0">
                <a:solidFill>
                  <a:srgbClr val="383838"/>
                </a:solidFill>
                <a:latin typeface="Agency FB" panose="020B0503020202020204" pitchFamily="34" charset="0"/>
                <a:ea typeface="Times New Roman" panose="02020603050405020304" pitchFamily="18" charset="0"/>
                <a:cs typeface="Calibri" panose="020F0502020204030204" pitchFamily="34" charset="0"/>
              </a:rPr>
              <a:t> Tax Reform</a:t>
            </a:r>
          </a:p>
          <a:p>
            <a:pPr>
              <a:lnSpc>
                <a:spcPct val="107000"/>
              </a:lnSpc>
              <a:spcAft>
                <a:spcPts val="600"/>
              </a:spcAft>
            </a:pPr>
            <a:r>
              <a:rPr lang="en-US" sz="1500" b="1" dirty="0" err="1">
                <a:solidFill>
                  <a:srgbClr val="383838"/>
                </a:solidFill>
                <a:latin typeface="Agency FB" panose="020B0503020202020204" pitchFamily="34" charset="0"/>
                <a:ea typeface="Times New Roman" panose="02020603050405020304" pitchFamily="18" charset="0"/>
                <a:cs typeface="Calibri" panose="020F0502020204030204" pitchFamily="34" charset="0"/>
              </a:rPr>
              <a:t>Menambah</a:t>
            </a:r>
            <a:r>
              <a:rPr lang="en-US" sz="1500" b="1" dirty="0">
                <a:solidFill>
                  <a:srgbClr val="383838"/>
                </a:solidFill>
                <a:latin typeface="Agency FB" panose="020B0503020202020204" pitchFamily="34" charset="0"/>
                <a:ea typeface="Times New Roman" panose="02020603050405020304" pitchFamily="18" charset="0"/>
                <a:cs typeface="Calibri" panose="020F0502020204030204" pitchFamily="34" charset="0"/>
              </a:rPr>
              <a:t> Layer </a:t>
            </a:r>
            <a:r>
              <a:rPr lang="en-US" sz="1500" b="1" dirty="0" err="1">
                <a:solidFill>
                  <a:srgbClr val="383838"/>
                </a:solidFill>
                <a:latin typeface="Agency FB" panose="020B0503020202020204" pitchFamily="34" charset="0"/>
                <a:ea typeface="Times New Roman" panose="02020603050405020304" pitchFamily="18" charset="0"/>
                <a:cs typeface="Calibri" panose="020F0502020204030204" pitchFamily="34" charset="0"/>
              </a:rPr>
              <a:t>PPh</a:t>
            </a:r>
            <a:r>
              <a:rPr lang="en-US" sz="1500" b="1" dirty="0">
                <a:solidFill>
                  <a:srgbClr val="383838"/>
                </a:solidFill>
                <a:latin typeface="Agency FB" panose="020B0503020202020204" pitchFamily="34" charset="0"/>
                <a:ea typeface="Times New Roman" panose="02020603050405020304" pitchFamily="18" charset="0"/>
                <a:cs typeface="Calibri" panose="020F0502020204030204" pitchFamily="34" charset="0"/>
              </a:rPr>
              <a:t> OP </a:t>
            </a:r>
            <a:r>
              <a:rPr lang="en-US" sz="1500" b="1" dirty="0" err="1">
                <a:solidFill>
                  <a:srgbClr val="383838"/>
                </a:solidFill>
                <a:latin typeface="Agency FB" panose="020B0503020202020204" pitchFamily="34" charset="0"/>
                <a:ea typeface="Times New Roman" panose="02020603050405020304" pitchFamily="18" charset="0"/>
                <a:cs typeface="Calibri" panose="020F0502020204030204" pitchFamily="34" charset="0"/>
              </a:rPr>
              <a:t>dari</a:t>
            </a:r>
            <a:r>
              <a:rPr lang="en-US" sz="1500" b="1" dirty="0">
                <a:solidFill>
                  <a:srgbClr val="383838"/>
                </a:solidFill>
                <a:latin typeface="Agency FB" panose="020B0503020202020204" pitchFamily="34" charset="0"/>
                <a:ea typeface="Times New Roman" panose="02020603050405020304" pitchFamily="18" charset="0"/>
                <a:cs typeface="Calibri" panose="020F0502020204030204" pitchFamily="34" charset="0"/>
              </a:rPr>
              <a:t> 4 </a:t>
            </a:r>
            <a:r>
              <a:rPr lang="en-US" sz="1500" b="1" dirty="0" err="1">
                <a:solidFill>
                  <a:srgbClr val="383838"/>
                </a:solidFill>
                <a:latin typeface="Agency FB" panose="020B0503020202020204" pitchFamily="34" charset="0"/>
                <a:ea typeface="Times New Roman" panose="02020603050405020304" pitchFamily="18" charset="0"/>
                <a:cs typeface="Calibri" panose="020F0502020204030204" pitchFamily="34" charset="0"/>
              </a:rPr>
              <a:t>menjadi</a:t>
            </a:r>
            <a:r>
              <a:rPr lang="en-US" sz="1500" b="1" dirty="0">
                <a:solidFill>
                  <a:srgbClr val="383838"/>
                </a:solidFill>
                <a:latin typeface="Agency FB" panose="020B0503020202020204" pitchFamily="34" charset="0"/>
                <a:ea typeface="Times New Roman" panose="02020603050405020304" pitchFamily="18" charset="0"/>
                <a:cs typeface="Calibri" panose="020F0502020204030204" pitchFamily="34" charset="0"/>
              </a:rPr>
              <a:t> 6 demi </a:t>
            </a:r>
            <a:r>
              <a:rPr lang="en-US" sz="1500" b="1" dirty="0" err="1">
                <a:solidFill>
                  <a:srgbClr val="383838"/>
                </a:solidFill>
                <a:latin typeface="Agency FB" panose="020B0503020202020204" pitchFamily="34" charset="0"/>
                <a:ea typeface="Times New Roman" panose="02020603050405020304" pitchFamily="18" charset="0"/>
                <a:cs typeface="Calibri" panose="020F0502020204030204" pitchFamily="34" charset="0"/>
              </a:rPr>
              <a:t>mengentaskan</a:t>
            </a:r>
            <a:r>
              <a:rPr lang="en-US" sz="1500" b="1" dirty="0">
                <a:solidFill>
                  <a:srgbClr val="383838"/>
                </a:solidFill>
                <a:latin typeface="Agency FB" panose="020B0503020202020204" pitchFamily="34" charset="0"/>
                <a:ea typeface="Times New Roman" panose="02020603050405020304" pitchFamily="18" charset="0"/>
                <a:cs typeface="Calibri" panose="020F0502020204030204" pitchFamily="34" charset="0"/>
              </a:rPr>
              <a:t> Inequality</a:t>
            </a:r>
          </a:p>
        </p:txBody>
      </p:sp>
      <p:sp>
        <p:nvSpPr>
          <p:cNvPr id="4" name="Rectangle 3"/>
          <p:cNvSpPr/>
          <p:nvPr/>
        </p:nvSpPr>
        <p:spPr>
          <a:xfrm>
            <a:off x="1058089" y="332131"/>
            <a:ext cx="5031251" cy="1260345"/>
          </a:xfrm>
          <a:prstGeom prst="rect">
            <a:avLst/>
          </a:prstGeom>
        </p:spPr>
        <p:txBody>
          <a:bodyPr wrap="square">
            <a:spAutoFit/>
          </a:bodyPr>
          <a:lstStyle/>
          <a:p>
            <a:pPr algn="ctr">
              <a:lnSpc>
                <a:spcPct val="107000"/>
              </a:lnSpc>
              <a:spcAft>
                <a:spcPts val="600"/>
              </a:spcAft>
            </a:pPr>
            <a:r>
              <a:rPr lang="en-US" sz="2400" b="1" dirty="0">
                <a:solidFill>
                  <a:srgbClr val="C00000"/>
                </a:solidFill>
                <a:ea typeface="Times New Roman" panose="02020603050405020304" pitchFamily="18" charset="0"/>
                <a:cs typeface="Calibri" panose="020F0502020204030204" pitchFamily="34" charset="0"/>
              </a:rPr>
              <a:t>Marginal tax rate in Indonesia, South Africa, Brazil, and United Kingdom, 2014</a:t>
            </a:r>
          </a:p>
        </p:txBody>
      </p:sp>
      <p:sp>
        <p:nvSpPr>
          <p:cNvPr id="6" name="Rectangle 5"/>
          <p:cNvSpPr/>
          <p:nvPr/>
        </p:nvSpPr>
        <p:spPr>
          <a:xfrm>
            <a:off x="284102" y="5464984"/>
            <a:ext cx="7793605" cy="536942"/>
          </a:xfrm>
          <a:prstGeom prst="rect">
            <a:avLst/>
          </a:prstGeom>
          <a:ln>
            <a:solidFill>
              <a:srgbClr val="7030A0"/>
            </a:solidFill>
          </a:ln>
        </p:spPr>
        <p:txBody>
          <a:bodyPr wrap="square">
            <a:spAutoFit/>
          </a:bodyPr>
          <a:lstStyle/>
          <a:p>
            <a:pPr>
              <a:lnSpc>
                <a:spcPct val="107000"/>
              </a:lnSpc>
              <a:spcAft>
                <a:spcPts val="600"/>
              </a:spcAft>
            </a:pPr>
            <a:r>
              <a:rPr lang="en-US" sz="1350" dirty="0">
                <a:solidFill>
                  <a:srgbClr val="383838"/>
                </a:solidFill>
                <a:ea typeface="Times New Roman" panose="02020603050405020304" pitchFamily="18" charset="0"/>
                <a:cs typeface="Calibri" panose="020F0502020204030204" pitchFamily="34" charset="0"/>
              </a:rPr>
              <a:t>Personal income tax system in Indonesia and South Africa do not show progressivity. It is proved by relatively low marginal rate and relatively high income level that subject to the highest rate.</a:t>
            </a:r>
          </a:p>
        </p:txBody>
      </p:sp>
      <p:graphicFrame>
        <p:nvGraphicFramePr>
          <p:cNvPr id="8" name="Chart 7"/>
          <p:cNvGraphicFramePr/>
          <p:nvPr>
            <p:extLst/>
          </p:nvPr>
        </p:nvGraphicFramePr>
        <p:xfrm>
          <a:off x="370992" y="1683362"/>
          <a:ext cx="6550023" cy="35561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8881562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2863116744"/>
              </p:ext>
            </p:extLst>
          </p:nvPr>
        </p:nvGraphicFramePr>
        <p:xfrm>
          <a:off x="248823" y="1588405"/>
          <a:ext cx="8568871" cy="4594679"/>
        </p:xfrm>
        <a:graphic>
          <a:graphicData uri="http://schemas.openxmlformats.org/drawingml/2006/chart">
            <c:chart xmlns:c="http://schemas.openxmlformats.org/drawingml/2006/chart" xmlns:r="http://schemas.openxmlformats.org/officeDocument/2006/relationships" r:id="rId2"/>
          </a:graphicData>
        </a:graphic>
      </p:graphicFrame>
      <p:sp>
        <p:nvSpPr>
          <p:cNvPr id="25602" name="Title 2"/>
          <p:cNvSpPr>
            <a:spLocks noGrp="1"/>
          </p:cNvSpPr>
          <p:nvPr>
            <p:ph type="title"/>
          </p:nvPr>
        </p:nvSpPr>
        <p:spPr>
          <a:xfrm>
            <a:off x="1082040" y="665661"/>
            <a:ext cx="6780519" cy="651272"/>
          </a:xfrm>
          <a:noFill/>
        </p:spPr>
        <p:txBody>
          <a:bodyPr/>
          <a:lstStyle/>
          <a:p>
            <a:pPr algn="ctr" eaLnBrk="1" hangingPunct="1"/>
            <a:r>
              <a:rPr lang="en-US" sz="3200" b="1" dirty="0" err="1">
                <a:solidFill>
                  <a:srgbClr val="C00000"/>
                </a:solidFill>
                <a:cs typeface="Bookman Old Style" charset="0"/>
              </a:rPr>
              <a:t>Sektor</a:t>
            </a:r>
            <a:r>
              <a:rPr lang="en-US" sz="3200" b="1" dirty="0">
                <a:solidFill>
                  <a:srgbClr val="C00000"/>
                </a:solidFill>
                <a:cs typeface="Bookman Old Style" charset="0"/>
              </a:rPr>
              <a:t> Informal </a:t>
            </a:r>
            <a:r>
              <a:rPr lang="en-US" sz="3200" b="1" dirty="0" err="1">
                <a:solidFill>
                  <a:srgbClr val="C00000"/>
                </a:solidFill>
                <a:cs typeface="Bookman Old Style" charset="0"/>
              </a:rPr>
              <a:t>terhadap</a:t>
            </a:r>
            <a:r>
              <a:rPr lang="en-US" sz="3200" b="1" dirty="0">
                <a:solidFill>
                  <a:srgbClr val="C00000"/>
                </a:solidFill>
                <a:cs typeface="Bookman Old Style" charset="0"/>
              </a:rPr>
              <a:t> </a:t>
            </a:r>
            <a:r>
              <a:rPr lang="en-US" sz="3200" b="1" dirty="0" smtClean="0">
                <a:solidFill>
                  <a:srgbClr val="C00000"/>
                </a:solidFill>
                <a:cs typeface="Bookman Old Style" charset="0"/>
              </a:rPr>
              <a:t>PDB</a:t>
            </a:r>
            <a:endParaRPr lang="en-US" sz="3200" b="1" dirty="0">
              <a:solidFill>
                <a:srgbClr val="C00000"/>
              </a:solidFill>
              <a:cs typeface="Bookman Old Style" charset="0"/>
            </a:endParaRPr>
          </a:p>
        </p:txBody>
      </p:sp>
      <p:sp>
        <p:nvSpPr>
          <p:cNvPr id="3" name="Rectangle 2"/>
          <p:cNvSpPr/>
          <p:nvPr/>
        </p:nvSpPr>
        <p:spPr>
          <a:xfrm>
            <a:off x="7138264" y="6161706"/>
            <a:ext cx="1805302" cy="369332"/>
          </a:xfrm>
          <a:prstGeom prst="rect">
            <a:avLst/>
          </a:prstGeom>
        </p:spPr>
        <p:txBody>
          <a:bodyPr wrap="none">
            <a:spAutoFit/>
          </a:bodyPr>
          <a:lstStyle/>
          <a:p>
            <a:r>
              <a:rPr lang="en-US" b="1" dirty="0">
                <a:solidFill>
                  <a:srgbClr val="C00000"/>
                </a:solidFill>
                <a:cs typeface="Bookman Old Style" charset="0"/>
              </a:rPr>
              <a:t>(Schneider:2010)</a:t>
            </a:r>
            <a:endParaRPr lang="en-US" dirty="0"/>
          </a:p>
        </p:txBody>
      </p:sp>
    </p:spTree>
    <p:extLst>
      <p:ext uri="{BB962C8B-B14F-4D97-AF65-F5344CB8AC3E}">
        <p14:creationId xmlns:p14="http://schemas.microsoft.com/office/powerpoint/2010/main" xmlns="" val="1168521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614136"/>
            <a:ext cx="8156624" cy="427989"/>
          </a:xfrm>
        </p:spPr>
        <p:txBody>
          <a:bodyPr/>
          <a:lstStyle/>
          <a:p>
            <a:r>
              <a:rPr lang="en-US" sz="3200" b="1" dirty="0" err="1">
                <a:solidFill>
                  <a:srgbClr val="C00000"/>
                </a:solidFill>
                <a:latin typeface="Trebuchet MS" panose="020B0603020202020204" pitchFamily="34" charset="0"/>
              </a:rPr>
              <a:t>Komposisi</a:t>
            </a:r>
            <a:r>
              <a:rPr lang="en-US" sz="3200" b="1" dirty="0">
                <a:solidFill>
                  <a:srgbClr val="C00000"/>
                </a:solidFill>
                <a:latin typeface="Trebuchet MS" panose="020B0603020202020204" pitchFamily="34" charset="0"/>
              </a:rPr>
              <a:t> PDB Indonesia </a:t>
            </a:r>
            <a:r>
              <a:rPr lang="en-US" sz="3200" b="1" dirty="0" smtClean="0">
                <a:solidFill>
                  <a:srgbClr val="C00000"/>
                </a:solidFill>
                <a:latin typeface="Trebuchet MS" panose="020B0603020202020204" pitchFamily="34" charset="0"/>
              </a:rPr>
              <a:t>2010-2014</a:t>
            </a:r>
            <a:endParaRPr lang="en-US" sz="3200" dirty="0">
              <a:solidFill>
                <a:srgbClr val="C00000"/>
              </a:solidFill>
              <a:latin typeface="Trebuchet MS" panose="020B06030202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xmlns="" val="792470970"/>
              </p:ext>
            </p:extLst>
          </p:nvPr>
        </p:nvGraphicFramePr>
        <p:xfrm>
          <a:off x="105305" y="1277257"/>
          <a:ext cx="8864523" cy="47606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2198764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36746" y="954581"/>
            <a:ext cx="6396038" cy="47029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b="1" dirty="0">
                <a:solidFill>
                  <a:srgbClr val="C00000"/>
                </a:solidFill>
              </a:rPr>
              <a:t>Tax Ratio </a:t>
            </a:r>
            <a:r>
              <a:rPr lang="en-US" sz="4000" b="1" dirty="0" err="1">
                <a:solidFill>
                  <a:srgbClr val="C00000"/>
                </a:solidFill>
              </a:rPr>
              <a:t>Sektoral</a:t>
            </a:r>
            <a:r>
              <a:rPr lang="en-US" sz="4000" b="1" dirty="0">
                <a:solidFill>
                  <a:srgbClr val="C00000"/>
                </a:solidFill>
              </a:rPr>
              <a:t> 2008-2012</a:t>
            </a:r>
          </a:p>
        </p:txBody>
      </p:sp>
      <p:graphicFrame>
        <p:nvGraphicFramePr>
          <p:cNvPr id="5" name="Table 4"/>
          <p:cNvGraphicFramePr>
            <a:graphicFrameLocks noGrp="1"/>
          </p:cNvGraphicFramePr>
          <p:nvPr>
            <p:extLst>
              <p:ext uri="{D42A27DB-BD31-4B8C-83A1-F6EECF244321}">
                <p14:modId xmlns:p14="http://schemas.microsoft.com/office/powerpoint/2010/main" xmlns="" val="2130376496"/>
              </p:ext>
            </p:extLst>
          </p:nvPr>
        </p:nvGraphicFramePr>
        <p:xfrm>
          <a:off x="1141963" y="1931681"/>
          <a:ext cx="6472708" cy="4178833"/>
        </p:xfrm>
        <a:graphic>
          <a:graphicData uri="http://schemas.openxmlformats.org/drawingml/2006/table">
            <a:tbl>
              <a:tblPr firstRow="1" firstCol="1" bandRow="1"/>
              <a:tblGrid>
                <a:gridCol w="3509270"/>
                <a:gridCol w="535945"/>
                <a:gridCol w="535945"/>
                <a:gridCol w="535945"/>
                <a:gridCol w="535945"/>
                <a:gridCol w="819658"/>
              </a:tblGrid>
              <a:tr h="326892">
                <a:tc rowSpan="2">
                  <a:txBody>
                    <a:bodyPr/>
                    <a:lstStyle/>
                    <a:p>
                      <a:pPr marL="0" marR="0" algn="ctr">
                        <a:lnSpc>
                          <a:spcPct val="107000"/>
                        </a:lnSpc>
                        <a:spcBef>
                          <a:spcPts val="0"/>
                        </a:spcBef>
                        <a:spcAft>
                          <a:spcPts val="0"/>
                        </a:spcAft>
                      </a:pPr>
                      <a:r>
                        <a:rPr lang="en-US" sz="1600" b="1"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Klasifikasi</a:t>
                      </a:r>
                      <a:r>
                        <a:rPr lang="en-US"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Lapangan</a:t>
                      </a:r>
                      <a:r>
                        <a:rPr lang="en-US"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Usaha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002060"/>
                    </a:solidFill>
                  </a:tcPr>
                </a:tc>
                <a:tc gridSpan="5">
                  <a:txBody>
                    <a:bodyPr/>
                    <a:lstStyle/>
                    <a:p>
                      <a:pPr marL="0" marR="0" algn="ctr">
                        <a:lnSpc>
                          <a:spcPct val="107000"/>
                        </a:lnSpc>
                        <a:spcBef>
                          <a:spcPts val="0"/>
                        </a:spcBef>
                        <a:spcAft>
                          <a:spcPts val="0"/>
                        </a:spcAft>
                      </a:pPr>
                      <a:r>
                        <a:rPr lang="en-US" sz="1600" b="1"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Tahun</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8664">
                <a:tc vMerge="1">
                  <a:txBody>
                    <a:bodyPr/>
                    <a:lstStyle/>
                    <a:p>
                      <a:endParaRPr lang="en-US"/>
                    </a:p>
                  </a:txBody>
                  <a:tcPr/>
                </a:tc>
                <a:tc>
                  <a:txBody>
                    <a:bodyPr/>
                    <a:lstStyle/>
                    <a:p>
                      <a:pPr marL="0" marR="0" algn="ctr">
                        <a:lnSpc>
                          <a:spcPct val="107000"/>
                        </a:lnSpc>
                        <a:spcBef>
                          <a:spcPts val="0"/>
                        </a:spcBef>
                        <a:spcAft>
                          <a:spcPts val="0"/>
                        </a:spcAft>
                      </a:pPr>
                      <a:r>
                        <a:rPr lang="en-US" sz="16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2008</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2009</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2010</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2011</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2012</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002060"/>
                    </a:solidFill>
                  </a:tcPr>
                </a:tc>
              </a:tr>
              <a:tr h="326892">
                <a:tc>
                  <a:txBody>
                    <a:bodyPr/>
                    <a:lstStyle/>
                    <a:p>
                      <a:pPr marL="0" marR="0">
                        <a:lnSpc>
                          <a:spcPct val="107000"/>
                        </a:lnSpc>
                        <a:spcBef>
                          <a:spcPts val="0"/>
                        </a:spcBef>
                        <a:spcAft>
                          <a:spcPts val="0"/>
                        </a:spcAft>
                      </a:pPr>
                      <a:r>
                        <a:rPr lang="en-US" sz="16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Pertanian</a:t>
                      </a:r>
                      <a:r>
                        <a:rPr lang="en-US" sz="16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Perkebunan, </a:t>
                      </a:r>
                      <a:r>
                        <a:rPr lang="en-US" sz="16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Kehutanan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r>
              <a:tr h="326892">
                <a:tc>
                  <a:txBody>
                    <a:bodyPr/>
                    <a:lstStyle/>
                    <a:p>
                      <a:pPr marL="0" marR="0">
                        <a:lnSpc>
                          <a:spcPct val="107000"/>
                        </a:lnSpc>
                        <a:spcBef>
                          <a:spcPts val="0"/>
                        </a:spcBef>
                        <a:spcAft>
                          <a:spcPts val="0"/>
                        </a:spcAft>
                      </a:pP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Pertambangan</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dan</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Penggalian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00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00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00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00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00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0000"/>
                    </a:solidFill>
                  </a:tcPr>
                </a:tc>
              </a:tr>
              <a:tr h="326892">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Industri Pengolahan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326892">
                <a:tc>
                  <a:txBody>
                    <a:bodyPr/>
                    <a:lstStyle/>
                    <a:p>
                      <a:pPr marL="0" marR="0">
                        <a:lnSpc>
                          <a:spcPct val="107000"/>
                        </a:lnSpc>
                        <a:spcBef>
                          <a:spcPts val="0"/>
                        </a:spcBef>
                        <a:spcAft>
                          <a:spcPts val="0"/>
                        </a:spcAft>
                      </a:pP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Listrik</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Gas </a:t>
                      </a: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dan</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Air </a:t>
                      </a: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Bersih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326892">
                <a:tc>
                  <a:txBody>
                    <a:bodyPr/>
                    <a:lstStyle/>
                    <a:p>
                      <a:pPr marL="0" marR="0">
                        <a:lnSpc>
                          <a:spcPct val="107000"/>
                        </a:lnSpc>
                        <a:spcBef>
                          <a:spcPts val="0"/>
                        </a:spcBef>
                        <a:spcAft>
                          <a:spcPts val="0"/>
                        </a:spcAft>
                      </a:pP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Konstruksi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r>
              <a:tr h="326892">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Perdagangan, Hotel dan Restoran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326892">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Pengangkutan dan Komunikasi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611249">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Keuangan, Real Estate &amp; Jasa Perusahaan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326892">
                <a:tc>
                  <a:txBody>
                    <a:bodyPr/>
                    <a:lstStyle/>
                    <a:p>
                      <a:pPr marL="0" marR="0">
                        <a:lnSpc>
                          <a:spcPct val="107000"/>
                        </a:lnSpc>
                        <a:spcBef>
                          <a:spcPts val="0"/>
                        </a:spcBef>
                        <a:spcAft>
                          <a:spcPts val="0"/>
                        </a:spcAft>
                      </a:pP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Jasa-jasa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00"/>
                    </a:solidFill>
                  </a:tcPr>
                </a:tc>
              </a:tr>
              <a:tr h="326892">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MENURUT SEKTOR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579" marR="38579"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bl>
          </a:graphicData>
        </a:graphic>
      </p:graphicFrame>
    </p:spTree>
    <p:extLst>
      <p:ext uri="{BB962C8B-B14F-4D97-AF65-F5344CB8AC3E}">
        <p14:creationId xmlns:p14="http://schemas.microsoft.com/office/powerpoint/2010/main" xmlns="" val="2708515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rot="-5400000">
            <a:off x="4391819" y="-1862931"/>
            <a:ext cx="73025" cy="6913563"/>
          </a:xfrm>
          <a:prstGeom prst="rect">
            <a:avLst/>
          </a:prstGeom>
          <a:gradFill rotWithShape="1">
            <a:gsLst>
              <a:gs pos="0">
                <a:srgbClr val="6600CC"/>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Calibri" charset="0"/>
            </a:endParaRPr>
          </a:p>
        </p:txBody>
      </p:sp>
      <p:sp>
        <p:nvSpPr>
          <p:cNvPr id="54275" name="Rectangle 3"/>
          <p:cNvSpPr>
            <a:spLocks noGrp="1" noChangeArrowheads="1"/>
          </p:cNvSpPr>
          <p:nvPr>
            <p:ph type="title" idx="4294967295"/>
          </p:nvPr>
        </p:nvSpPr>
        <p:spPr>
          <a:xfrm>
            <a:off x="84931" y="202078"/>
            <a:ext cx="8686800" cy="986642"/>
          </a:xfrm>
          <a:prstGeom prst="rect">
            <a:avLst/>
          </a:prstGeom>
        </p:spPr>
        <p:txBody>
          <a:bodyPr/>
          <a:lstStyle/>
          <a:p>
            <a:pPr algn="ctr" eaLnBrk="1" hangingPunct="1"/>
            <a:r>
              <a:rPr lang="id-ID" altLang="en-US" sz="3600" dirty="0">
                <a:latin typeface="Arial Rounded MT Bold" charset="0"/>
              </a:rPr>
              <a:t/>
            </a:r>
            <a:br>
              <a:rPr lang="id-ID" altLang="en-US" sz="3600" dirty="0">
                <a:latin typeface="Arial Rounded MT Bold" charset="0"/>
              </a:rPr>
            </a:br>
            <a:r>
              <a:rPr lang="id-ID" altLang="en-US" sz="2400" dirty="0">
                <a:latin typeface="Arial Rounded MT Bold" charset="0"/>
              </a:rPr>
              <a:t>Asupan </a:t>
            </a:r>
            <a:r>
              <a:rPr lang="en-US" altLang="en-US" sz="2400" dirty="0" smtClean="0">
                <a:latin typeface="Arial Rounded MT Bold" charset="0"/>
              </a:rPr>
              <a:t>T</a:t>
            </a:r>
            <a:r>
              <a:rPr lang="id-ID" altLang="en-US" sz="2400" dirty="0" smtClean="0">
                <a:latin typeface="Arial Rounded MT Bold" charset="0"/>
              </a:rPr>
              <a:t>eknologi </a:t>
            </a:r>
            <a:r>
              <a:rPr lang="en-US" altLang="en-US" sz="2400" dirty="0">
                <a:latin typeface="Arial Rounded MT Bold" charset="0"/>
              </a:rPr>
              <a:t>M</a:t>
            </a:r>
            <a:r>
              <a:rPr lang="id-ID" altLang="en-US" sz="2400" dirty="0" smtClean="0">
                <a:latin typeface="Arial Rounded MT Bold" charset="0"/>
              </a:rPr>
              <a:t>utakhir </a:t>
            </a:r>
            <a:r>
              <a:rPr lang="id-ID" altLang="en-US" sz="2400" dirty="0">
                <a:latin typeface="Arial Rounded MT Bold" charset="0"/>
              </a:rPr>
              <a:t>VS Indeks Pembagunan Manusia (HDI)</a:t>
            </a:r>
            <a:r>
              <a:rPr lang="id-ID" altLang="en-US" sz="3600" dirty="0">
                <a:latin typeface="Arial Rounded MT Bold" charset="0"/>
              </a:rPr>
              <a:t> </a:t>
            </a:r>
          </a:p>
        </p:txBody>
      </p:sp>
      <p:sp>
        <p:nvSpPr>
          <p:cNvPr id="54276" name="TextBox 4"/>
          <p:cNvSpPr txBox="1">
            <a:spLocks noChangeArrowheads="1"/>
          </p:cNvSpPr>
          <p:nvPr/>
        </p:nvSpPr>
        <p:spPr bwMode="auto">
          <a:xfrm>
            <a:off x="228600" y="6165850"/>
            <a:ext cx="51054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en-US" sz="1200" i="1">
                <a:latin typeface="Calibri" charset="0"/>
              </a:rPr>
              <a:t>Sumber: </a:t>
            </a:r>
            <a:r>
              <a:rPr lang="en-GB" altLang="en-US" sz="1200">
                <a:latin typeface="Calibri" charset="0"/>
              </a:rPr>
              <a:t>Yanuar Nugroho, 2012 (diolah dari </a:t>
            </a:r>
            <a:r>
              <a:rPr lang="en-GB" altLang="en-US" sz="1200" i="1">
                <a:latin typeface="Calibri" charset="0"/>
              </a:rPr>
              <a:t>Human Development Index (2010) </a:t>
            </a:r>
            <a:r>
              <a:rPr lang="en-GB" altLang="en-US" sz="1200">
                <a:latin typeface="Calibri" charset="0"/>
              </a:rPr>
              <a:t>dan</a:t>
            </a:r>
            <a:r>
              <a:rPr lang="en-GB" altLang="en-US" sz="1200" i="1">
                <a:latin typeface="Calibri" charset="0"/>
              </a:rPr>
              <a:t> Internetworldstats (2010))</a:t>
            </a:r>
            <a:endParaRPr lang="en-US" altLang="en-US" sz="1200" i="1">
              <a:latin typeface="Calibri" charset="0"/>
            </a:endParaRPr>
          </a:p>
        </p:txBody>
      </p:sp>
      <p:graphicFrame>
        <p:nvGraphicFramePr>
          <p:cNvPr id="7" name="Chart 6"/>
          <p:cNvGraphicFramePr/>
          <p:nvPr/>
        </p:nvGraphicFramePr>
        <p:xfrm>
          <a:off x="762000" y="1752600"/>
          <a:ext cx="7391400" cy="44127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6094953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3" name="Object 7" hidden="1"/>
          <p:cNvGraphicFramePr>
            <a:graphicFrameLocks noChangeAspect="1"/>
          </p:cNvGraphicFramePr>
          <p:nvPr>
            <p:custDataLst>
              <p:tags r:id="rId2"/>
            </p:custDataLst>
          </p:nvPr>
        </p:nvGraphicFramePr>
        <p:xfrm>
          <a:off x="1144192" y="858442"/>
          <a:ext cx="1190" cy="1190"/>
        </p:xfrm>
        <a:graphic>
          <a:graphicData uri="http://schemas.openxmlformats.org/presentationml/2006/ole">
            <p:oleObj spid="_x0000_s2093" name="think-cell Slide" r:id="rId4" imgW="360" imgH="360" progId="">
              <p:embed/>
            </p:oleObj>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2979397852"/>
              </p:ext>
            </p:extLst>
          </p:nvPr>
        </p:nvGraphicFramePr>
        <p:xfrm>
          <a:off x="415419" y="5166929"/>
          <a:ext cx="6790598" cy="933620"/>
        </p:xfrm>
        <a:graphic>
          <a:graphicData uri="http://schemas.openxmlformats.org/drawingml/2006/table">
            <a:tbl>
              <a:tblPr firstRow="1" bandRow="1">
                <a:tableStyleId>{21E4AEA4-8DFA-4A89-87EB-49C32662AFE0}</a:tableStyleId>
              </a:tblPr>
              <a:tblGrid>
                <a:gridCol w="734336"/>
                <a:gridCol w="672918"/>
                <a:gridCol w="672918"/>
                <a:gridCol w="672918"/>
                <a:gridCol w="672918"/>
                <a:gridCol w="672918"/>
                <a:gridCol w="672918"/>
                <a:gridCol w="672918"/>
                <a:gridCol w="672918"/>
                <a:gridCol w="672918"/>
              </a:tblGrid>
              <a:tr h="473419">
                <a:tc>
                  <a:txBody>
                    <a:bodyPr/>
                    <a:lstStyle/>
                    <a:p>
                      <a:pPr algn="l" fontAlgn="b">
                        <a:spcBef>
                          <a:spcPts val="200"/>
                        </a:spcBef>
                        <a:spcAft>
                          <a:spcPts val="200"/>
                        </a:spcAft>
                      </a:pPr>
                      <a:r>
                        <a:rPr lang="en-US" sz="1000" b="0" i="0" u="none" strike="noStrike" dirty="0" smtClean="0">
                          <a:solidFill>
                            <a:srgbClr val="000000"/>
                          </a:solidFill>
                          <a:effectLst/>
                          <a:latin typeface="+mn-lt"/>
                        </a:rPr>
                        <a:t>% Micro-Small</a:t>
                      </a:r>
                      <a:endParaRPr lang="en-US" sz="1000" b="0" i="0" u="none" strike="noStrike" dirty="0">
                        <a:solidFill>
                          <a:srgbClr val="000000"/>
                        </a:solidFill>
                        <a:effectLst/>
                        <a:latin typeface="+mn-lt"/>
                      </a:endParaRPr>
                    </a:p>
                  </a:txBody>
                  <a:tcPr marL="4286" marR="4286" marT="5717" marB="0" anchor="ctr">
                    <a:solidFill>
                      <a:schemeClr val="accent1">
                        <a:lumMod val="20000"/>
                        <a:lumOff val="80000"/>
                      </a:schemeClr>
                    </a:solidFill>
                  </a:tcPr>
                </a:tc>
                <a:tc>
                  <a:txBody>
                    <a:bodyPr/>
                    <a:lstStyle/>
                    <a:p>
                      <a:pPr algn="r" fontAlgn="b"/>
                      <a:r>
                        <a:rPr lang="en-US" sz="1000" b="0" i="0" u="none" strike="noStrike" dirty="0">
                          <a:solidFill>
                            <a:srgbClr val="000000"/>
                          </a:solidFill>
                          <a:effectLst/>
                          <a:latin typeface="+mn-lt"/>
                        </a:rPr>
                        <a:t>87.5%</a:t>
                      </a:r>
                    </a:p>
                  </a:txBody>
                  <a:tcPr marL="5358" marR="5358" marT="7146" marB="0" anchor="ctr">
                    <a:solidFill>
                      <a:schemeClr val="accent1">
                        <a:lumMod val="20000"/>
                        <a:lumOff val="80000"/>
                      </a:schemeClr>
                    </a:solidFill>
                  </a:tcPr>
                </a:tc>
                <a:tc>
                  <a:txBody>
                    <a:bodyPr/>
                    <a:lstStyle/>
                    <a:p>
                      <a:pPr algn="r" fontAlgn="b"/>
                      <a:r>
                        <a:rPr lang="en-US" sz="1000" b="0" i="0" u="none" strike="noStrike" dirty="0">
                          <a:solidFill>
                            <a:srgbClr val="000000"/>
                          </a:solidFill>
                          <a:effectLst/>
                          <a:latin typeface="+mn-lt"/>
                        </a:rPr>
                        <a:t>10.2%</a:t>
                      </a:r>
                    </a:p>
                  </a:txBody>
                  <a:tcPr marL="5358" marR="5358" marT="7146" marB="0" anchor="ctr">
                    <a:solidFill>
                      <a:schemeClr val="accent1">
                        <a:lumMod val="20000"/>
                        <a:lumOff val="80000"/>
                      </a:schemeClr>
                    </a:solidFill>
                  </a:tcPr>
                </a:tc>
                <a:tc>
                  <a:txBody>
                    <a:bodyPr/>
                    <a:lstStyle/>
                    <a:p>
                      <a:pPr algn="r" fontAlgn="b"/>
                      <a:r>
                        <a:rPr lang="en-US" sz="1000" b="0" i="0" u="none" strike="noStrike" dirty="0">
                          <a:solidFill>
                            <a:srgbClr val="000000"/>
                          </a:solidFill>
                          <a:effectLst/>
                          <a:latin typeface="+mn-lt"/>
                        </a:rPr>
                        <a:t>20.8%</a:t>
                      </a:r>
                    </a:p>
                  </a:txBody>
                  <a:tcPr marL="5358" marR="5358" marT="7146" marB="0" anchor="ctr">
                    <a:solidFill>
                      <a:schemeClr val="accent1">
                        <a:lumMod val="20000"/>
                        <a:lumOff val="80000"/>
                      </a:schemeClr>
                    </a:solidFill>
                  </a:tcPr>
                </a:tc>
                <a:tc>
                  <a:txBody>
                    <a:bodyPr/>
                    <a:lstStyle/>
                    <a:p>
                      <a:pPr algn="r" fontAlgn="b"/>
                      <a:r>
                        <a:rPr lang="en-US" sz="1000" b="0" i="0" u="none" strike="noStrike" dirty="0">
                          <a:solidFill>
                            <a:srgbClr val="000000"/>
                          </a:solidFill>
                          <a:effectLst/>
                          <a:latin typeface="+mn-lt"/>
                        </a:rPr>
                        <a:t>1.3%</a:t>
                      </a:r>
                    </a:p>
                  </a:txBody>
                  <a:tcPr marL="5358" marR="5358" marT="7146" marB="0" anchor="ctr">
                    <a:solidFill>
                      <a:schemeClr val="accent1">
                        <a:lumMod val="20000"/>
                        <a:lumOff val="80000"/>
                      </a:schemeClr>
                    </a:solidFill>
                  </a:tcPr>
                </a:tc>
                <a:tc>
                  <a:txBody>
                    <a:bodyPr/>
                    <a:lstStyle/>
                    <a:p>
                      <a:pPr algn="r" fontAlgn="b"/>
                      <a:r>
                        <a:rPr lang="en-US" sz="1000" b="0" i="0" u="none" strike="noStrike" dirty="0">
                          <a:solidFill>
                            <a:srgbClr val="000000"/>
                          </a:solidFill>
                          <a:effectLst/>
                          <a:latin typeface="+mn-lt"/>
                        </a:rPr>
                        <a:t>16.4%</a:t>
                      </a:r>
                    </a:p>
                  </a:txBody>
                  <a:tcPr marL="5358" marR="5358" marT="7146" marB="0" anchor="ctr">
                    <a:solidFill>
                      <a:schemeClr val="accent1">
                        <a:lumMod val="20000"/>
                        <a:lumOff val="80000"/>
                      </a:schemeClr>
                    </a:solidFill>
                  </a:tcPr>
                </a:tc>
                <a:tc>
                  <a:txBody>
                    <a:bodyPr/>
                    <a:lstStyle/>
                    <a:p>
                      <a:pPr algn="r" fontAlgn="b"/>
                      <a:r>
                        <a:rPr lang="en-US" sz="1000" b="0" i="0" u="none" strike="noStrike" dirty="0">
                          <a:solidFill>
                            <a:srgbClr val="000000"/>
                          </a:solidFill>
                          <a:effectLst/>
                          <a:latin typeface="+mn-lt"/>
                        </a:rPr>
                        <a:t>83.9%</a:t>
                      </a:r>
                    </a:p>
                  </a:txBody>
                  <a:tcPr marL="5358" marR="5358" marT="7146" marB="0" anchor="ctr">
                    <a:solidFill>
                      <a:schemeClr val="accent1">
                        <a:lumMod val="20000"/>
                        <a:lumOff val="80000"/>
                      </a:schemeClr>
                    </a:solidFill>
                  </a:tcPr>
                </a:tc>
                <a:tc>
                  <a:txBody>
                    <a:bodyPr/>
                    <a:lstStyle/>
                    <a:p>
                      <a:pPr algn="r" fontAlgn="b"/>
                      <a:r>
                        <a:rPr lang="en-US" sz="1000" b="0" i="0" u="none" strike="noStrike" dirty="0">
                          <a:solidFill>
                            <a:srgbClr val="000000"/>
                          </a:solidFill>
                          <a:effectLst/>
                          <a:latin typeface="+mn-lt"/>
                        </a:rPr>
                        <a:t>30.6%</a:t>
                      </a:r>
                    </a:p>
                  </a:txBody>
                  <a:tcPr marL="5358" marR="5358" marT="7146" marB="0" anchor="ctr">
                    <a:solidFill>
                      <a:schemeClr val="accent1">
                        <a:lumMod val="20000"/>
                        <a:lumOff val="80000"/>
                      </a:schemeClr>
                    </a:solidFill>
                  </a:tcPr>
                </a:tc>
                <a:tc>
                  <a:txBody>
                    <a:bodyPr/>
                    <a:lstStyle/>
                    <a:p>
                      <a:pPr algn="r" fontAlgn="b"/>
                      <a:r>
                        <a:rPr lang="en-US" sz="1000" b="0" i="0" u="none" strike="noStrike" dirty="0">
                          <a:solidFill>
                            <a:srgbClr val="000000"/>
                          </a:solidFill>
                          <a:effectLst/>
                          <a:latin typeface="+mn-lt"/>
                        </a:rPr>
                        <a:t>20.9%</a:t>
                      </a:r>
                    </a:p>
                  </a:txBody>
                  <a:tcPr marL="5358" marR="5358" marT="7146" marB="0" anchor="ctr">
                    <a:solidFill>
                      <a:schemeClr val="accent1">
                        <a:lumMod val="20000"/>
                        <a:lumOff val="80000"/>
                      </a:schemeClr>
                    </a:solidFill>
                  </a:tcPr>
                </a:tc>
                <a:tc>
                  <a:txBody>
                    <a:bodyPr/>
                    <a:lstStyle/>
                    <a:p>
                      <a:pPr algn="r" fontAlgn="b"/>
                      <a:r>
                        <a:rPr lang="en-US" sz="1000" b="0" i="0" u="none" strike="noStrike" dirty="0">
                          <a:solidFill>
                            <a:srgbClr val="000000"/>
                          </a:solidFill>
                          <a:effectLst/>
                          <a:latin typeface="+mn-lt"/>
                        </a:rPr>
                        <a:t>83.5%</a:t>
                      </a:r>
                    </a:p>
                  </a:txBody>
                  <a:tcPr marL="5358" marR="5358" marT="7146" marB="0" anchor="ctr">
                    <a:solidFill>
                      <a:schemeClr val="accent1">
                        <a:lumMod val="20000"/>
                        <a:lumOff val="80000"/>
                      </a:schemeClr>
                    </a:solidFill>
                  </a:tcPr>
                </a:tc>
              </a:tr>
              <a:tr h="460201">
                <a:tc>
                  <a:txBody>
                    <a:bodyPr/>
                    <a:lstStyle/>
                    <a:p>
                      <a:pPr marL="0" marR="0" indent="0" algn="l" defTabSz="914400" rtl="0" eaLnBrk="1" fontAlgn="b" latinLnBrk="0" hangingPunct="1">
                        <a:lnSpc>
                          <a:spcPct val="100000"/>
                        </a:lnSpc>
                        <a:spcBef>
                          <a:spcPts val="200"/>
                        </a:spcBef>
                        <a:spcAft>
                          <a:spcPts val="200"/>
                        </a:spcAft>
                        <a:buClrTx/>
                        <a:buSzTx/>
                        <a:buFontTx/>
                        <a:buNone/>
                        <a:tabLst/>
                        <a:defRPr/>
                      </a:pPr>
                      <a:r>
                        <a:rPr lang="en-US" sz="1000" b="1" u="none" strike="noStrike" dirty="0" smtClean="0">
                          <a:effectLst/>
                          <a:latin typeface="+mn-lt"/>
                        </a:rPr>
                        <a:t>TAX/GOPS</a:t>
                      </a:r>
                      <a:endParaRPr lang="en-US" sz="1000" b="1" i="0" u="none" strike="noStrike" dirty="0" smtClean="0">
                        <a:solidFill>
                          <a:srgbClr val="000000"/>
                        </a:solidFill>
                        <a:effectLst/>
                        <a:latin typeface="+mn-lt"/>
                      </a:endParaRPr>
                    </a:p>
                  </a:txBody>
                  <a:tcPr marL="4286" marR="4286" marT="5717" marB="0" anchor="ctr">
                    <a:solidFill>
                      <a:schemeClr val="tx2">
                        <a:lumMod val="40000"/>
                        <a:lumOff val="60000"/>
                      </a:schemeClr>
                    </a:solidFill>
                  </a:tcPr>
                </a:tc>
                <a:tc>
                  <a:txBody>
                    <a:bodyPr/>
                    <a:lstStyle/>
                    <a:p>
                      <a:pPr algn="r" fontAlgn="b"/>
                      <a:r>
                        <a:rPr lang="en-US" sz="1000" b="1" i="0" u="none" strike="noStrike" dirty="0">
                          <a:solidFill>
                            <a:srgbClr val="000000"/>
                          </a:solidFill>
                          <a:effectLst/>
                          <a:latin typeface="+mn-lt"/>
                        </a:rPr>
                        <a:t>10.84%</a:t>
                      </a:r>
                    </a:p>
                  </a:txBody>
                  <a:tcPr marL="5358" marR="5358" marT="7146" marB="0" anchor="ctr">
                    <a:solidFill>
                      <a:schemeClr val="tx2">
                        <a:lumMod val="40000"/>
                        <a:lumOff val="60000"/>
                      </a:schemeClr>
                    </a:solidFill>
                  </a:tcPr>
                </a:tc>
                <a:tc>
                  <a:txBody>
                    <a:bodyPr/>
                    <a:lstStyle/>
                    <a:p>
                      <a:pPr algn="r" fontAlgn="b"/>
                      <a:r>
                        <a:rPr lang="en-US" sz="1000" b="1" i="0" u="none" strike="noStrike" dirty="0">
                          <a:solidFill>
                            <a:srgbClr val="000000"/>
                          </a:solidFill>
                          <a:effectLst/>
                          <a:latin typeface="+mn-lt"/>
                        </a:rPr>
                        <a:t>7.89%</a:t>
                      </a:r>
                    </a:p>
                  </a:txBody>
                  <a:tcPr marL="5358" marR="5358" marT="7146" marB="0" anchor="ctr">
                    <a:solidFill>
                      <a:schemeClr val="tx2">
                        <a:lumMod val="40000"/>
                        <a:lumOff val="60000"/>
                      </a:schemeClr>
                    </a:solidFill>
                  </a:tcPr>
                </a:tc>
                <a:tc>
                  <a:txBody>
                    <a:bodyPr/>
                    <a:lstStyle/>
                    <a:p>
                      <a:pPr algn="r" fontAlgn="b"/>
                      <a:r>
                        <a:rPr lang="en-US" sz="1000" b="1" i="0" u="none" strike="noStrike" dirty="0">
                          <a:solidFill>
                            <a:srgbClr val="000000"/>
                          </a:solidFill>
                          <a:effectLst/>
                          <a:latin typeface="+mn-lt"/>
                        </a:rPr>
                        <a:t>7.85%</a:t>
                      </a:r>
                    </a:p>
                  </a:txBody>
                  <a:tcPr marL="5358" marR="5358" marT="7146" marB="0" anchor="ctr">
                    <a:solidFill>
                      <a:schemeClr val="tx2">
                        <a:lumMod val="40000"/>
                        <a:lumOff val="60000"/>
                      </a:schemeClr>
                    </a:solidFill>
                  </a:tcPr>
                </a:tc>
                <a:tc>
                  <a:txBody>
                    <a:bodyPr/>
                    <a:lstStyle/>
                    <a:p>
                      <a:pPr algn="r" fontAlgn="b"/>
                      <a:r>
                        <a:rPr lang="en-US" sz="1000" b="1" i="0" u="none" strike="noStrike" dirty="0">
                          <a:solidFill>
                            <a:srgbClr val="000000"/>
                          </a:solidFill>
                          <a:effectLst/>
                          <a:latin typeface="+mn-lt"/>
                        </a:rPr>
                        <a:t>10.08%</a:t>
                      </a:r>
                    </a:p>
                  </a:txBody>
                  <a:tcPr marL="5358" marR="5358" marT="7146" marB="0" anchor="ctr">
                    <a:solidFill>
                      <a:schemeClr val="tx2">
                        <a:lumMod val="40000"/>
                        <a:lumOff val="60000"/>
                      </a:schemeClr>
                    </a:solidFill>
                  </a:tcPr>
                </a:tc>
                <a:tc>
                  <a:txBody>
                    <a:bodyPr/>
                    <a:lstStyle/>
                    <a:p>
                      <a:pPr algn="r" fontAlgn="b"/>
                      <a:r>
                        <a:rPr lang="en-US" sz="1000" b="1" i="0" u="none" strike="noStrike" dirty="0">
                          <a:solidFill>
                            <a:srgbClr val="000000"/>
                          </a:solidFill>
                          <a:effectLst/>
                          <a:latin typeface="+mn-lt"/>
                        </a:rPr>
                        <a:t>1.95%</a:t>
                      </a:r>
                    </a:p>
                  </a:txBody>
                  <a:tcPr marL="5358" marR="5358" marT="7146" marB="0" anchor="ctr">
                    <a:solidFill>
                      <a:schemeClr val="tx2">
                        <a:lumMod val="40000"/>
                        <a:lumOff val="60000"/>
                      </a:schemeClr>
                    </a:solidFill>
                  </a:tcPr>
                </a:tc>
                <a:tc>
                  <a:txBody>
                    <a:bodyPr/>
                    <a:lstStyle/>
                    <a:p>
                      <a:pPr algn="r" fontAlgn="b"/>
                      <a:r>
                        <a:rPr lang="en-US" sz="1000" b="1" i="0" u="none" strike="noStrike" dirty="0">
                          <a:solidFill>
                            <a:srgbClr val="000000"/>
                          </a:solidFill>
                          <a:effectLst/>
                          <a:latin typeface="+mn-lt"/>
                        </a:rPr>
                        <a:t>24.82%</a:t>
                      </a:r>
                    </a:p>
                  </a:txBody>
                  <a:tcPr marL="5358" marR="5358" marT="7146" marB="0" anchor="ctr">
                    <a:solidFill>
                      <a:schemeClr val="tx2">
                        <a:lumMod val="40000"/>
                        <a:lumOff val="60000"/>
                      </a:schemeClr>
                    </a:solidFill>
                  </a:tcPr>
                </a:tc>
                <a:tc>
                  <a:txBody>
                    <a:bodyPr/>
                    <a:lstStyle/>
                    <a:p>
                      <a:pPr algn="r" fontAlgn="b"/>
                      <a:r>
                        <a:rPr lang="en-US" sz="1000" b="1" i="0" u="none" strike="noStrike" dirty="0">
                          <a:solidFill>
                            <a:srgbClr val="000000"/>
                          </a:solidFill>
                          <a:effectLst/>
                          <a:latin typeface="+mn-lt"/>
                        </a:rPr>
                        <a:t>20.25%</a:t>
                      </a:r>
                    </a:p>
                  </a:txBody>
                  <a:tcPr marL="5358" marR="5358" marT="7146" marB="0" anchor="ctr">
                    <a:solidFill>
                      <a:schemeClr val="tx2">
                        <a:lumMod val="40000"/>
                        <a:lumOff val="60000"/>
                      </a:schemeClr>
                    </a:solidFill>
                  </a:tcPr>
                </a:tc>
                <a:tc>
                  <a:txBody>
                    <a:bodyPr/>
                    <a:lstStyle/>
                    <a:p>
                      <a:pPr algn="r" fontAlgn="b"/>
                      <a:r>
                        <a:rPr lang="en-US" sz="1000" b="1" i="0" u="none" strike="noStrike" dirty="0">
                          <a:solidFill>
                            <a:srgbClr val="000000"/>
                          </a:solidFill>
                          <a:effectLst/>
                          <a:latin typeface="+mn-lt"/>
                        </a:rPr>
                        <a:t>14.97%</a:t>
                      </a:r>
                    </a:p>
                  </a:txBody>
                  <a:tcPr marL="5358" marR="5358" marT="7146" marB="0" anchor="ctr">
                    <a:solidFill>
                      <a:schemeClr val="tx2">
                        <a:lumMod val="40000"/>
                        <a:lumOff val="60000"/>
                      </a:schemeClr>
                    </a:solidFill>
                  </a:tcPr>
                </a:tc>
                <a:tc>
                  <a:txBody>
                    <a:bodyPr/>
                    <a:lstStyle/>
                    <a:p>
                      <a:pPr algn="r" fontAlgn="b"/>
                      <a:r>
                        <a:rPr lang="en-US" sz="1000" b="1" i="0" u="none" strike="noStrike" dirty="0">
                          <a:solidFill>
                            <a:srgbClr val="000000"/>
                          </a:solidFill>
                          <a:effectLst/>
                          <a:latin typeface="+mn-lt"/>
                        </a:rPr>
                        <a:t>24.37%</a:t>
                      </a:r>
                    </a:p>
                  </a:txBody>
                  <a:tcPr marL="5358" marR="5358" marT="7146" marB="0" anchor="ctr">
                    <a:solidFill>
                      <a:schemeClr val="tx2">
                        <a:lumMod val="40000"/>
                        <a:lumOff val="60000"/>
                      </a:schemeClr>
                    </a:solidFill>
                  </a:tcPr>
                </a:tc>
              </a:tr>
            </a:tbl>
          </a:graphicData>
        </a:graphic>
      </p:graphicFrame>
      <p:sp>
        <p:nvSpPr>
          <p:cNvPr id="49189" name="Title 1"/>
          <p:cNvSpPr>
            <a:spLocks noGrp="1"/>
          </p:cNvSpPr>
          <p:nvPr>
            <p:ph type="title"/>
          </p:nvPr>
        </p:nvSpPr>
        <p:spPr>
          <a:xfrm>
            <a:off x="381884" y="510789"/>
            <a:ext cx="6237684" cy="460603"/>
          </a:xfrm>
          <a:noFill/>
        </p:spPr>
        <p:txBody>
          <a:bodyPr/>
          <a:lstStyle/>
          <a:p>
            <a:pPr algn="ctr" eaLnBrk="1" hangingPunct="1"/>
            <a:r>
              <a:rPr lang="en-US" sz="3200" b="1" dirty="0" err="1">
                <a:solidFill>
                  <a:srgbClr val="C00000"/>
                </a:solidFill>
                <a:cs typeface="Rockwell" charset="0"/>
              </a:rPr>
              <a:t>Beban</a:t>
            </a:r>
            <a:r>
              <a:rPr lang="en-US" sz="3200" b="1" dirty="0">
                <a:solidFill>
                  <a:srgbClr val="C00000"/>
                </a:solidFill>
                <a:cs typeface="Rockwell" charset="0"/>
              </a:rPr>
              <a:t> </a:t>
            </a:r>
            <a:r>
              <a:rPr lang="en-US" sz="3200" b="1" dirty="0" err="1">
                <a:solidFill>
                  <a:srgbClr val="C00000"/>
                </a:solidFill>
                <a:cs typeface="Rockwell" charset="0"/>
              </a:rPr>
              <a:t>Pajak</a:t>
            </a:r>
            <a:r>
              <a:rPr lang="en-US" sz="3200" b="1" dirty="0">
                <a:solidFill>
                  <a:srgbClr val="C00000"/>
                </a:solidFill>
                <a:cs typeface="Rockwell" charset="0"/>
              </a:rPr>
              <a:t> </a:t>
            </a:r>
            <a:r>
              <a:rPr lang="en-US" sz="3200" b="1" dirty="0" err="1">
                <a:solidFill>
                  <a:srgbClr val="C00000"/>
                </a:solidFill>
                <a:cs typeface="Rockwell" charset="0"/>
              </a:rPr>
              <a:t>Sektoral</a:t>
            </a:r>
            <a:r>
              <a:rPr lang="en-US" sz="3200" b="1" dirty="0">
                <a:solidFill>
                  <a:srgbClr val="C00000"/>
                </a:solidFill>
                <a:cs typeface="Rockwell" charset="0"/>
              </a:rPr>
              <a:t> di </a:t>
            </a:r>
            <a:r>
              <a:rPr lang="en-US" sz="3200" b="1" dirty="0" err="1">
                <a:solidFill>
                  <a:srgbClr val="C00000"/>
                </a:solidFill>
                <a:cs typeface="Rockwell" charset="0"/>
              </a:rPr>
              <a:t>Luar</a:t>
            </a:r>
            <a:r>
              <a:rPr lang="en-US" sz="3200" b="1" dirty="0">
                <a:solidFill>
                  <a:srgbClr val="C00000"/>
                </a:solidFill>
                <a:cs typeface="Rockwell" charset="0"/>
              </a:rPr>
              <a:t> UMKM</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xmlns="" val="2913634192"/>
              </p:ext>
            </p:extLst>
          </p:nvPr>
        </p:nvGraphicFramePr>
        <p:xfrm>
          <a:off x="405893" y="1160701"/>
          <a:ext cx="6800124" cy="2892686"/>
        </p:xfrm>
        <a:graphic>
          <a:graphicData uri="http://schemas.openxmlformats.org/drawingml/2006/table">
            <a:tbl>
              <a:tblPr firstRow="1" bandRow="1">
                <a:tableStyleId>{21E4AEA4-8DFA-4A89-87EB-49C32662AFE0}</a:tableStyleId>
              </a:tblPr>
              <a:tblGrid>
                <a:gridCol w="735366"/>
                <a:gridCol w="673862"/>
                <a:gridCol w="673862"/>
                <a:gridCol w="673862"/>
                <a:gridCol w="673862"/>
                <a:gridCol w="673862"/>
                <a:gridCol w="673862"/>
                <a:gridCol w="673862"/>
                <a:gridCol w="673862"/>
                <a:gridCol w="673862"/>
              </a:tblGrid>
              <a:tr h="706854">
                <a:tc>
                  <a:txBody>
                    <a:bodyPr/>
                    <a:lstStyle/>
                    <a:p>
                      <a:endParaRPr lang="en-US" sz="800" dirty="0">
                        <a:latin typeface="Calibri" pitchFamily="34" charset="0"/>
                        <a:cs typeface="Calibri" pitchFamily="34" charset="0"/>
                      </a:endParaRPr>
                    </a:p>
                  </a:txBody>
                  <a:tcPr marL="51442" marR="51442" marT="34271" marB="34271" anchor="ctr">
                    <a:solidFill>
                      <a:srgbClr val="002569"/>
                    </a:solidFill>
                  </a:tcPr>
                </a:tc>
                <a:tc>
                  <a:txBody>
                    <a:bodyPr/>
                    <a:lstStyle/>
                    <a:p>
                      <a:pPr algn="ctr" fontAlgn="ctr"/>
                      <a:r>
                        <a:rPr lang="en-US" sz="800" u="none" strike="noStrike" dirty="0">
                          <a:effectLst/>
                        </a:rPr>
                        <a:t>AGRICULTURE, LIVESTOCK, FORESTRY, FISHERY</a:t>
                      </a:r>
                      <a:endParaRPr lang="en-US" sz="800" b="1" i="0" u="none" strike="noStrike" dirty="0">
                        <a:solidFill>
                          <a:schemeClr val="bg1"/>
                        </a:solidFill>
                        <a:effectLst/>
                        <a:latin typeface="Calibri" pitchFamily="34" charset="0"/>
                        <a:cs typeface="Calibri" pitchFamily="34" charset="0"/>
                      </a:endParaRPr>
                    </a:p>
                  </a:txBody>
                  <a:tcPr marL="4287" marR="4287" marT="5712" marB="0" anchor="ctr">
                    <a:solidFill>
                      <a:srgbClr val="002569"/>
                    </a:solidFill>
                  </a:tcPr>
                </a:tc>
                <a:tc>
                  <a:txBody>
                    <a:bodyPr/>
                    <a:lstStyle/>
                    <a:p>
                      <a:pPr algn="ctr" fontAlgn="ctr"/>
                      <a:r>
                        <a:rPr lang="en-US" sz="800" u="none" strike="noStrike" dirty="0">
                          <a:effectLst/>
                        </a:rPr>
                        <a:t>MINING, QUARRYING</a:t>
                      </a:r>
                      <a:endParaRPr lang="en-US" sz="800" b="1" i="0" u="none" strike="noStrike" dirty="0">
                        <a:solidFill>
                          <a:schemeClr val="bg1"/>
                        </a:solidFill>
                        <a:effectLst/>
                        <a:latin typeface="Calibri" pitchFamily="34" charset="0"/>
                        <a:cs typeface="Calibri" pitchFamily="34" charset="0"/>
                      </a:endParaRPr>
                    </a:p>
                  </a:txBody>
                  <a:tcPr marL="4287" marR="4287" marT="5712" marB="0" anchor="ctr">
                    <a:solidFill>
                      <a:srgbClr val="002569"/>
                    </a:solidFill>
                  </a:tcPr>
                </a:tc>
                <a:tc>
                  <a:txBody>
                    <a:bodyPr/>
                    <a:lstStyle/>
                    <a:p>
                      <a:pPr algn="ctr" fontAlgn="ctr"/>
                      <a:r>
                        <a:rPr lang="en-US" sz="800" u="none" strike="noStrike" dirty="0" smtClean="0">
                          <a:effectLst/>
                        </a:rPr>
                        <a:t>MANUFACT. </a:t>
                      </a:r>
                      <a:r>
                        <a:rPr lang="en-US" sz="800" u="none" strike="noStrike" dirty="0">
                          <a:effectLst/>
                        </a:rPr>
                        <a:t>INDUSTRY</a:t>
                      </a:r>
                      <a:endParaRPr lang="en-US" sz="800" b="1" i="0" u="none" strike="noStrike" dirty="0">
                        <a:solidFill>
                          <a:schemeClr val="bg1"/>
                        </a:solidFill>
                        <a:effectLst/>
                        <a:latin typeface="Calibri" pitchFamily="34" charset="0"/>
                        <a:cs typeface="Calibri" pitchFamily="34" charset="0"/>
                      </a:endParaRPr>
                    </a:p>
                  </a:txBody>
                  <a:tcPr marL="4287" marR="4287" marT="5712" marB="0" anchor="ctr">
                    <a:solidFill>
                      <a:srgbClr val="002569"/>
                    </a:solidFill>
                  </a:tcPr>
                </a:tc>
                <a:tc>
                  <a:txBody>
                    <a:bodyPr/>
                    <a:lstStyle/>
                    <a:p>
                      <a:pPr algn="ctr" fontAlgn="ctr"/>
                      <a:r>
                        <a:rPr lang="en-US" sz="800" u="none" strike="noStrike" dirty="0" smtClean="0">
                          <a:effectLst/>
                        </a:rPr>
                        <a:t>ELECT., </a:t>
                      </a:r>
                      <a:r>
                        <a:rPr lang="en-US" sz="800" u="none" strike="noStrike" dirty="0">
                          <a:effectLst/>
                        </a:rPr>
                        <a:t>GAS, AND WATER SUPPLY</a:t>
                      </a:r>
                      <a:endParaRPr lang="en-US" sz="800" b="1" i="0" u="none" strike="noStrike" dirty="0">
                        <a:solidFill>
                          <a:schemeClr val="bg1"/>
                        </a:solidFill>
                        <a:effectLst/>
                        <a:latin typeface="Calibri" pitchFamily="34" charset="0"/>
                        <a:cs typeface="Calibri" pitchFamily="34" charset="0"/>
                      </a:endParaRPr>
                    </a:p>
                  </a:txBody>
                  <a:tcPr marL="4287" marR="4287" marT="5712" marB="0" anchor="ctr">
                    <a:solidFill>
                      <a:srgbClr val="002569"/>
                    </a:solidFill>
                  </a:tcPr>
                </a:tc>
                <a:tc>
                  <a:txBody>
                    <a:bodyPr/>
                    <a:lstStyle/>
                    <a:p>
                      <a:pPr algn="ctr" fontAlgn="ctr"/>
                      <a:r>
                        <a:rPr lang="en-US" sz="800" u="none" strike="noStrike" dirty="0">
                          <a:effectLst/>
                        </a:rPr>
                        <a:t>CONSTR.</a:t>
                      </a:r>
                      <a:endParaRPr lang="en-US" sz="800" b="1" i="0" u="none" strike="noStrike" dirty="0">
                        <a:solidFill>
                          <a:schemeClr val="bg1"/>
                        </a:solidFill>
                        <a:effectLst/>
                        <a:latin typeface="Calibri" pitchFamily="34" charset="0"/>
                        <a:cs typeface="Calibri" pitchFamily="34" charset="0"/>
                      </a:endParaRPr>
                    </a:p>
                  </a:txBody>
                  <a:tcPr marL="4287" marR="4287" marT="5712" marB="0" anchor="ctr">
                    <a:solidFill>
                      <a:srgbClr val="002569"/>
                    </a:solidFill>
                  </a:tcPr>
                </a:tc>
                <a:tc>
                  <a:txBody>
                    <a:bodyPr/>
                    <a:lstStyle/>
                    <a:p>
                      <a:pPr algn="ctr" fontAlgn="ctr"/>
                      <a:r>
                        <a:rPr lang="en-US" sz="800" u="none" strike="noStrike" dirty="0">
                          <a:effectLst/>
                        </a:rPr>
                        <a:t>TRADE, HOTEL, AND RESTAURANT</a:t>
                      </a:r>
                      <a:endParaRPr lang="en-US" sz="800" b="1" i="0" u="none" strike="noStrike" dirty="0">
                        <a:solidFill>
                          <a:schemeClr val="bg1"/>
                        </a:solidFill>
                        <a:effectLst/>
                        <a:latin typeface="Calibri" pitchFamily="34" charset="0"/>
                        <a:cs typeface="Calibri" pitchFamily="34" charset="0"/>
                      </a:endParaRPr>
                    </a:p>
                  </a:txBody>
                  <a:tcPr marL="4287" marR="4287" marT="5712" marB="0" anchor="ctr">
                    <a:solidFill>
                      <a:srgbClr val="002569"/>
                    </a:solidFill>
                  </a:tcPr>
                </a:tc>
                <a:tc>
                  <a:txBody>
                    <a:bodyPr/>
                    <a:lstStyle/>
                    <a:p>
                      <a:pPr algn="ctr" fontAlgn="ctr"/>
                      <a:r>
                        <a:rPr lang="en-US" sz="800" u="none" strike="noStrike" dirty="0" smtClean="0">
                          <a:effectLst/>
                        </a:rPr>
                        <a:t>TRANSPORT</a:t>
                      </a:r>
                      <a:br>
                        <a:rPr lang="en-US" sz="800" u="none" strike="noStrike" dirty="0" smtClean="0">
                          <a:effectLst/>
                        </a:rPr>
                      </a:br>
                      <a:r>
                        <a:rPr lang="en-US" sz="800" u="none" strike="noStrike" dirty="0" smtClean="0">
                          <a:effectLst/>
                        </a:rPr>
                        <a:t>AND </a:t>
                      </a:r>
                      <a:r>
                        <a:rPr lang="en-US" sz="800" u="none" strike="noStrike" dirty="0">
                          <a:effectLst/>
                        </a:rPr>
                        <a:t>COMM.</a:t>
                      </a:r>
                      <a:endParaRPr lang="en-US" sz="800" b="1" i="0" u="none" strike="noStrike" dirty="0">
                        <a:solidFill>
                          <a:schemeClr val="bg1"/>
                        </a:solidFill>
                        <a:effectLst/>
                        <a:latin typeface="Calibri" pitchFamily="34" charset="0"/>
                        <a:cs typeface="Calibri" pitchFamily="34" charset="0"/>
                      </a:endParaRPr>
                    </a:p>
                  </a:txBody>
                  <a:tcPr marL="4287" marR="4287" marT="5712" marB="0" anchor="ctr">
                    <a:solidFill>
                      <a:srgbClr val="002569"/>
                    </a:solidFill>
                  </a:tcPr>
                </a:tc>
                <a:tc>
                  <a:txBody>
                    <a:bodyPr/>
                    <a:lstStyle/>
                    <a:p>
                      <a:pPr algn="ctr" fontAlgn="ctr"/>
                      <a:r>
                        <a:rPr lang="en-US" sz="800" u="none" strike="noStrike" dirty="0">
                          <a:effectLst/>
                        </a:rPr>
                        <a:t>FINANCE, REAL ESTATE, AND BUSINESS SERVICES</a:t>
                      </a:r>
                      <a:endParaRPr lang="en-US" sz="800" b="1" i="0" u="none" strike="noStrike" dirty="0">
                        <a:solidFill>
                          <a:schemeClr val="bg1"/>
                        </a:solidFill>
                        <a:effectLst/>
                        <a:latin typeface="Calibri" pitchFamily="34" charset="0"/>
                        <a:cs typeface="Calibri" pitchFamily="34" charset="0"/>
                      </a:endParaRPr>
                    </a:p>
                  </a:txBody>
                  <a:tcPr marL="4287" marR="4287" marT="5712" marB="0" anchor="ctr">
                    <a:solidFill>
                      <a:srgbClr val="002569"/>
                    </a:solidFill>
                  </a:tcPr>
                </a:tc>
                <a:tc>
                  <a:txBody>
                    <a:bodyPr/>
                    <a:lstStyle/>
                    <a:p>
                      <a:pPr algn="ctr" fontAlgn="ctr"/>
                      <a:r>
                        <a:rPr lang="en-US" sz="800" u="none" strike="noStrike" dirty="0">
                          <a:effectLst/>
                        </a:rPr>
                        <a:t>SERVICES</a:t>
                      </a:r>
                      <a:endParaRPr lang="en-US" sz="800" b="1" i="0" u="none" strike="noStrike" dirty="0">
                        <a:solidFill>
                          <a:schemeClr val="bg1"/>
                        </a:solidFill>
                        <a:effectLst/>
                        <a:latin typeface="Calibri" pitchFamily="34" charset="0"/>
                        <a:cs typeface="Calibri" pitchFamily="34" charset="0"/>
                      </a:endParaRPr>
                    </a:p>
                  </a:txBody>
                  <a:tcPr marL="4287" marR="4287" marT="5712" marB="0" anchor="ctr">
                    <a:solidFill>
                      <a:srgbClr val="002569"/>
                    </a:solidFill>
                  </a:tcPr>
                </a:tc>
              </a:tr>
              <a:tr h="518638">
                <a:tc>
                  <a:txBody>
                    <a:bodyPr/>
                    <a:lstStyle/>
                    <a:p>
                      <a:pPr marL="0" marR="0" indent="0" algn="l" defTabSz="914400" rtl="0" eaLnBrk="1" fontAlgn="b" latinLnBrk="0" hangingPunct="1">
                        <a:lnSpc>
                          <a:spcPct val="100000"/>
                        </a:lnSpc>
                        <a:spcBef>
                          <a:spcPts val="200"/>
                        </a:spcBef>
                        <a:spcAft>
                          <a:spcPts val="200"/>
                        </a:spcAft>
                        <a:buClrTx/>
                        <a:buSzTx/>
                        <a:buFontTx/>
                        <a:buNone/>
                        <a:tabLst/>
                        <a:defRPr/>
                      </a:pPr>
                      <a:r>
                        <a:rPr lang="en-US" sz="900" u="none" strike="noStrike" dirty="0" smtClean="0">
                          <a:effectLst/>
                          <a:latin typeface="+mn-lt"/>
                        </a:rPr>
                        <a:t>Gross</a:t>
                      </a:r>
                      <a:r>
                        <a:rPr lang="en-US" sz="900" u="none" strike="noStrike" baseline="0" dirty="0" smtClean="0">
                          <a:effectLst/>
                          <a:latin typeface="+mn-lt"/>
                        </a:rPr>
                        <a:t> Op. Surplus (GOPS)</a:t>
                      </a:r>
                      <a:endParaRPr lang="en-US" sz="900" b="1" i="0" u="none" strike="noStrike" dirty="0" smtClean="0">
                        <a:solidFill>
                          <a:srgbClr val="000000"/>
                        </a:solidFill>
                        <a:effectLst/>
                        <a:latin typeface="+mn-lt"/>
                        <a:cs typeface="Calibri" pitchFamily="34" charset="0"/>
                      </a:endParaRPr>
                    </a:p>
                  </a:txBody>
                  <a:tcPr marL="4287" marR="4287" marT="5712" marB="0" anchor="ctr">
                    <a:solidFill>
                      <a:schemeClr val="accent1">
                        <a:lumMod val="20000"/>
                        <a:lumOff val="80000"/>
                      </a:schemeClr>
                    </a:solidFill>
                  </a:tcPr>
                </a:tc>
                <a:tc>
                  <a:txBody>
                    <a:bodyPr/>
                    <a:lstStyle/>
                    <a:p>
                      <a:pPr algn="r" fontAlgn="b"/>
                      <a:r>
                        <a:rPr lang="en-US" sz="800" b="0" i="0" u="none" strike="noStrike" dirty="0">
                          <a:solidFill>
                            <a:srgbClr val="000000"/>
                          </a:solidFill>
                          <a:effectLst/>
                          <a:latin typeface="+mn-lt"/>
                        </a:rPr>
                        <a:t>605,927,633</a:t>
                      </a:r>
                    </a:p>
                  </a:txBody>
                  <a:tcPr marL="5359" marR="5359" marT="7141" marB="0" anchor="ctr">
                    <a:solidFill>
                      <a:schemeClr val="accent1">
                        <a:lumMod val="20000"/>
                        <a:lumOff val="80000"/>
                      </a:schemeClr>
                    </a:solidFill>
                  </a:tcPr>
                </a:tc>
                <a:tc>
                  <a:txBody>
                    <a:bodyPr/>
                    <a:lstStyle/>
                    <a:p>
                      <a:pPr algn="r" fontAlgn="b"/>
                      <a:r>
                        <a:rPr lang="en-US" sz="800" b="0" i="0" u="none" strike="noStrike" dirty="0">
                          <a:solidFill>
                            <a:srgbClr val="000000"/>
                          </a:solidFill>
                          <a:effectLst/>
                          <a:latin typeface="+mn-lt"/>
                        </a:rPr>
                        <a:t>435,498,137</a:t>
                      </a:r>
                    </a:p>
                  </a:txBody>
                  <a:tcPr marL="5359" marR="5359" marT="7141" marB="0" anchor="ctr">
                    <a:solidFill>
                      <a:schemeClr val="accent1">
                        <a:lumMod val="20000"/>
                        <a:lumOff val="80000"/>
                      </a:schemeClr>
                    </a:solidFill>
                  </a:tcPr>
                </a:tc>
                <a:tc>
                  <a:txBody>
                    <a:bodyPr/>
                    <a:lstStyle/>
                    <a:p>
                      <a:pPr algn="r" fontAlgn="b"/>
                      <a:r>
                        <a:rPr lang="en-US" sz="800" b="0" i="0" u="none" strike="noStrike" dirty="0">
                          <a:solidFill>
                            <a:srgbClr val="000000"/>
                          </a:solidFill>
                          <a:effectLst/>
                          <a:latin typeface="+mn-lt"/>
                        </a:rPr>
                        <a:t>853,955,714</a:t>
                      </a:r>
                    </a:p>
                  </a:txBody>
                  <a:tcPr marL="5359" marR="5359" marT="7141" marB="0" anchor="ctr">
                    <a:solidFill>
                      <a:schemeClr val="accent1">
                        <a:lumMod val="20000"/>
                        <a:lumOff val="80000"/>
                      </a:schemeClr>
                    </a:solidFill>
                  </a:tcPr>
                </a:tc>
                <a:tc>
                  <a:txBody>
                    <a:bodyPr/>
                    <a:lstStyle/>
                    <a:p>
                      <a:pPr algn="r" fontAlgn="b"/>
                      <a:r>
                        <a:rPr lang="en-US" sz="800" b="0" i="0" u="none" strike="noStrike" dirty="0">
                          <a:solidFill>
                            <a:srgbClr val="000000"/>
                          </a:solidFill>
                          <a:effectLst/>
                          <a:latin typeface="+mn-lt"/>
                        </a:rPr>
                        <a:t>49,068,989</a:t>
                      </a:r>
                    </a:p>
                  </a:txBody>
                  <a:tcPr marL="5359" marR="5359" marT="7141" marB="0" anchor="ctr">
                    <a:solidFill>
                      <a:schemeClr val="accent1">
                        <a:lumMod val="20000"/>
                        <a:lumOff val="80000"/>
                      </a:schemeClr>
                    </a:solidFill>
                  </a:tcPr>
                </a:tc>
                <a:tc>
                  <a:txBody>
                    <a:bodyPr/>
                    <a:lstStyle/>
                    <a:p>
                      <a:pPr algn="r" fontAlgn="b"/>
                      <a:r>
                        <a:rPr lang="en-US" sz="800" b="0" i="0" u="none" strike="noStrike" dirty="0">
                          <a:solidFill>
                            <a:srgbClr val="000000"/>
                          </a:solidFill>
                          <a:effectLst/>
                          <a:latin typeface="+mn-lt"/>
                        </a:rPr>
                        <a:t>226,568,876</a:t>
                      </a:r>
                    </a:p>
                  </a:txBody>
                  <a:tcPr marL="5359" marR="5359" marT="7141" marB="0" anchor="ctr">
                    <a:solidFill>
                      <a:schemeClr val="accent1">
                        <a:lumMod val="20000"/>
                        <a:lumOff val="80000"/>
                      </a:schemeClr>
                    </a:solidFill>
                  </a:tcPr>
                </a:tc>
                <a:tc>
                  <a:txBody>
                    <a:bodyPr/>
                    <a:lstStyle/>
                    <a:p>
                      <a:pPr algn="r" fontAlgn="b"/>
                      <a:r>
                        <a:rPr lang="en-US" sz="800" b="0" i="0" u="none" strike="noStrike" dirty="0">
                          <a:solidFill>
                            <a:srgbClr val="000000"/>
                          </a:solidFill>
                          <a:effectLst/>
                          <a:latin typeface="+mn-lt"/>
                        </a:rPr>
                        <a:t>396,715,317</a:t>
                      </a:r>
                    </a:p>
                  </a:txBody>
                  <a:tcPr marL="5359" marR="5359" marT="7141" marB="0" anchor="ctr">
                    <a:solidFill>
                      <a:schemeClr val="accent1">
                        <a:lumMod val="20000"/>
                        <a:lumOff val="80000"/>
                      </a:schemeClr>
                    </a:solidFill>
                  </a:tcPr>
                </a:tc>
                <a:tc>
                  <a:txBody>
                    <a:bodyPr/>
                    <a:lstStyle/>
                    <a:p>
                      <a:pPr algn="r" fontAlgn="b"/>
                      <a:r>
                        <a:rPr lang="en-US" sz="800" b="0" i="0" u="none" strike="noStrike" dirty="0">
                          <a:solidFill>
                            <a:srgbClr val="000000"/>
                          </a:solidFill>
                          <a:effectLst/>
                          <a:latin typeface="+mn-lt"/>
                        </a:rPr>
                        <a:t>122,416,179</a:t>
                      </a:r>
                    </a:p>
                  </a:txBody>
                  <a:tcPr marL="5359" marR="5359" marT="7141" marB="0" anchor="ctr">
                    <a:solidFill>
                      <a:schemeClr val="accent1">
                        <a:lumMod val="20000"/>
                        <a:lumOff val="80000"/>
                      </a:schemeClr>
                    </a:solidFill>
                  </a:tcPr>
                </a:tc>
                <a:tc>
                  <a:txBody>
                    <a:bodyPr/>
                    <a:lstStyle/>
                    <a:p>
                      <a:pPr algn="r" fontAlgn="b"/>
                      <a:r>
                        <a:rPr lang="en-US" sz="800" b="0" i="0" u="none" strike="noStrike" dirty="0">
                          <a:solidFill>
                            <a:srgbClr val="000000"/>
                          </a:solidFill>
                          <a:effectLst/>
                          <a:latin typeface="+mn-lt"/>
                        </a:rPr>
                        <a:t>264,819,221</a:t>
                      </a:r>
                    </a:p>
                  </a:txBody>
                  <a:tcPr marL="5359" marR="5359" marT="7141" marB="0" anchor="ctr">
                    <a:solidFill>
                      <a:schemeClr val="accent1">
                        <a:lumMod val="20000"/>
                        <a:lumOff val="80000"/>
                      </a:schemeClr>
                    </a:solidFill>
                  </a:tcPr>
                </a:tc>
                <a:tc>
                  <a:txBody>
                    <a:bodyPr/>
                    <a:lstStyle/>
                    <a:p>
                      <a:pPr algn="r" fontAlgn="b"/>
                      <a:r>
                        <a:rPr lang="en-US" sz="800" b="0" i="0" u="none" strike="noStrike" dirty="0">
                          <a:solidFill>
                            <a:srgbClr val="000000"/>
                          </a:solidFill>
                          <a:effectLst/>
                          <a:latin typeface="+mn-lt"/>
                        </a:rPr>
                        <a:t>94,630,967</a:t>
                      </a:r>
                    </a:p>
                  </a:txBody>
                  <a:tcPr marL="5359" marR="5359" marT="7141" marB="0" anchor="ctr">
                    <a:solidFill>
                      <a:schemeClr val="accent1">
                        <a:lumMod val="20000"/>
                        <a:lumOff val="80000"/>
                      </a:schemeClr>
                    </a:solidFill>
                  </a:tcPr>
                </a:tc>
              </a:tr>
              <a:tr h="518638">
                <a:tc>
                  <a:txBody>
                    <a:bodyPr/>
                    <a:lstStyle/>
                    <a:p>
                      <a:pPr algn="l" fontAlgn="b">
                        <a:spcBef>
                          <a:spcPts val="200"/>
                        </a:spcBef>
                        <a:spcAft>
                          <a:spcPts val="200"/>
                        </a:spcAft>
                      </a:pPr>
                      <a:r>
                        <a:rPr lang="en-US" sz="900" u="none" strike="noStrike" dirty="0" smtClean="0">
                          <a:effectLst/>
                          <a:latin typeface="+mn-lt"/>
                        </a:rPr>
                        <a:t>Compensation Emp. (LABR)</a:t>
                      </a:r>
                      <a:endParaRPr lang="en-US" sz="900" b="1" i="0" u="none" strike="noStrike" dirty="0">
                        <a:solidFill>
                          <a:srgbClr val="000000"/>
                        </a:solidFill>
                        <a:effectLst/>
                        <a:latin typeface="+mn-lt"/>
                        <a:cs typeface="Calibri" pitchFamily="34" charset="0"/>
                      </a:endParaRPr>
                    </a:p>
                  </a:txBody>
                  <a:tcPr marL="4287" marR="4287" marT="5712" marB="0" anchor="ctr">
                    <a:solidFill>
                      <a:schemeClr val="tx2">
                        <a:lumMod val="40000"/>
                        <a:lumOff val="60000"/>
                      </a:schemeClr>
                    </a:solidFill>
                  </a:tcPr>
                </a:tc>
                <a:tc>
                  <a:txBody>
                    <a:bodyPr/>
                    <a:lstStyle/>
                    <a:p>
                      <a:pPr algn="r" fontAlgn="b"/>
                      <a:r>
                        <a:rPr lang="en-US" sz="800" b="0" i="0" u="none" strike="noStrike" dirty="0">
                          <a:solidFill>
                            <a:srgbClr val="000000"/>
                          </a:solidFill>
                          <a:effectLst/>
                          <a:latin typeface="+mn-lt"/>
                        </a:rPr>
                        <a:t>184,723,174</a:t>
                      </a:r>
                    </a:p>
                  </a:txBody>
                  <a:tcPr marL="5359" marR="5359" marT="7141" marB="0" anchor="ctr">
                    <a:solidFill>
                      <a:schemeClr val="tx2">
                        <a:lumMod val="40000"/>
                        <a:lumOff val="60000"/>
                      </a:schemeClr>
                    </a:solidFill>
                  </a:tcPr>
                </a:tc>
                <a:tc>
                  <a:txBody>
                    <a:bodyPr/>
                    <a:lstStyle/>
                    <a:p>
                      <a:pPr algn="r" fontAlgn="b"/>
                      <a:r>
                        <a:rPr lang="en-US" sz="800" b="0" i="0" u="none" strike="noStrike" dirty="0">
                          <a:solidFill>
                            <a:srgbClr val="000000"/>
                          </a:solidFill>
                          <a:effectLst/>
                          <a:latin typeface="+mn-lt"/>
                        </a:rPr>
                        <a:t>83,499,069</a:t>
                      </a:r>
                    </a:p>
                  </a:txBody>
                  <a:tcPr marL="5359" marR="5359" marT="7141" marB="0" anchor="ctr">
                    <a:solidFill>
                      <a:schemeClr val="tx2">
                        <a:lumMod val="40000"/>
                        <a:lumOff val="60000"/>
                      </a:schemeClr>
                    </a:solidFill>
                  </a:tcPr>
                </a:tc>
                <a:tc>
                  <a:txBody>
                    <a:bodyPr/>
                    <a:lstStyle/>
                    <a:p>
                      <a:pPr algn="r" fontAlgn="b"/>
                      <a:r>
                        <a:rPr lang="en-US" sz="800" b="0" i="0" u="none" strike="noStrike" dirty="0">
                          <a:solidFill>
                            <a:srgbClr val="000000"/>
                          </a:solidFill>
                          <a:effectLst/>
                          <a:latin typeface="+mn-lt"/>
                        </a:rPr>
                        <a:t>413,109,167</a:t>
                      </a:r>
                    </a:p>
                  </a:txBody>
                  <a:tcPr marL="5359" marR="5359" marT="7141" marB="0" anchor="ctr">
                    <a:solidFill>
                      <a:schemeClr val="tx2">
                        <a:lumMod val="40000"/>
                        <a:lumOff val="60000"/>
                      </a:schemeClr>
                    </a:solidFill>
                  </a:tcPr>
                </a:tc>
                <a:tc>
                  <a:txBody>
                    <a:bodyPr/>
                    <a:lstStyle/>
                    <a:p>
                      <a:pPr algn="r" fontAlgn="b"/>
                      <a:r>
                        <a:rPr lang="en-US" sz="800" b="0" i="0" u="none" strike="noStrike" dirty="0">
                          <a:solidFill>
                            <a:srgbClr val="000000"/>
                          </a:solidFill>
                          <a:effectLst/>
                          <a:latin typeface="+mn-lt"/>
                        </a:rPr>
                        <a:t>31,570,710</a:t>
                      </a:r>
                    </a:p>
                  </a:txBody>
                  <a:tcPr marL="5359" marR="5359" marT="7141" marB="0" anchor="ctr">
                    <a:solidFill>
                      <a:schemeClr val="tx2">
                        <a:lumMod val="40000"/>
                        <a:lumOff val="60000"/>
                      </a:schemeClr>
                    </a:solidFill>
                  </a:tcPr>
                </a:tc>
                <a:tc>
                  <a:txBody>
                    <a:bodyPr/>
                    <a:lstStyle/>
                    <a:p>
                      <a:pPr algn="r" fontAlgn="b"/>
                      <a:r>
                        <a:rPr lang="en-US" sz="800" b="0" i="0" u="none" strike="noStrike" dirty="0">
                          <a:solidFill>
                            <a:srgbClr val="000000"/>
                          </a:solidFill>
                          <a:effectLst/>
                          <a:latin typeface="+mn-lt"/>
                        </a:rPr>
                        <a:t>167,855,903</a:t>
                      </a:r>
                    </a:p>
                  </a:txBody>
                  <a:tcPr marL="5359" marR="5359" marT="7141" marB="0" anchor="ctr">
                    <a:solidFill>
                      <a:schemeClr val="tx2">
                        <a:lumMod val="40000"/>
                        <a:lumOff val="60000"/>
                      </a:schemeClr>
                    </a:solidFill>
                  </a:tcPr>
                </a:tc>
                <a:tc>
                  <a:txBody>
                    <a:bodyPr/>
                    <a:lstStyle/>
                    <a:p>
                      <a:pPr algn="r" fontAlgn="b"/>
                      <a:r>
                        <a:rPr lang="en-US" sz="800" b="0" i="0" u="none" strike="noStrike" dirty="0">
                          <a:solidFill>
                            <a:srgbClr val="000000"/>
                          </a:solidFill>
                          <a:effectLst/>
                          <a:latin typeface="+mn-lt"/>
                        </a:rPr>
                        <a:t>204,970,751</a:t>
                      </a:r>
                    </a:p>
                  </a:txBody>
                  <a:tcPr marL="5359" marR="5359" marT="7141" marB="0" anchor="ctr">
                    <a:solidFill>
                      <a:schemeClr val="tx2">
                        <a:lumMod val="40000"/>
                        <a:lumOff val="60000"/>
                      </a:schemeClr>
                    </a:solidFill>
                  </a:tcPr>
                </a:tc>
                <a:tc>
                  <a:txBody>
                    <a:bodyPr/>
                    <a:lstStyle/>
                    <a:p>
                      <a:pPr algn="r" fontAlgn="b"/>
                      <a:r>
                        <a:rPr lang="en-US" sz="800" b="0" i="0" u="none" strike="noStrike" dirty="0">
                          <a:solidFill>
                            <a:srgbClr val="000000"/>
                          </a:solidFill>
                          <a:effectLst/>
                          <a:latin typeface="+mn-lt"/>
                        </a:rPr>
                        <a:t>107,177,215</a:t>
                      </a:r>
                    </a:p>
                  </a:txBody>
                  <a:tcPr marL="5359" marR="5359" marT="7141" marB="0" anchor="ctr">
                    <a:solidFill>
                      <a:schemeClr val="tx2">
                        <a:lumMod val="40000"/>
                        <a:lumOff val="60000"/>
                      </a:schemeClr>
                    </a:solidFill>
                  </a:tcPr>
                </a:tc>
                <a:tc>
                  <a:txBody>
                    <a:bodyPr/>
                    <a:lstStyle/>
                    <a:p>
                      <a:pPr algn="r" fontAlgn="b"/>
                      <a:r>
                        <a:rPr lang="en-US" sz="800" b="0" i="0" u="none" strike="noStrike" dirty="0">
                          <a:solidFill>
                            <a:srgbClr val="000000"/>
                          </a:solidFill>
                          <a:effectLst/>
                          <a:latin typeface="+mn-lt"/>
                        </a:rPr>
                        <a:t>85,309,160</a:t>
                      </a:r>
                    </a:p>
                  </a:txBody>
                  <a:tcPr marL="5359" marR="5359" marT="7141" marB="0" anchor="ctr">
                    <a:solidFill>
                      <a:schemeClr val="tx2">
                        <a:lumMod val="40000"/>
                        <a:lumOff val="60000"/>
                      </a:schemeClr>
                    </a:solidFill>
                  </a:tcPr>
                </a:tc>
                <a:tc>
                  <a:txBody>
                    <a:bodyPr/>
                    <a:lstStyle/>
                    <a:p>
                      <a:pPr algn="r" fontAlgn="b"/>
                      <a:r>
                        <a:rPr lang="en-US" sz="800" b="0" i="0" u="none" strike="noStrike" dirty="0">
                          <a:solidFill>
                            <a:srgbClr val="000000"/>
                          </a:solidFill>
                          <a:effectLst/>
                          <a:latin typeface="+mn-lt"/>
                        </a:rPr>
                        <a:t>328,035,097</a:t>
                      </a:r>
                    </a:p>
                  </a:txBody>
                  <a:tcPr marL="5359" marR="5359" marT="7141" marB="0" anchor="ctr">
                    <a:solidFill>
                      <a:schemeClr val="tx2">
                        <a:lumMod val="40000"/>
                        <a:lumOff val="60000"/>
                      </a:schemeClr>
                    </a:solidFill>
                  </a:tcPr>
                </a:tc>
              </a:tr>
              <a:tr h="518638">
                <a:tc>
                  <a:txBody>
                    <a:bodyPr/>
                    <a:lstStyle/>
                    <a:p>
                      <a:pPr algn="l" fontAlgn="b">
                        <a:spcBef>
                          <a:spcPts val="200"/>
                        </a:spcBef>
                        <a:spcAft>
                          <a:spcPts val="200"/>
                        </a:spcAft>
                      </a:pPr>
                      <a:r>
                        <a:rPr lang="en-US" sz="900" u="none" strike="noStrike" dirty="0" smtClean="0">
                          <a:effectLst/>
                          <a:latin typeface="+mn-lt"/>
                        </a:rPr>
                        <a:t>Income Tax</a:t>
                      </a:r>
                      <a:br>
                        <a:rPr lang="en-US" sz="900" u="none" strike="noStrike" dirty="0" smtClean="0">
                          <a:effectLst/>
                          <a:latin typeface="+mn-lt"/>
                        </a:rPr>
                      </a:br>
                      <a:r>
                        <a:rPr lang="en-US" sz="900" u="none" strike="noStrike" dirty="0" smtClean="0">
                          <a:effectLst/>
                          <a:latin typeface="+mn-lt"/>
                        </a:rPr>
                        <a:t>on Businesses</a:t>
                      </a:r>
                      <a:endParaRPr lang="en-US" sz="900" b="1" i="0" u="none" strike="noStrike" dirty="0">
                        <a:solidFill>
                          <a:srgbClr val="000000"/>
                        </a:solidFill>
                        <a:effectLst/>
                        <a:latin typeface="+mn-lt"/>
                      </a:endParaRPr>
                    </a:p>
                  </a:txBody>
                  <a:tcPr marL="4287" marR="4287" marT="5712" marB="0" anchor="ctr">
                    <a:solidFill>
                      <a:schemeClr val="accent1">
                        <a:lumMod val="20000"/>
                        <a:lumOff val="80000"/>
                      </a:schemeClr>
                    </a:solidFill>
                  </a:tcPr>
                </a:tc>
                <a:tc>
                  <a:txBody>
                    <a:bodyPr/>
                    <a:lstStyle/>
                    <a:p>
                      <a:pPr algn="r" fontAlgn="t"/>
                      <a:r>
                        <a:rPr lang="en-US" sz="800" b="0" i="0" u="none" strike="noStrike" dirty="0">
                          <a:solidFill>
                            <a:srgbClr val="000000"/>
                          </a:solidFill>
                          <a:effectLst/>
                          <a:latin typeface="Segoe UI" panose="020B0502040204020203" pitchFamily="34" charset="0"/>
                        </a:rPr>
                        <a:t>8,212,694</a:t>
                      </a:r>
                    </a:p>
                  </a:txBody>
                  <a:tcPr marL="5359" marR="5359" marT="7141" marB="0" anchor="ctr">
                    <a:solidFill>
                      <a:schemeClr val="accent1">
                        <a:lumMod val="20000"/>
                        <a:lumOff val="80000"/>
                      </a:schemeClr>
                    </a:solidFill>
                  </a:tcPr>
                </a:tc>
                <a:tc>
                  <a:txBody>
                    <a:bodyPr/>
                    <a:lstStyle/>
                    <a:p>
                      <a:pPr algn="r" fontAlgn="t"/>
                      <a:r>
                        <a:rPr lang="en-US" sz="800" b="0" i="0" u="none" strike="noStrike" dirty="0">
                          <a:solidFill>
                            <a:srgbClr val="000000"/>
                          </a:solidFill>
                          <a:effectLst/>
                          <a:latin typeface="Segoe UI" panose="020B0502040204020203" pitchFamily="34" charset="0"/>
                        </a:rPr>
                        <a:t>30,860,456</a:t>
                      </a:r>
                    </a:p>
                  </a:txBody>
                  <a:tcPr marL="5359" marR="5359" marT="7141" marB="0" anchor="ctr">
                    <a:solidFill>
                      <a:schemeClr val="accent1">
                        <a:lumMod val="20000"/>
                        <a:lumOff val="80000"/>
                      </a:schemeClr>
                    </a:solidFill>
                  </a:tcPr>
                </a:tc>
                <a:tc>
                  <a:txBody>
                    <a:bodyPr/>
                    <a:lstStyle/>
                    <a:p>
                      <a:pPr algn="r" fontAlgn="t"/>
                      <a:r>
                        <a:rPr lang="en-US" sz="800" b="0" i="0" u="none" strike="noStrike" dirty="0">
                          <a:solidFill>
                            <a:srgbClr val="000000"/>
                          </a:solidFill>
                          <a:effectLst/>
                          <a:latin typeface="Segoe UI" panose="020B0502040204020203" pitchFamily="34" charset="0"/>
                        </a:rPr>
                        <a:t>53,078,830</a:t>
                      </a:r>
                    </a:p>
                  </a:txBody>
                  <a:tcPr marL="5359" marR="5359" marT="7141" marB="0" anchor="ctr">
                    <a:solidFill>
                      <a:schemeClr val="accent1">
                        <a:lumMod val="20000"/>
                        <a:lumOff val="80000"/>
                      </a:schemeClr>
                    </a:solidFill>
                  </a:tcPr>
                </a:tc>
                <a:tc>
                  <a:txBody>
                    <a:bodyPr/>
                    <a:lstStyle/>
                    <a:p>
                      <a:pPr algn="r" fontAlgn="t"/>
                      <a:r>
                        <a:rPr lang="en-US" sz="800" b="0" i="0" u="none" strike="noStrike" dirty="0">
                          <a:solidFill>
                            <a:srgbClr val="000000"/>
                          </a:solidFill>
                          <a:effectLst/>
                          <a:latin typeface="Segoe UI" panose="020B0502040204020203" pitchFamily="34" charset="0"/>
                        </a:rPr>
                        <a:t>4,881,778</a:t>
                      </a:r>
                    </a:p>
                  </a:txBody>
                  <a:tcPr marL="5359" marR="5359" marT="7141" marB="0" anchor="ctr">
                    <a:solidFill>
                      <a:schemeClr val="accent1">
                        <a:lumMod val="20000"/>
                        <a:lumOff val="80000"/>
                      </a:schemeClr>
                    </a:solidFill>
                  </a:tcPr>
                </a:tc>
                <a:tc>
                  <a:txBody>
                    <a:bodyPr/>
                    <a:lstStyle/>
                    <a:p>
                      <a:pPr algn="r" fontAlgn="t"/>
                      <a:r>
                        <a:rPr lang="en-US" sz="800" b="0" i="0" u="none" strike="noStrike" dirty="0">
                          <a:solidFill>
                            <a:srgbClr val="000000"/>
                          </a:solidFill>
                          <a:effectLst/>
                          <a:latin typeface="Segoe UI" panose="020B0502040204020203" pitchFamily="34" charset="0"/>
                        </a:rPr>
                        <a:t>3,684,875</a:t>
                      </a:r>
                    </a:p>
                  </a:txBody>
                  <a:tcPr marL="5359" marR="5359" marT="7141" marB="0" anchor="ctr">
                    <a:solidFill>
                      <a:schemeClr val="accent1">
                        <a:lumMod val="20000"/>
                        <a:lumOff val="80000"/>
                      </a:schemeClr>
                    </a:solidFill>
                  </a:tcPr>
                </a:tc>
                <a:tc>
                  <a:txBody>
                    <a:bodyPr/>
                    <a:lstStyle/>
                    <a:p>
                      <a:pPr algn="r" fontAlgn="t"/>
                      <a:r>
                        <a:rPr lang="en-US" sz="800" b="0" i="0" u="none" strike="noStrike" dirty="0">
                          <a:solidFill>
                            <a:srgbClr val="000000"/>
                          </a:solidFill>
                          <a:effectLst/>
                          <a:latin typeface="Segoe UI" panose="020B0502040204020203" pitchFamily="34" charset="0"/>
                        </a:rPr>
                        <a:t>15,855,475</a:t>
                      </a:r>
                    </a:p>
                  </a:txBody>
                  <a:tcPr marL="5359" marR="5359" marT="7141" marB="0" anchor="ctr">
                    <a:solidFill>
                      <a:schemeClr val="accent1">
                        <a:lumMod val="20000"/>
                        <a:lumOff val="80000"/>
                      </a:schemeClr>
                    </a:solidFill>
                  </a:tcPr>
                </a:tc>
                <a:tc>
                  <a:txBody>
                    <a:bodyPr/>
                    <a:lstStyle/>
                    <a:p>
                      <a:pPr algn="r" fontAlgn="t"/>
                      <a:r>
                        <a:rPr lang="en-US" sz="800" b="0" i="0" u="none" strike="noStrike" dirty="0">
                          <a:solidFill>
                            <a:srgbClr val="000000"/>
                          </a:solidFill>
                          <a:effectLst/>
                          <a:latin typeface="Segoe UI" panose="020B0502040204020203" pitchFamily="34" charset="0"/>
                        </a:rPr>
                        <a:t>17,203,730</a:t>
                      </a:r>
                    </a:p>
                  </a:txBody>
                  <a:tcPr marL="5359" marR="5359" marT="7141" marB="0" anchor="ctr">
                    <a:solidFill>
                      <a:schemeClr val="accent1">
                        <a:lumMod val="20000"/>
                        <a:lumOff val="80000"/>
                      </a:schemeClr>
                    </a:solidFill>
                  </a:tcPr>
                </a:tc>
                <a:tc>
                  <a:txBody>
                    <a:bodyPr/>
                    <a:lstStyle/>
                    <a:p>
                      <a:pPr algn="r" fontAlgn="t"/>
                      <a:r>
                        <a:rPr lang="en-US" sz="800" b="0" i="0" u="none" strike="noStrike" dirty="0">
                          <a:solidFill>
                            <a:srgbClr val="000000"/>
                          </a:solidFill>
                          <a:effectLst/>
                          <a:latin typeface="Segoe UI" panose="020B0502040204020203" pitchFamily="34" charset="0"/>
                        </a:rPr>
                        <a:t>31,358,837</a:t>
                      </a:r>
                    </a:p>
                  </a:txBody>
                  <a:tcPr marL="5359" marR="5359" marT="7141" marB="0" anchor="ctr">
                    <a:solidFill>
                      <a:schemeClr val="accent1">
                        <a:lumMod val="20000"/>
                        <a:lumOff val="80000"/>
                      </a:schemeClr>
                    </a:solidFill>
                  </a:tcPr>
                </a:tc>
                <a:tc>
                  <a:txBody>
                    <a:bodyPr/>
                    <a:lstStyle/>
                    <a:p>
                      <a:pPr algn="r" fontAlgn="t"/>
                      <a:r>
                        <a:rPr lang="en-US" sz="800" b="0" i="0" u="none" strike="noStrike" dirty="0">
                          <a:solidFill>
                            <a:srgbClr val="000000"/>
                          </a:solidFill>
                          <a:effectLst/>
                          <a:latin typeface="Segoe UI" panose="020B0502040204020203" pitchFamily="34" charset="0"/>
                        </a:rPr>
                        <a:t>3,805,386</a:t>
                      </a:r>
                    </a:p>
                  </a:txBody>
                  <a:tcPr marL="5359" marR="5359" marT="7141" marB="0" anchor="ctr">
                    <a:solidFill>
                      <a:schemeClr val="accent1">
                        <a:lumMod val="20000"/>
                        <a:lumOff val="80000"/>
                      </a:schemeClr>
                    </a:solidFill>
                  </a:tcPr>
                </a:tc>
              </a:tr>
              <a:tr h="236219">
                <a:tc>
                  <a:txBody>
                    <a:bodyPr/>
                    <a:lstStyle/>
                    <a:p>
                      <a:pPr marL="0" marR="0" indent="0" algn="l" defTabSz="914400" rtl="0" eaLnBrk="1" fontAlgn="b" latinLnBrk="0" hangingPunct="1">
                        <a:lnSpc>
                          <a:spcPct val="100000"/>
                        </a:lnSpc>
                        <a:spcBef>
                          <a:spcPts val="200"/>
                        </a:spcBef>
                        <a:spcAft>
                          <a:spcPts val="200"/>
                        </a:spcAft>
                        <a:buClrTx/>
                        <a:buSzTx/>
                        <a:buFontTx/>
                        <a:buNone/>
                        <a:tabLst/>
                        <a:defRPr/>
                      </a:pPr>
                      <a:r>
                        <a:rPr lang="en-US" sz="900" b="0" i="0" u="none" strike="noStrike" dirty="0" smtClean="0">
                          <a:solidFill>
                            <a:srgbClr val="000000"/>
                          </a:solidFill>
                          <a:effectLst/>
                          <a:latin typeface="+mn-lt"/>
                        </a:rPr>
                        <a:t>Final Tax</a:t>
                      </a:r>
                    </a:p>
                  </a:txBody>
                  <a:tcPr marL="4287" marR="4287" marT="5712" marB="0" anchor="ctr">
                    <a:solidFill>
                      <a:schemeClr val="tx2">
                        <a:lumMod val="40000"/>
                        <a:lumOff val="60000"/>
                      </a:schemeClr>
                    </a:solidFill>
                  </a:tcPr>
                </a:tc>
                <a:tc>
                  <a:txBody>
                    <a:bodyPr/>
                    <a:lstStyle/>
                    <a:p>
                      <a:pPr algn="r" fontAlgn="ctr"/>
                      <a:endParaRPr lang="en-US" sz="800" b="0" i="0" u="none" strike="noStrike" dirty="0">
                        <a:solidFill>
                          <a:srgbClr val="000000"/>
                        </a:solidFill>
                        <a:effectLst/>
                        <a:latin typeface="+mn-lt"/>
                      </a:endParaRPr>
                    </a:p>
                  </a:txBody>
                  <a:tcPr marL="5359" marR="5359" marT="7141" marB="0" anchor="ctr">
                    <a:solidFill>
                      <a:schemeClr val="tx2">
                        <a:lumMod val="40000"/>
                        <a:lumOff val="60000"/>
                      </a:schemeClr>
                    </a:solidFill>
                  </a:tcPr>
                </a:tc>
                <a:tc>
                  <a:txBody>
                    <a:bodyPr/>
                    <a:lstStyle/>
                    <a:p>
                      <a:pPr algn="r" fontAlgn="ctr"/>
                      <a:endParaRPr lang="en-US" sz="800" b="0" i="0" u="none" strike="noStrike" dirty="0">
                        <a:solidFill>
                          <a:srgbClr val="000000"/>
                        </a:solidFill>
                        <a:effectLst/>
                        <a:latin typeface="+mn-lt"/>
                      </a:endParaRPr>
                    </a:p>
                  </a:txBody>
                  <a:tcPr marL="5359" marR="5359" marT="7141" marB="0" anchor="ctr">
                    <a:solidFill>
                      <a:schemeClr val="tx2">
                        <a:lumMod val="40000"/>
                        <a:lumOff val="60000"/>
                      </a:schemeClr>
                    </a:solidFill>
                  </a:tcPr>
                </a:tc>
                <a:tc>
                  <a:txBody>
                    <a:bodyPr/>
                    <a:lstStyle/>
                    <a:p>
                      <a:pPr algn="r" fontAlgn="ctr"/>
                      <a:endParaRPr lang="en-US" sz="800" b="0" i="0" u="none" strike="noStrike" dirty="0">
                        <a:solidFill>
                          <a:srgbClr val="000000"/>
                        </a:solidFill>
                        <a:effectLst/>
                        <a:latin typeface="+mn-lt"/>
                      </a:endParaRPr>
                    </a:p>
                  </a:txBody>
                  <a:tcPr marL="5359" marR="5359" marT="7141" marB="0" anchor="ctr">
                    <a:solidFill>
                      <a:schemeClr val="tx2">
                        <a:lumMod val="40000"/>
                        <a:lumOff val="60000"/>
                      </a:schemeClr>
                    </a:solidFill>
                  </a:tcPr>
                </a:tc>
                <a:tc>
                  <a:txBody>
                    <a:bodyPr/>
                    <a:lstStyle/>
                    <a:p>
                      <a:pPr algn="r" fontAlgn="ctr"/>
                      <a:endParaRPr lang="en-US" sz="800" b="0" i="0" u="none" strike="noStrike" dirty="0">
                        <a:solidFill>
                          <a:srgbClr val="000000"/>
                        </a:solidFill>
                        <a:effectLst/>
                        <a:latin typeface="+mn-lt"/>
                      </a:endParaRPr>
                    </a:p>
                  </a:txBody>
                  <a:tcPr marL="5359" marR="5359" marT="7141" marB="0" anchor="ctr">
                    <a:solidFill>
                      <a:schemeClr val="tx2">
                        <a:lumMod val="40000"/>
                        <a:lumOff val="60000"/>
                      </a:schemeClr>
                    </a:solidFill>
                  </a:tcPr>
                </a:tc>
                <a:tc>
                  <a:txBody>
                    <a:bodyPr/>
                    <a:lstStyle/>
                    <a:p>
                      <a:pPr algn="r" fontAlgn="ctr"/>
                      <a:endParaRPr lang="en-US" sz="800" b="0" i="0" u="none" strike="noStrike" dirty="0">
                        <a:solidFill>
                          <a:srgbClr val="000000"/>
                        </a:solidFill>
                        <a:effectLst/>
                        <a:latin typeface="+mn-lt"/>
                      </a:endParaRPr>
                    </a:p>
                  </a:txBody>
                  <a:tcPr marL="5359" marR="5359" marT="7141" marB="0" anchor="ctr">
                    <a:solidFill>
                      <a:schemeClr val="tx2">
                        <a:lumMod val="40000"/>
                        <a:lumOff val="60000"/>
                      </a:schemeClr>
                    </a:solidFill>
                  </a:tcPr>
                </a:tc>
                <a:tc>
                  <a:txBody>
                    <a:bodyPr/>
                    <a:lstStyle/>
                    <a:p>
                      <a:pPr algn="r" fontAlgn="ctr"/>
                      <a:endParaRPr lang="en-US" sz="800" b="0" i="0" u="none" strike="noStrike" dirty="0">
                        <a:solidFill>
                          <a:srgbClr val="000000"/>
                        </a:solidFill>
                        <a:effectLst/>
                        <a:latin typeface="+mn-lt"/>
                      </a:endParaRPr>
                    </a:p>
                  </a:txBody>
                  <a:tcPr marL="5359" marR="5359" marT="7141" marB="0" anchor="ctr">
                    <a:solidFill>
                      <a:schemeClr val="tx2">
                        <a:lumMod val="40000"/>
                        <a:lumOff val="60000"/>
                      </a:schemeClr>
                    </a:solidFill>
                  </a:tcPr>
                </a:tc>
                <a:tc>
                  <a:txBody>
                    <a:bodyPr/>
                    <a:lstStyle/>
                    <a:p>
                      <a:pPr algn="r" fontAlgn="ctr"/>
                      <a:endParaRPr lang="en-US" sz="800" b="0" i="0" u="none" strike="noStrike" dirty="0">
                        <a:solidFill>
                          <a:srgbClr val="000000"/>
                        </a:solidFill>
                        <a:effectLst/>
                        <a:latin typeface="+mn-lt"/>
                      </a:endParaRPr>
                    </a:p>
                  </a:txBody>
                  <a:tcPr marL="5359" marR="5359" marT="7141" marB="0" anchor="ctr">
                    <a:solidFill>
                      <a:schemeClr val="tx2">
                        <a:lumMod val="40000"/>
                        <a:lumOff val="60000"/>
                      </a:schemeClr>
                    </a:solidFill>
                  </a:tcPr>
                </a:tc>
                <a:tc>
                  <a:txBody>
                    <a:bodyPr/>
                    <a:lstStyle/>
                    <a:p>
                      <a:pPr algn="r" fontAlgn="ctr"/>
                      <a:r>
                        <a:rPr lang="en-US" sz="800" b="0" i="0" u="none" strike="noStrike" dirty="0" smtClean="0">
                          <a:solidFill>
                            <a:srgbClr val="000000"/>
                          </a:solidFill>
                          <a:effectLst/>
                          <a:latin typeface="+mn-lt"/>
                        </a:rPr>
                        <a:t>15,744,128</a:t>
                      </a:r>
                      <a:endParaRPr lang="en-US" sz="800" b="0" i="0" u="none" strike="noStrike" dirty="0">
                        <a:solidFill>
                          <a:srgbClr val="000000"/>
                        </a:solidFill>
                        <a:effectLst/>
                        <a:latin typeface="+mn-lt"/>
                      </a:endParaRPr>
                    </a:p>
                  </a:txBody>
                  <a:tcPr marL="5359" marR="5359" marT="7141" marB="0" anchor="ctr">
                    <a:solidFill>
                      <a:schemeClr val="tx2">
                        <a:lumMod val="40000"/>
                        <a:lumOff val="60000"/>
                      </a:schemeClr>
                    </a:solidFill>
                  </a:tcPr>
                </a:tc>
                <a:tc>
                  <a:txBody>
                    <a:bodyPr/>
                    <a:lstStyle/>
                    <a:p>
                      <a:pPr algn="r" fontAlgn="ctr"/>
                      <a:endParaRPr lang="en-US" sz="800" b="0" i="0" u="none" strike="noStrike" dirty="0">
                        <a:solidFill>
                          <a:srgbClr val="000000"/>
                        </a:solidFill>
                        <a:effectLst/>
                        <a:latin typeface="+mn-lt"/>
                      </a:endParaRPr>
                    </a:p>
                  </a:txBody>
                  <a:tcPr marL="5359" marR="5359" marT="7141" marB="0" anchor="ctr">
                    <a:solidFill>
                      <a:schemeClr val="tx2">
                        <a:lumMod val="40000"/>
                        <a:lumOff val="60000"/>
                      </a:schemeClr>
                    </a:solidFill>
                  </a:tcPr>
                </a:tc>
              </a:tr>
              <a:tr h="393699">
                <a:tc>
                  <a:txBody>
                    <a:bodyPr/>
                    <a:lstStyle/>
                    <a:p>
                      <a:pPr marL="0" marR="0" indent="0" algn="l" defTabSz="914400" rtl="0" eaLnBrk="1" fontAlgn="b" latinLnBrk="0" hangingPunct="1">
                        <a:lnSpc>
                          <a:spcPct val="100000"/>
                        </a:lnSpc>
                        <a:spcBef>
                          <a:spcPts val="200"/>
                        </a:spcBef>
                        <a:spcAft>
                          <a:spcPts val="200"/>
                        </a:spcAft>
                        <a:buClrTx/>
                        <a:buSzTx/>
                        <a:buFontTx/>
                        <a:buNone/>
                        <a:tabLst/>
                        <a:defRPr/>
                      </a:pPr>
                      <a:r>
                        <a:rPr lang="en-US" sz="900" u="none" strike="noStrike" dirty="0" smtClean="0">
                          <a:effectLst/>
                          <a:latin typeface="+mn-lt"/>
                        </a:rPr>
                        <a:t>Income Tax</a:t>
                      </a:r>
                      <a:br>
                        <a:rPr lang="en-US" sz="900" u="none" strike="noStrike" dirty="0" smtClean="0">
                          <a:effectLst/>
                          <a:latin typeface="+mn-lt"/>
                        </a:rPr>
                      </a:br>
                      <a:r>
                        <a:rPr lang="en-US" sz="900" u="none" strike="noStrike" dirty="0" smtClean="0">
                          <a:effectLst/>
                          <a:latin typeface="+mn-lt"/>
                        </a:rPr>
                        <a:t>on Labor</a:t>
                      </a:r>
                      <a:endParaRPr lang="en-US" sz="900" b="1" i="0" u="none" strike="noStrike" dirty="0" smtClean="0">
                        <a:solidFill>
                          <a:srgbClr val="000000"/>
                        </a:solidFill>
                        <a:effectLst/>
                        <a:latin typeface="+mn-lt"/>
                      </a:endParaRPr>
                    </a:p>
                  </a:txBody>
                  <a:tcPr marL="4287" marR="4287" marT="5712" marB="0" anchor="ctr">
                    <a:solidFill>
                      <a:schemeClr val="accent1">
                        <a:lumMod val="20000"/>
                        <a:lumOff val="80000"/>
                      </a:schemeClr>
                    </a:solidFill>
                  </a:tcPr>
                </a:tc>
                <a:tc>
                  <a:txBody>
                    <a:bodyPr/>
                    <a:lstStyle/>
                    <a:p>
                      <a:pPr algn="r" fontAlgn="t"/>
                      <a:r>
                        <a:rPr lang="en-US" sz="800" b="0" i="0" u="none" strike="noStrike" dirty="0">
                          <a:solidFill>
                            <a:srgbClr val="000000"/>
                          </a:solidFill>
                          <a:effectLst/>
                          <a:latin typeface="Segoe UI" panose="020B0502040204020203" pitchFamily="34" charset="0"/>
                        </a:rPr>
                        <a:t>938,525</a:t>
                      </a:r>
                    </a:p>
                  </a:txBody>
                  <a:tcPr marL="5359" marR="5359" marT="7141" marB="0" anchor="ctr">
                    <a:solidFill>
                      <a:schemeClr val="accent1">
                        <a:lumMod val="20000"/>
                        <a:lumOff val="80000"/>
                      </a:schemeClr>
                    </a:solidFill>
                  </a:tcPr>
                </a:tc>
                <a:tc>
                  <a:txBody>
                    <a:bodyPr/>
                    <a:lstStyle/>
                    <a:p>
                      <a:pPr algn="r" fontAlgn="t"/>
                      <a:r>
                        <a:rPr lang="en-US" sz="800" b="0" i="0" u="none" strike="noStrike" dirty="0">
                          <a:solidFill>
                            <a:srgbClr val="000000"/>
                          </a:solidFill>
                          <a:effectLst/>
                          <a:latin typeface="Segoe UI" panose="020B0502040204020203" pitchFamily="34" charset="0"/>
                        </a:rPr>
                        <a:t>7,208,507</a:t>
                      </a:r>
                    </a:p>
                  </a:txBody>
                  <a:tcPr marL="5359" marR="5359" marT="7141" marB="0" anchor="ctr">
                    <a:solidFill>
                      <a:schemeClr val="accent1">
                        <a:lumMod val="20000"/>
                        <a:lumOff val="80000"/>
                      </a:schemeClr>
                    </a:solidFill>
                  </a:tcPr>
                </a:tc>
                <a:tc>
                  <a:txBody>
                    <a:bodyPr/>
                    <a:lstStyle/>
                    <a:p>
                      <a:pPr algn="r" fontAlgn="t"/>
                      <a:r>
                        <a:rPr lang="en-US" sz="800" b="0" i="0" u="none" strike="noStrike" dirty="0">
                          <a:solidFill>
                            <a:srgbClr val="000000"/>
                          </a:solidFill>
                          <a:effectLst/>
                          <a:latin typeface="Segoe UI" panose="020B0502040204020203" pitchFamily="34" charset="0"/>
                        </a:rPr>
                        <a:t>11,114,847</a:t>
                      </a:r>
                    </a:p>
                  </a:txBody>
                  <a:tcPr marL="5359" marR="5359" marT="7141" marB="0" anchor="ctr">
                    <a:solidFill>
                      <a:schemeClr val="accent1">
                        <a:lumMod val="20000"/>
                        <a:lumOff val="80000"/>
                      </a:schemeClr>
                    </a:solidFill>
                  </a:tcPr>
                </a:tc>
                <a:tc>
                  <a:txBody>
                    <a:bodyPr/>
                    <a:lstStyle/>
                    <a:p>
                      <a:pPr algn="r" fontAlgn="t"/>
                      <a:r>
                        <a:rPr lang="en-US" sz="800" b="0" i="0" u="none" strike="noStrike" dirty="0">
                          <a:solidFill>
                            <a:srgbClr val="000000"/>
                          </a:solidFill>
                          <a:effectLst/>
                          <a:latin typeface="Segoe UI" panose="020B0502040204020203" pitchFamily="34" charset="0"/>
                        </a:rPr>
                        <a:t>954,229</a:t>
                      </a:r>
                    </a:p>
                  </a:txBody>
                  <a:tcPr marL="5359" marR="5359" marT="7141" marB="0" anchor="ctr">
                    <a:solidFill>
                      <a:schemeClr val="accent1">
                        <a:lumMod val="20000"/>
                        <a:lumOff val="80000"/>
                      </a:schemeClr>
                    </a:solidFill>
                  </a:tcPr>
                </a:tc>
                <a:tc>
                  <a:txBody>
                    <a:bodyPr/>
                    <a:lstStyle/>
                    <a:p>
                      <a:pPr algn="r" fontAlgn="t"/>
                      <a:r>
                        <a:rPr lang="en-US" sz="800" b="0" i="0" u="none" strike="noStrike" dirty="0">
                          <a:solidFill>
                            <a:srgbClr val="000000"/>
                          </a:solidFill>
                          <a:effectLst/>
                          <a:latin typeface="Segoe UI" panose="020B0502040204020203" pitchFamily="34" charset="0"/>
                        </a:rPr>
                        <a:t>1,446,941</a:t>
                      </a:r>
                    </a:p>
                  </a:txBody>
                  <a:tcPr marL="5359" marR="5359" marT="7141" marB="0" anchor="ctr">
                    <a:solidFill>
                      <a:schemeClr val="accent1">
                        <a:lumMod val="20000"/>
                        <a:lumOff val="80000"/>
                      </a:schemeClr>
                    </a:solidFill>
                  </a:tcPr>
                </a:tc>
                <a:tc>
                  <a:txBody>
                    <a:bodyPr/>
                    <a:lstStyle/>
                    <a:p>
                      <a:pPr algn="r" fontAlgn="t"/>
                      <a:r>
                        <a:rPr lang="en-US" sz="800" b="0" i="0" u="none" strike="noStrike" dirty="0">
                          <a:solidFill>
                            <a:srgbClr val="000000"/>
                          </a:solidFill>
                          <a:effectLst/>
                          <a:latin typeface="Segoe UI" panose="020B0502040204020203" pitchFamily="34" charset="0"/>
                        </a:rPr>
                        <a:t>4,706,752</a:t>
                      </a:r>
                    </a:p>
                  </a:txBody>
                  <a:tcPr marL="5359" marR="5359" marT="7141" marB="0" anchor="ctr">
                    <a:solidFill>
                      <a:schemeClr val="accent1">
                        <a:lumMod val="20000"/>
                        <a:lumOff val="80000"/>
                      </a:schemeClr>
                    </a:solidFill>
                  </a:tcPr>
                </a:tc>
                <a:tc>
                  <a:txBody>
                    <a:bodyPr/>
                    <a:lstStyle/>
                    <a:p>
                      <a:pPr algn="r" fontAlgn="t"/>
                      <a:r>
                        <a:rPr lang="en-US" sz="800" b="0" i="0" u="none" strike="noStrike" dirty="0">
                          <a:solidFill>
                            <a:srgbClr val="000000"/>
                          </a:solidFill>
                          <a:effectLst/>
                          <a:latin typeface="Segoe UI" panose="020B0502040204020203" pitchFamily="34" charset="0"/>
                        </a:rPr>
                        <a:t>3,846,786</a:t>
                      </a:r>
                    </a:p>
                  </a:txBody>
                  <a:tcPr marL="5359" marR="5359" marT="7141" marB="0" anchor="ctr">
                    <a:solidFill>
                      <a:schemeClr val="accent1">
                        <a:lumMod val="20000"/>
                        <a:lumOff val="80000"/>
                      </a:schemeClr>
                    </a:solidFill>
                  </a:tcPr>
                </a:tc>
                <a:tc>
                  <a:txBody>
                    <a:bodyPr/>
                    <a:lstStyle/>
                    <a:p>
                      <a:pPr algn="r" fontAlgn="t"/>
                      <a:r>
                        <a:rPr lang="en-US" sz="800" b="0" i="0" u="none" strike="noStrike" dirty="0">
                          <a:solidFill>
                            <a:srgbClr val="000000"/>
                          </a:solidFill>
                          <a:effectLst/>
                          <a:latin typeface="Segoe UI" panose="020B0502040204020203" pitchFamily="34" charset="0"/>
                        </a:rPr>
                        <a:t>12,036,030</a:t>
                      </a:r>
                    </a:p>
                  </a:txBody>
                  <a:tcPr marL="5359" marR="5359" marT="7141" marB="0" anchor="ctr">
                    <a:solidFill>
                      <a:schemeClr val="accent1">
                        <a:lumMod val="20000"/>
                        <a:lumOff val="80000"/>
                      </a:schemeClr>
                    </a:solidFill>
                  </a:tcPr>
                </a:tc>
                <a:tc>
                  <a:txBody>
                    <a:bodyPr/>
                    <a:lstStyle/>
                    <a:p>
                      <a:pPr algn="r" fontAlgn="t"/>
                      <a:r>
                        <a:rPr lang="en-US" sz="800" b="0" i="0" u="none" strike="noStrike" dirty="0">
                          <a:solidFill>
                            <a:srgbClr val="000000"/>
                          </a:solidFill>
                          <a:effectLst/>
                          <a:latin typeface="Segoe UI" panose="020B0502040204020203" pitchFamily="34" charset="0"/>
                        </a:rPr>
                        <a:t>10,182,439</a:t>
                      </a:r>
                    </a:p>
                  </a:txBody>
                  <a:tcPr marL="5359" marR="5359" marT="7141" marB="0" anchor="ctr">
                    <a:solidFill>
                      <a:schemeClr val="accent1">
                        <a:lumMod val="20000"/>
                        <a:lumOff val="80000"/>
                      </a:schemeClr>
                    </a:solidFill>
                  </a:tcPr>
                </a:tc>
              </a:tr>
            </a:tbl>
          </a:graphicData>
        </a:graphic>
      </p:graphicFrame>
      <p:sp>
        <p:nvSpPr>
          <p:cNvPr id="49269" name="TextBox 9"/>
          <p:cNvSpPr txBox="1">
            <a:spLocks noChangeArrowheads="1"/>
          </p:cNvSpPr>
          <p:nvPr/>
        </p:nvSpPr>
        <p:spPr bwMode="auto">
          <a:xfrm>
            <a:off x="7201292" y="5779294"/>
            <a:ext cx="801823"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750" dirty="0">
                <a:latin typeface="Arial" charset="0"/>
              </a:rPr>
              <a:t>In IDR Millions</a:t>
            </a:r>
          </a:p>
        </p:txBody>
      </p:sp>
      <p:graphicFrame>
        <p:nvGraphicFramePr>
          <p:cNvPr id="3" name="Table 2"/>
          <p:cNvGraphicFramePr>
            <a:graphicFrameLocks noGrp="1"/>
          </p:cNvGraphicFramePr>
          <p:nvPr>
            <p:extLst>
              <p:ext uri="{D42A27DB-BD31-4B8C-83A1-F6EECF244321}">
                <p14:modId xmlns:p14="http://schemas.microsoft.com/office/powerpoint/2010/main" xmlns="" val="3818079240"/>
              </p:ext>
            </p:extLst>
          </p:nvPr>
        </p:nvGraphicFramePr>
        <p:xfrm>
          <a:off x="413041" y="4049938"/>
          <a:ext cx="6792979" cy="1081619"/>
        </p:xfrm>
        <a:graphic>
          <a:graphicData uri="http://schemas.openxmlformats.org/drawingml/2006/table">
            <a:tbl>
              <a:tblPr firstRow="1" bandRow="1">
                <a:tableStyleId>{21E4AEA4-8DFA-4A89-87EB-49C32662AFE0}</a:tableStyleId>
              </a:tblPr>
              <a:tblGrid>
                <a:gridCol w="734593"/>
                <a:gridCol w="673154"/>
                <a:gridCol w="673154"/>
                <a:gridCol w="673154"/>
                <a:gridCol w="673154"/>
                <a:gridCol w="673154"/>
                <a:gridCol w="673154"/>
                <a:gridCol w="673154"/>
                <a:gridCol w="673154"/>
                <a:gridCol w="673154"/>
              </a:tblGrid>
              <a:tr h="359885">
                <a:tc>
                  <a:txBody>
                    <a:bodyPr/>
                    <a:lstStyle/>
                    <a:p>
                      <a:pPr algn="l" fontAlgn="b">
                        <a:spcBef>
                          <a:spcPts val="200"/>
                        </a:spcBef>
                        <a:spcAft>
                          <a:spcPts val="200"/>
                        </a:spcAft>
                      </a:pPr>
                      <a:r>
                        <a:rPr lang="en-US" sz="900" b="1" u="none" strike="noStrike" dirty="0" smtClean="0">
                          <a:solidFill>
                            <a:schemeClr val="tx1"/>
                          </a:solidFill>
                          <a:effectLst/>
                          <a:latin typeface="+mn-lt"/>
                        </a:rPr>
                        <a:t>TAX/GOPS</a:t>
                      </a:r>
                      <a:endParaRPr lang="en-US" sz="900" b="1" i="0" u="none" strike="noStrike" dirty="0">
                        <a:solidFill>
                          <a:schemeClr val="tx1"/>
                        </a:solidFill>
                        <a:effectLst/>
                        <a:latin typeface="+mn-lt"/>
                      </a:endParaRPr>
                    </a:p>
                  </a:txBody>
                  <a:tcPr marL="4286" marR="4286" marT="5710" marB="0" anchor="ctr">
                    <a:solidFill>
                      <a:schemeClr val="tx2">
                        <a:lumMod val="40000"/>
                        <a:lumOff val="60000"/>
                      </a:schemeClr>
                    </a:solidFill>
                  </a:tcPr>
                </a:tc>
                <a:tc>
                  <a:txBody>
                    <a:bodyPr/>
                    <a:lstStyle/>
                    <a:p>
                      <a:pPr algn="r" fontAlgn="b"/>
                      <a:r>
                        <a:rPr lang="en-US" sz="900" b="1" i="0" u="none" strike="noStrike" dirty="0">
                          <a:solidFill>
                            <a:srgbClr val="000000"/>
                          </a:solidFill>
                          <a:effectLst/>
                          <a:latin typeface="+mn-lt"/>
                        </a:rPr>
                        <a:t>1.36%</a:t>
                      </a:r>
                    </a:p>
                  </a:txBody>
                  <a:tcPr marL="5358" marR="5358" marT="7137" marB="0" anchor="ctr">
                    <a:solidFill>
                      <a:schemeClr val="tx2">
                        <a:lumMod val="40000"/>
                        <a:lumOff val="60000"/>
                      </a:schemeClr>
                    </a:solidFill>
                  </a:tcPr>
                </a:tc>
                <a:tc>
                  <a:txBody>
                    <a:bodyPr/>
                    <a:lstStyle/>
                    <a:p>
                      <a:pPr algn="r" fontAlgn="b"/>
                      <a:r>
                        <a:rPr lang="en-US" sz="900" b="1" i="0" u="none" strike="noStrike">
                          <a:solidFill>
                            <a:srgbClr val="000000"/>
                          </a:solidFill>
                          <a:effectLst/>
                          <a:latin typeface="+mn-lt"/>
                        </a:rPr>
                        <a:t>7.09%</a:t>
                      </a:r>
                    </a:p>
                  </a:txBody>
                  <a:tcPr marL="5358" marR="5358" marT="7137" marB="0" anchor="ctr">
                    <a:solidFill>
                      <a:schemeClr val="tx2">
                        <a:lumMod val="40000"/>
                        <a:lumOff val="60000"/>
                      </a:schemeClr>
                    </a:solidFill>
                  </a:tcPr>
                </a:tc>
                <a:tc>
                  <a:txBody>
                    <a:bodyPr/>
                    <a:lstStyle/>
                    <a:p>
                      <a:pPr algn="r" fontAlgn="b"/>
                      <a:r>
                        <a:rPr lang="en-US" sz="900" b="1" i="0" u="none" strike="noStrike">
                          <a:solidFill>
                            <a:srgbClr val="000000"/>
                          </a:solidFill>
                          <a:effectLst/>
                          <a:latin typeface="+mn-lt"/>
                        </a:rPr>
                        <a:t>6.22%</a:t>
                      </a:r>
                    </a:p>
                  </a:txBody>
                  <a:tcPr marL="5358" marR="5358" marT="7137" marB="0" anchor="ctr">
                    <a:solidFill>
                      <a:schemeClr val="tx2">
                        <a:lumMod val="40000"/>
                        <a:lumOff val="60000"/>
                      </a:schemeClr>
                    </a:solidFill>
                  </a:tcPr>
                </a:tc>
                <a:tc>
                  <a:txBody>
                    <a:bodyPr/>
                    <a:lstStyle/>
                    <a:p>
                      <a:pPr algn="r" fontAlgn="b"/>
                      <a:r>
                        <a:rPr lang="en-US" sz="900" b="1" i="0" u="none" strike="noStrike">
                          <a:solidFill>
                            <a:srgbClr val="000000"/>
                          </a:solidFill>
                          <a:effectLst/>
                          <a:latin typeface="+mn-lt"/>
                        </a:rPr>
                        <a:t>9.95%</a:t>
                      </a:r>
                    </a:p>
                  </a:txBody>
                  <a:tcPr marL="5358" marR="5358" marT="7137" marB="0" anchor="ctr">
                    <a:solidFill>
                      <a:schemeClr val="tx2">
                        <a:lumMod val="40000"/>
                        <a:lumOff val="60000"/>
                      </a:schemeClr>
                    </a:solidFill>
                  </a:tcPr>
                </a:tc>
                <a:tc>
                  <a:txBody>
                    <a:bodyPr/>
                    <a:lstStyle/>
                    <a:p>
                      <a:pPr algn="r" fontAlgn="b"/>
                      <a:r>
                        <a:rPr lang="en-US" sz="900" b="1" i="0" u="none" strike="noStrike">
                          <a:solidFill>
                            <a:srgbClr val="000000"/>
                          </a:solidFill>
                          <a:effectLst/>
                          <a:latin typeface="+mn-lt"/>
                        </a:rPr>
                        <a:t>1.63%</a:t>
                      </a:r>
                    </a:p>
                  </a:txBody>
                  <a:tcPr marL="5358" marR="5358" marT="7137" marB="0" anchor="ctr">
                    <a:solidFill>
                      <a:schemeClr val="tx2">
                        <a:lumMod val="40000"/>
                        <a:lumOff val="60000"/>
                      </a:schemeClr>
                    </a:solidFill>
                  </a:tcPr>
                </a:tc>
                <a:tc>
                  <a:txBody>
                    <a:bodyPr/>
                    <a:lstStyle/>
                    <a:p>
                      <a:pPr algn="r" fontAlgn="b"/>
                      <a:r>
                        <a:rPr lang="en-US" sz="900" b="1" i="0" u="none" strike="noStrike">
                          <a:solidFill>
                            <a:srgbClr val="000000"/>
                          </a:solidFill>
                          <a:effectLst/>
                          <a:latin typeface="+mn-lt"/>
                        </a:rPr>
                        <a:t>4.00%</a:t>
                      </a:r>
                    </a:p>
                  </a:txBody>
                  <a:tcPr marL="5358" marR="5358" marT="7137" marB="0" anchor="ctr">
                    <a:solidFill>
                      <a:schemeClr val="tx2">
                        <a:lumMod val="40000"/>
                        <a:lumOff val="60000"/>
                      </a:schemeClr>
                    </a:solidFill>
                  </a:tcPr>
                </a:tc>
                <a:tc>
                  <a:txBody>
                    <a:bodyPr/>
                    <a:lstStyle/>
                    <a:p>
                      <a:pPr algn="r" fontAlgn="b"/>
                      <a:r>
                        <a:rPr lang="en-US" sz="900" b="1" i="0" u="none" strike="noStrike">
                          <a:solidFill>
                            <a:srgbClr val="000000"/>
                          </a:solidFill>
                          <a:effectLst/>
                          <a:latin typeface="+mn-lt"/>
                        </a:rPr>
                        <a:t>14.05%</a:t>
                      </a:r>
                    </a:p>
                  </a:txBody>
                  <a:tcPr marL="5358" marR="5358" marT="7137" marB="0" anchor="ctr">
                    <a:solidFill>
                      <a:schemeClr val="tx2">
                        <a:lumMod val="40000"/>
                        <a:lumOff val="60000"/>
                      </a:schemeClr>
                    </a:solidFill>
                  </a:tcPr>
                </a:tc>
                <a:tc>
                  <a:txBody>
                    <a:bodyPr/>
                    <a:lstStyle/>
                    <a:p>
                      <a:pPr algn="r" fontAlgn="b"/>
                      <a:r>
                        <a:rPr lang="en-US" sz="900" b="1" i="0" u="none" strike="noStrike">
                          <a:solidFill>
                            <a:srgbClr val="000000"/>
                          </a:solidFill>
                          <a:effectLst/>
                          <a:latin typeface="+mn-lt"/>
                        </a:rPr>
                        <a:t>11.84%</a:t>
                      </a:r>
                    </a:p>
                  </a:txBody>
                  <a:tcPr marL="5358" marR="5358" marT="7137" marB="0" anchor="ctr">
                    <a:solidFill>
                      <a:schemeClr val="tx2">
                        <a:lumMod val="40000"/>
                        <a:lumOff val="60000"/>
                      </a:schemeClr>
                    </a:solidFill>
                  </a:tcPr>
                </a:tc>
                <a:tc>
                  <a:txBody>
                    <a:bodyPr/>
                    <a:lstStyle/>
                    <a:p>
                      <a:pPr algn="r" fontAlgn="b"/>
                      <a:r>
                        <a:rPr lang="en-US" sz="900" b="1" i="0" u="none" strike="noStrike">
                          <a:solidFill>
                            <a:srgbClr val="000000"/>
                          </a:solidFill>
                          <a:effectLst/>
                          <a:latin typeface="+mn-lt"/>
                        </a:rPr>
                        <a:t>4.02%</a:t>
                      </a:r>
                    </a:p>
                  </a:txBody>
                  <a:tcPr marL="5358" marR="5358" marT="7137" marB="0" anchor="ctr">
                    <a:solidFill>
                      <a:schemeClr val="tx2">
                        <a:lumMod val="40000"/>
                        <a:lumOff val="60000"/>
                      </a:schemeClr>
                    </a:solidFill>
                  </a:tcPr>
                </a:tc>
              </a:tr>
              <a:tr h="360867">
                <a:tc>
                  <a:txBody>
                    <a:bodyPr/>
                    <a:lstStyle/>
                    <a:p>
                      <a:pPr algn="l" fontAlgn="b">
                        <a:spcBef>
                          <a:spcPts val="200"/>
                        </a:spcBef>
                        <a:spcAft>
                          <a:spcPts val="200"/>
                        </a:spcAft>
                      </a:pPr>
                      <a:r>
                        <a:rPr lang="en-US" sz="900" b="1" u="none" strike="noStrike" dirty="0" smtClean="0">
                          <a:effectLst/>
                          <a:latin typeface="+mn-lt"/>
                        </a:rPr>
                        <a:t>TAX/LABR</a:t>
                      </a:r>
                      <a:endParaRPr lang="en-US" sz="900" b="1" i="0" u="none" strike="noStrike" dirty="0">
                        <a:solidFill>
                          <a:srgbClr val="000000"/>
                        </a:solidFill>
                        <a:effectLst/>
                        <a:latin typeface="+mn-lt"/>
                      </a:endParaRPr>
                    </a:p>
                  </a:txBody>
                  <a:tcPr marL="4286" marR="4286" marT="5710" marB="0" anchor="ctr">
                    <a:solidFill>
                      <a:schemeClr val="accent1">
                        <a:lumMod val="20000"/>
                        <a:lumOff val="80000"/>
                      </a:schemeClr>
                    </a:solidFill>
                  </a:tcPr>
                </a:tc>
                <a:tc>
                  <a:txBody>
                    <a:bodyPr/>
                    <a:lstStyle/>
                    <a:p>
                      <a:pPr algn="r" fontAlgn="b"/>
                      <a:r>
                        <a:rPr lang="en-US" sz="900" b="1" i="0" u="none" strike="noStrike" dirty="0">
                          <a:solidFill>
                            <a:srgbClr val="000000"/>
                          </a:solidFill>
                          <a:effectLst/>
                          <a:latin typeface="+mn-lt"/>
                        </a:rPr>
                        <a:t>0.51%</a:t>
                      </a:r>
                    </a:p>
                  </a:txBody>
                  <a:tcPr marL="5358" marR="5358" marT="7137" marB="0" anchor="ctr">
                    <a:solidFill>
                      <a:schemeClr val="accent1">
                        <a:lumMod val="20000"/>
                        <a:lumOff val="80000"/>
                      </a:schemeClr>
                    </a:solidFill>
                  </a:tcPr>
                </a:tc>
                <a:tc>
                  <a:txBody>
                    <a:bodyPr/>
                    <a:lstStyle/>
                    <a:p>
                      <a:pPr algn="r" fontAlgn="b"/>
                      <a:r>
                        <a:rPr lang="en-US" sz="900" b="1" i="0" u="none" strike="noStrike">
                          <a:solidFill>
                            <a:srgbClr val="000000"/>
                          </a:solidFill>
                          <a:effectLst/>
                          <a:latin typeface="+mn-lt"/>
                        </a:rPr>
                        <a:t>8.63%</a:t>
                      </a:r>
                    </a:p>
                  </a:txBody>
                  <a:tcPr marL="5358" marR="5358" marT="7137" marB="0" anchor="ctr">
                    <a:solidFill>
                      <a:schemeClr val="accent1">
                        <a:lumMod val="20000"/>
                        <a:lumOff val="80000"/>
                      </a:schemeClr>
                    </a:solidFill>
                  </a:tcPr>
                </a:tc>
                <a:tc>
                  <a:txBody>
                    <a:bodyPr/>
                    <a:lstStyle/>
                    <a:p>
                      <a:pPr algn="r" fontAlgn="b"/>
                      <a:r>
                        <a:rPr lang="en-US" sz="900" b="1" i="0" u="none" strike="noStrike">
                          <a:solidFill>
                            <a:srgbClr val="000000"/>
                          </a:solidFill>
                          <a:effectLst/>
                          <a:latin typeface="+mn-lt"/>
                        </a:rPr>
                        <a:t>2.69%</a:t>
                      </a:r>
                    </a:p>
                  </a:txBody>
                  <a:tcPr marL="5358" marR="5358" marT="7137" marB="0" anchor="ctr">
                    <a:solidFill>
                      <a:schemeClr val="accent1">
                        <a:lumMod val="20000"/>
                        <a:lumOff val="80000"/>
                      </a:schemeClr>
                    </a:solidFill>
                  </a:tcPr>
                </a:tc>
                <a:tc>
                  <a:txBody>
                    <a:bodyPr/>
                    <a:lstStyle/>
                    <a:p>
                      <a:pPr algn="r" fontAlgn="b"/>
                      <a:r>
                        <a:rPr lang="en-US" sz="900" b="1" i="0" u="none" strike="noStrike">
                          <a:solidFill>
                            <a:srgbClr val="000000"/>
                          </a:solidFill>
                          <a:effectLst/>
                          <a:latin typeface="+mn-lt"/>
                        </a:rPr>
                        <a:t>3.02%</a:t>
                      </a:r>
                    </a:p>
                  </a:txBody>
                  <a:tcPr marL="5358" marR="5358" marT="7137" marB="0" anchor="ctr">
                    <a:solidFill>
                      <a:schemeClr val="accent1">
                        <a:lumMod val="20000"/>
                        <a:lumOff val="80000"/>
                      </a:schemeClr>
                    </a:solidFill>
                  </a:tcPr>
                </a:tc>
                <a:tc>
                  <a:txBody>
                    <a:bodyPr/>
                    <a:lstStyle/>
                    <a:p>
                      <a:pPr algn="r" fontAlgn="b"/>
                      <a:r>
                        <a:rPr lang="en-US" sz="900" b="1" i="0" u="none" strike="noStrike">
                          <a:solidFill>
                            <a:srgbClr val="000000"/>
                          </a:solidFill>
                          <a:effectLst/>
                          <a:latin typeface="+mn-lt"/>
                        </a:rPr>
                        <a:t>0.86%</a:t>
                      </a:r>
                    </a:p>
                  </a:txBody>
                  <a:tcPr marL="5358" marR="5358" marT="7137" marB="0" anchor="ctr">
                    <a:solidFill>
                      <a:schemeClr val="accent1">
                        <a:lumMod val="20000"/>
                        <a:lumOff val="80000"/>
                      </a:schemeClr>
                    </a:solidFill>
                  </a:tcPr>
                </a:tc>
                <a:tc>
                  <a:txBody>
                    <a:bodyPr/>
                    <a:lstStyle/>
                    <a:p>
                      <a:pPr algn="r" fontAlgn="b"/>
                      <a:r>
                        <a:rPr lang="en-US" sz="900" b="1" i="0" u="none" strike="noStrike">
                          <a:solidFill>
                            <a:srgbClr val="000000"/>
                          </a:solidFill>
                          <a:effectLst/>
                          <a:latin typeface="+mn-lt"/>
                        </a:rPr>
                        <a:t>2.30%</a:t>
                      </a:r>
                    </a:p>
                  </a:txBody>
                  <a:tcPr marL="5358" marR="5358" marT="7137" marB="0" anchor="ctr">
                    <a:solidFill>
                      <a:schemeClr val="accent1">
                        <a:lumMod val="20000"/>
                        <a:lumOff val="80000"/>
                      </a:schemeClr>
                    </a:solidFill>
                  </a:tcPr>
                </a:tc>
                <a:tc>
                  <a:txBody>
                    <a:bodyPr/>
                    <a:lstStyle/>
                    <a:p>
                      <a:pPr algn="r" fontAlgn="b"/>
                      <a:r>
                        <a:rPr lang="en-US" sz="900" b="1" i="0" u="none" strike="noStrike">
                          <a:solidFill>
                            <a:srgbClr val="000000"/>
                          </a:solidFill>
                          <a:effectLst/>
                          <a:latin typeface="+mn-lt"/>
                        </a:rPr>
                        <a:t>3.59%</a:t>
                      </a:r>
                    </a:p>
                  </a:txBody>
                  <a:tcPr marL="5358" marR="5358" marT="7137" marB="0" anchor="ctr">
                    <a:solidFill>
                      <a:schemeClr val="accent1">
                        <a:lumMod val="20000"/>
                        <a:lumOff val="80000"/>
                      </a:schemeClr>
                    </a:solidFill>
                  </a:tcPr>
                </a:tc>
                <a:tc>
                  <a:txBody>
                    <a:bodyPr/>
                    <a:lstStyle/>
                    <a:p>
                      <a:pPr algn="r" fontAlgn="b"/>
                      <a:r>
                        <a:rPr lang="en-US" sz="900" b="1" i="0" u="none" strike="noStrike">
                          <a:solidFill>
                            <a:srgbClr val="000000"/>
                          </a:solidFill>
                          <a:effectLst/>
                          <a:latin typeface="+mn-lt"/>
                        </a:rPr>
                        <a:t>14.11%</a:t>
                      </a:r>
                    </a:p>
                  </a:txBody>
                  <a:tcPr marL="5358" marR="5358" marT="7137" marB="0" anchor="ctr">
                    <a:solidFill>
                      <a:schemeClr val="accent1">
                        <a:lumMod val="20000"/>
                        <a:lumOff val="80000"/>
                      </a:schemeClr>
                    </a:solidFill>
                  </a:tcPr>
                </a:tc>
                <a:tc>
                  <a:txBody>
                    <a:bodyPr/>
                    <a:lstStyle/>
                    <a:p>
                      <a:pPr algn="r" fontAlgn="b"/>
                      <a:r>
                        <a:rPr lang="en-US" sz="900" b="1" i="0" u="none" strike="noStrike">
                          <a:solidFill>
                            <a:srgbClr val="000000"/>
                          </a:solidFill>
                          <a:effectLst/>
                          <a:latin typeface="+mn-lt"/>
                        </a:rPr>
                        <a:t>3.10%</a:t>
                      </a:r>
                    </a:p>
                  </a:txBody>
                  <a:tcPr marL="5358" marR="5358" marT="7137" marB="0" anchor="ctr">
                    <a:solidFill>
                      <a:schemeClr val="accent1">
                        <a:lumMod val="20000"/>
                        <a:lumOff val="80000"/>
                      </a:schemeClr>
                    </a:solidFill>
                  </a:tcPr>
                </a:tc>
              </a:tr>
              <a:tr h="360867">
                <a:tc>
                  <a:txBody>
                    <a:bodyPr/>
                    <a:lstStyle/>
                    <a:p>
                      <a:pPr algn="l" fontAlgn="b">
                        <a:spcBef>
                          <a:spcPts val="200"/>
                        </a:spcBef>
                        <a:spcAft>
                          <a:spcPts val="200"/>
                        </a:spcAft>
                      </a:pPr>
                      <a:r>
                        <a:rPr lang="en-US" sz="900" b="1" u="none" strike="noStrike" dirty="0" smtClean="0">
                          <a:effectLst/>
                          <a:latin typeface="+mn-lt"/>
                        </a:rPr>
                        <a:t>TOTAL</a:t>
                      </a:r>
                      <a:endParaRPr lang="en-US" sz="900" b="1" i="0" u="none" strike="noStrike" dirty="0">
                        <a:solidFill>
                          <a:srgbClr val="000000"/>
                        </a:solidFill>
                        <a:effectLst/>
                        <a:latin typeface="+mn-lt"/>
                      </a:endParaRPr>
                    </a:p>
                  </a:txBody>
                  <a:tcPr marL="4286" marR="4286" marT="5710" marB="0" anchor="ctr">
                    <a:solidFill>
                      <a:schemeClr val="tx2">
                        <a:lumMod val="40000"/>
                        <a:lumOff val="60000"/>
                      </a:schemeClr>
                    </a:solidFill>
                  </a:tcPr>
                </a:tc>
                <a:tc>
                  <a:txBody>
                    <a:bodyPr/>
                    <a:lstStyle/>
                    <a:p>
                      <a:pPr algn="r" fontAlgn="b"/>
                      <a:r>
                        <a:rPr lang="en-US" sz="900" b="1" i="0" u="none" strike="noStrike" dirty="0">
                          <a:solidFill>
                            <a:srgbClr val="000000"/>
                          </a:solidFill>
                          <a:effectLst/>
                          <a:latin typeface="+mn-lt"/>
                        </a:rPr>
                        <a:t>1.16%</a:t>
                      </a:r>
                    </a:p>
                  </a:txBody>
                  <a:tcPr marL="5358" marR="5358" marT="7137" marB="0" anchor="ctr">
                    <a:solidFill>
                      <a:schemeClr val="tx2">
                        <a:lumMod val="40000"/>
                        <a:lumOff val="60000"/>
                      </a:schemeClr>
                    </a:solidFill>
                  </a:tcPr>
                </a:tc>
                <a:tc>
                  <a:txBody>
                    <a:bodyPr/>
                    <a:lstStyle/>
                    <a:p>
                      <a:pPr algn="r" fontAlgn="b"/>
                      <a:r>
                        <a:rPr lang="en-US" sz="900" b="1" i="0" u="none" strike="noStrike" dirty="0">
                          <a:solidFill>
                            <a:srgbClr val="000000"/>
                          </a:solidFill>
                          <a:effectLst/>
                          <a:latin typeface="+mn-lt"/>
                        </a:rPr>
                        <a:t>7.34%</a:t>
                      </a:r>
                    </a:p>
                  </a:txBody>
                  <a:tcPr marL="5358" marR="5358" marT="7137" marB="0" anchor="ctr">
                    <a:solidFill>
                      <a:schemeClr val="tx2">
                        <a:lumMod val="40000"/>
                        <a:lumOff val="60000"/>
                      </a:schemeClr>
                    </a:solidFill>
                  </a:tcPr>
                </a:tc>
                <a:tc>
                  <a:txBody>
                    <a:bodyPr/>
                    <a:lstStyle/>
                    <a:p>
                      <a:pPr algn="r" fontAlgn="b"/>
                      <a:r>
                        <a:rPr lang="en-US" sz="900" b="1" i="0" u="none" strike="noStrike" dirty="0">
                          <a:solidFill>
                            <a:srgbClr val="000000"/>
                          </a:solidFill>
                          <a:effectLst/>
                          <a:latin typeface="+mn-lt"/>
                        </a:rPr>
                        <a:t>5.07%</a:t>
                      </a:r>
                    </a:p>
                  </a:txBody>
                  <a:tcPr marL="5358" marR="5358" marT="7137" marB="0" anchor="ctr">
                    <a:solidFill>
                      <a:schemeClr val="tx2">
                        <a:lumMod val="40000"/>
                        <a:lumOff val="60000"/>
                      </a:schemeClr>
                    </a:solidFill>
                  </a:tcPr>
                </a:tc>
                <a:tc>
                  <a:txBody>
                    <a:bodyPr/>
                    <a:lstStyle/>
                    <a:p>
                      <a:pPr algn="r" fontAlgn="b"/>
                      <a:r>
                        <a:rPr lang="en-US" sz="900" b="1" i="0" u="none" strike="noStrike" dirty="0">
                          <a:solidFill>
                            <a:srgbClr val="000000"/>
                          </a:solidFill>
                          <a:effectLst/>
                          <a:latin typeface="+mn-lt"/>
                        </a:rPr>
                        <a:t>7.24%</a:t>
                      </a:r>
                    </a:p>
                  </a:txBody>
                  <a:tcPr marL="5358" marR="5358" marT="7137" marB="0" anchor="ctr">
                    <a:solidFill>
                      <a:schemeClr val="tx2">
                        <a:lumMod val="40000"/>
                        <a:lumOff val="60000"/>
                      </a:schemeClr>
                    </a:solidFill>
                  </a:tcPr>
                </a:tc>
                <a:tc>
                  <a:txBody>
                    <a:bodyPr/>
                    <a:lstStyle/>
                    <a:p>
                      <a:pPr algn="r" fontAlgn="b"/>
                      <a:r>
                        <a:rPr lang="en-US" sz="900" b="1" i="0" u="none" strike="noStrike" dirty="0">
                          <a:solidFill>
                            <a:srgbClr val="000000"/>
                          </a:solidFill>
                          <a:effectLst/>
                          <a:latin typeface="+mn-lt"/>
                        </a:rPr>
                        <a:t>1.30%</a:t>
                      </a:r>
                    </a:p>
                  </a:txBody>
                  <a:tcPr marL="5358" marR="5358" marT="7137" marB="0" anchor="ctr">
                    <a:solidFill>
                      <a:schemeClr val="tx2">
                        <a:lumMod val="40000"/>
                        <a:lumOff val="60000"/>
                      </a:schemeClr>
                    </a:solidFill>
                  </a:tcPr>
                </a:tc>
                <a:tc>
                  <a:txBody>
                    <a:bodyPr/>
                    <a:lstStyle/>
                    <a:p>
                      <a:pPr algn="r" fontAlgn="b"/>
                      <a:r>
                        <a:rPr lang="en-US" sz="900" b="1" i="0" u="none" strike="noStrike" dirty="0">
                          <a:solidFill>
                            <a:srgbClr val="000000"/>
                          </a:solidFill>
                          <a:effectLst/>
                          <a:latin typeface="+mn-lt"/>
                        </a:rPr>
                        <a:t>3.42%</a:t>
                      </a:r>
                    </a:p>
                  </a:txBody>
                  <a:tcPr marL="5358" marR="5358" marT="7137" marB="0" anchor="ctr">
                    <a:solidFill>
                      <a:schemeClr val="tx2">
                        <a:lumMod val="40000"/>
                        <a:lumOff val="60000"/>
                      </a:schemeClr>
                    </a:solidFill>
                  </a:tcPr>
                </a:tc>
                <a:tc>
                  <a:txBody>
                    <a:bodyPr/>
                    <a:lstStyle/>
                    <a:p>
                      <a:pPr algn="r" fontAlgn="b"/>
                      <a:r>
                        <a:rPr lang="en-US" sz="900" b="1" i="0" u="none" strike="noStrike" dirty="0">
                          <a:solidFill>
                            <a:srgbClr val="000000"/>
                          </a:solidFill>
                          <a:effectLst/>
                          <a:latin typeface="+mn-lt"/>
                        </a:rPr>
                        <a:t>9.17%</a:t>
                      </a:r>
                    </a:p>
                  </a:txBody>
                  <a:tcPr marL="5358" marR="5358" marT="7137" marB="0" anchor="ctr">
                    <a:solidFill>
                      <a:schemeClr val="tx2">
                        <a:lumMod val="40000"/>
                        <a:lumOff val="60000"/>
                      </a:schemeClr>
                    </a:solidFill>
                  </a:tcPr>
                </a:tc>
                <a:tc>
                  <a:txBody>
                    <a:bodyPr/>
                    <a:lstStyle/>
                    <a:p>
                      <a:pPr algn="r" fontAlgn="b"/>
                      <a:r>
                        <a:rPr lang="en-US" sz="900" b="1" i="0" u="none" strike="noStrike" dirty="0">
                          <a:solidFill>
                            <a:srgbClr val="000000"/>
                          </a:solidFill>
                          <a:effectLst/>
                          <a:latin typeface="+mn-lt"/>
                        </a:rPr>
                        <a:t>12.39%</a:t>
                      </a:r>
                    </a:p>
                  </a:txBody>
                  <a:tcPr marL="5358" marR="5358" marT="7137" marB="0" anchor="ctr">
                    <a:solidFill>
                      <a:schemeClr val="tx2">
                        <a:lumMod val="40000"/>
                        <a:lumOff val="60000"/>
                      </a:schemeClr>
                    </a:solidFill>
                  </a:tcPr>
                </a:tc>
                <a:tc>
                  <a:txBody>
                    <a:bodyPr/>
                    <a:lstStyle/>
                    <a:p>
                      <a:pPr algn="r" fontAlgn="b"/>
                      <a:r>
                        <a:rPr lang="en-US" sz="900" b="1" i="0" u="none" strike="noStrike" dirty="0">
                          <a:solidFill>
                            <a:srgbClr val="000000"/>
                          </a:solidFill>
                          <a:effectLst/>
                          <a:latin typeface="+mn-lt"/>
                        </a:rPr>
                        <a:t>3.31%</a:t>
                      </a:r>
                    </a:p>
                  </a:txBody>
                  <a:tcPr marL="5358" marR="5358" marT="7137" marB="0" anchor="ctr">
                    <a:solidFill>
                      <a:schemeClr val="tx2">
                        <a:lumMod val="40000"/>
                        <a:lumOff val="60000"/>
                      </a:schemeClr>
                    </a:solidFill>
                  </a:tcPr>
                </a:tc>
              </a:tr>
            </a:tbl>
          </a:graphicData>
        </a:graphic>
      </p:graphicFrame>
      <p:sp>
        <p:nvSpPr>
          <p:cNvPr id="7" name="Oval 6"/>
          <p:cNvSpPr/>
          <p:nvPr/>
        </p:nvSpPr>
        <p:spPr>
          <a:xfrm>
            <a:off x="4036878" y="5714099"/>
            <a:ext cx="567928" cy="33813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49317" name="TextBox 10"/>
          <p:cNvSpPr txBox="1">
            <a:spLocks noChangeArrowheads="1"/>
          </p:cNvSpPr>
          <p:nvPr/>
        </p:nvSpPr>
        <p:spPr bwMode="auto">
          <a:xfrm>
            <a:off x="1464159" y="6279961"/>
            <a:ext cx="3323346"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750">
                <a:latin typeface="Arial" charset="0"/>
              </a:rPr>
              <a:t>Sumber:  BPS/Kementrian UMKM dan Koperasi; Estimasi Sugana (2014).</a:t>
            </a:r>
          </a:p>
        </p:txBody>
      </p:sp>
    </p:spTree>
    <p:extLst>
      <p:ext uri="{BB962C8B-B14F-4D97-AF65-F5344CB8AC3E}">
        <p14:creationId xmlns:p14="http://schemas.microsoft.com/office/powerpoint/2010/main" xmlns="" val="2760957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298450" y="381144"/>
            <a:ext cx="8388350" cy="806450"/>
          </a:xfrm>
          <a:noFill/>
        </p:spPr>
        <p:txBody>
          <a:bodyPr/>
          <a:lstStyle/>
          <a:p>
            <a:pPr algn="ctr" eaLnBrk="1" hangingPunct="1"/>
            <a:r>
              <a:rPr lang="en-US" sz="2800" b="1" dirty="0" err="1">
                <a:latin typeface="Perpetua" charset="0"/>
                <a:cs typeface="Perpetua" charset="0"/>
              </a:rPr>
              <a:t>Membangun</a:t>
            </a:r>
            <a:r>
              <a:rPr lang="en-US" sz="2800" b="1" dirty="0">
                <a:latin typeface="Perpetua" charset="0"/>
                <a:cs typeface="Perpetua" charset="0"/>
              </a:rPr>
              <a:t> </a:t>
            </a:r>
            <a:r>
              <a:rPr lang="en-US" sz="2800" b="1" dirty="0" err="1">
                <a:latin typeface="Perpetua" charset="0"/>
                <a:cs typeface="Perpetua" charset="0"/>
              </a:rPr>
              <a:t>Kepatuhan</a:t>
            </a:r>
            <a:r>
              <a:rPr lang="en-US" sz="2800" b="1" dirty="0">
                <a:latin typeface="Perpetua" charset="0"/>
                <a:cs typeface="Perpetua" charset="0"/>
              </a:rPr>
              <a:t> </a:t>
            </a:r>
            <a:r>
              <a:rPr lang="en-US" sz="2800" b="1" dirty="0" err="1" smtClean="0">
                <a:latin typeface="Perpetua" charset="0"/>
                <a:cs typeface="Perpetua" charset="0"/>
              </a:rPr>
              <a:t>Pajak</a:t>
            </a:r>
            <a:r>
              <a:rPr lang="en-US" sz="2800" b="1" dirty="0" smtClean="0">
                <a:latin typeface="Perpetua" charset="0"/>
                <a:cs typeface="Perpetua" charset="0"/>
              </a:rPr>
              <a:t/>
            </a:r>
            <a:br>
              <a:rPr lang="en-US" sz="2800" b="1" dirty="0" smtClean="0">
                <a:latin typeface="Perpetua" charset="0"/>
                <a:cs typeface="Perpetua" charset="0"/>
              </a:rPr>
            </a:br>
            <a:r>
              <a:rPr lang="en-US" sz="2800" b="1" dirty="0" smtClean="0">
                <a:latin typeface="Perpetua" charset="0"/>
                <a:cs typeface="Perpetua" charset="0"/>
              </a:rPr>
              <a:t>Slippery Slope Framework (Kircher:2007)</a:t>
            </a:r>
            <a:r>
              <a:rPr lang="en-US" sz="2800" b="1" dirty="0">
                <a:latin typeface="Perpetua" charset="0"/>
                <a:cs typeface="Perpetua" charset="0"/>
              </a:rPr>
              <a:t/>
            </a:r>
            <a:br>
              <a:rPr lang="en-US" sz="2800" b="1" dirty="0">
                <a:latin typeface="Perpetua" charset="0"/>
                <a:cs typeface="Perpetua" charset="0"/>
              </a:rPr>
            </a:br>
            <a:endParaRPr lang="en-US" sz="2800" b="1" dirty="0">
              <a:latin typeface="Perpetua" charset="0"/>
              <a:cs typeface="Perpetua" charset="0"/>
            </a:endParaRPr>
          </a:p>
        </p:txBody>
      </p:sp>
      <p:pic>
        <p:nvPicPr>
          <p:cNvPr id="33794" name="Content Placeholder 5" descr="crop.JPG"/>
          <p:cNvPicPr>
            <a:picLocks noGrp="1" noChangeAspect="1"/>
          </p:cNvPicPr>
          <p:nvPr>
            <p:ph idx="1"/>
          </p:nvPr>
        </p:nvPicPr>
        <p:blipFill>
          <a:blip r:embed="rId2">
            <a:extLst>
              <a:ext uri="{28A0092B-C50C-407E-A947-70E740481C1C}">
                <a14:useLocalDpi xmlns:a14="http://schemas.microsoft.com/office/drawing/2010/main" xmlns="" val="0"/>
              </a:ext>
            </a:extLst>
          </a:blip>
          <a:srcRect t="12903" b="12903"/>
          <a:stretch>
            <a:fillRect/>
          </a:stretch>
        </p:blipFill>
        <p:spPr>
          <a:xfrm>
            <a:off x="457200" y="1292225"/>
            <a:ext cx="8229600" cy="4362507"/>
          </a:xfrm>
        </p:spPr>
      </p:pic>
    </p:spTree>
    <p:extLst>
      <p:ext uri="{BB962C8B-B14F-4D97-AF65-F5344CB8AC3E}">
        <p14:creationId xmlns:p14="http://schemas.microsoft.com/office/powerpoint/2010/main" xmlns="" val="10123403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3343309" y="1457049"/>
            <a:ext cx="2717730" cy="957698"/>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upright="1"/>
          <a:lstStyle/>
          <a:p>
            <a:pPr algn="ctr" fontAlgn="auto">
              <a:lnSpc>
                <a:spcPct val="115000"/>
              </a:lnSpc>
              <a:spcBef>
                <a:spcPts val="0"/>
              </a:spcBef>
              <a:spcAft>
                <a:spcPts val="0"/>
              </a:spcAft>
              <a:defRPr/>
            </a:pPr>
            <a:r>
              <a:rPr lang="en-US" sz="2400" b="1" dirty="0" err="1">
                <a:latin typeface="Calibri" panose="020F0502020204030204" pitchFamily="34" charset="0"/>
                <a:ea typeface="Calibri" panose="020F0502020204030204" pitchFamily="34" charset="0"/>
                <a:cs typeface="Times New Roman" panose="02020603050405020304" pitchFamily="18" charset="0"/>
              </a:rPr>
              <a:t>Penerimaan</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err="1">
                <a:latin typeface="Calibri" panose="020F0502020204030204" pitchFamily="34" charset="0"/>
                <a:ea typeface="Calibri" panose="020F0502020204030204" pitchFamily="34" charset="0"/>
                <a:cs typeface="Times New Roman" panose="02020603050405020304" pitchFamily="18" charset="0"/>
              </a:rPr>
              <a:t>Pajak</a:t>
            </a:r>
            <a:r>
              <a:rPr lang="en-US" sz="2400" b="1" dirty="0">
                <a:latin typeface="Calibri" panose="020F0502020204030204" pitchFamily="34" charset="0"/>
                <a:ea typeface="Calibri" panose="020F0502020204030204" pitchFamily="34" charset="0"/>
                <a:cs typeface="Times New Roman" panose="02020603050405020304" pitchFamily="18" charset="0"/>
              </a:rPr>
              <a:t> yang Optimal</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4820" name="Rectangle 14"/>
          <p:cNvSpPr>
            <a:spLocks noChangeArrowheads="1"/>
          </p:cNvSpPr>
          <p:nvPr/>
        </p:nvSpPr>
        <p:spPr bwMode="auto">
          <a:xfrm>
            <a:off x="3067420" y="2984751"/>
            <a:ext cx="3213100" cy="1085850"/>
          </a:xfrm>
          <a:prstGeom prst="rect">
            <a:avLst/>
          </a:prstGeom>
          <a:solidFill>
            <a:srgbClr val="000000"/>
          </a:solidFill>
          <a:ln w="38100">
            <a:solidFill>
              <a:srgbClr val="F2F2F2"/>
            </a:solidFill>
            <a:miter lim="800000"/>
            <a:headEnd/>
            <a:tailEnd/>
          </a:ln>
          <a:effectLst>
            <a:outerShdw dist="28398" dir="3806097" algn="ctr" rotWithShape="0">
              <a:srgbClr val="7F7F7F">
                <a:alpha val="50000"/>
              </a:srgbClr>
            </a:outerShdw>
          </a:effectLst>
        </p:spPr>
        <p:txBody>
          <a:bodyPr/>
          <a:lstStyle/>
          <a:p>
            <a:pPr algn="ctr">
              <a:lnSpc>
                <a:spcPct val="115000"/>
              </a:lnSpc>
            </a:pPr>
            <a:r>
              <a:rPr lang="en-US" sz="2400" b="1">
                <a:solidFill>
                  <a:schemeClr val="bg1"/>
                </a:solidFill>
                <a:cs typeface="Calibri" charset="0"/>
              </a:rPr>
              <a:t>Kepatuhan</a:t>
            </a:r>
            <a:r>
              <a:rPr lang="en-US" sz="2400" b="1" dirty="0">
                <a:solidFill>
                  <a:schemeClr val="bg1"/>
                </a:solidFill>
                <a:cs typeface="Calibri" charset="0"/>
              </a:rPr>
              <a:t> </a:t>
            </a:r>
            <a:r>
              <a:rPr lang="en-US" sz="2400" b="1" dirty="0" err="1">
                <a:solidFill>
                  <a:schemeClr val="bg1"/>
                </a:solidFill>
                <a:cs typeface="Calibri" charset="0"/>
              </a:rPr>
              <a:t>Pajak</a:t>
            </a:r>
            <a:endParaRPr lang="en-US" sz="2400" dirty="0">
              <a:solidFill>
                <a:schemeClr val="bg1"/>
              </a:solidFill>
              <a:cs typeface="Calibri" charset="0"/>
            </a:endParaRPr>
          </a:p>
          <a:p>
            <a:pPr algn="ctr">
              <a:lnSpc>
                <a:spcPct val="115000"/>
              </a:lnSpc>
            </a:pPr>
            <a:r>
              <a:rPr lang="en-US" sz="2400" b="1" dirty="0">
                <a:solidFill>
                  <a:schemeClr val="bg1"/>
                </a:solidFill>
                <a:cs typeface="Calibri" charset="0"/>
              </a:rPr>
              <a:t>(Tax Compliance)</a:t>
            </a:r>
            <a:endParaRPr lang="en-US" sz="2400" dirty="0">
              <a:solidFill>
                <a:schemeClr val="bg1"/>
              </a:solidFill>
              <a:cs typeface="Calibri" charset="0"/>
            </a:endParaRPr>
          </a:p>
        </p:txBody>
      </p:sp>
      <p:sp>
        <p:nvSpPr>
          <p:cNvPr id="16" name="Rectangle 15"/>
          <p:cNvSpPr>
            <a:spLocks noChangeArrowheads="1"/>
          </p:cNvSpPr>
          <p:nvPr/>
        </p:nvSpPr>
        <p:spPr bwMode="auto">
          <a:xfrm>
            <a:off x="239166" y="4806126"/>
            <a:ext cx="2815260" cy="12525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upright="1"/>
          <a:lstStyle/>
          <a:p>
            <a:pPr algn="ctr" fontAlgn="auto">
              <a:lnSpc>
                <a:spcPct val="115000"/>
              </a:lnSpc>
              <a:spcBef>
                <a:spcPts val="0"/>
              </a:spcBef>
              <a:spcAft>
                <a:spcPts val="0"/>
              </a:spcAft>
              <a:defRPr/>
            </a:pPr>
            <a:r>
              <a:rPr lang="en-US" sz="2000" b="1" dirty="0" err="1">
                <a:latin typeface="Calibri" panose="020F0502020204030204" pitchFamily="34" charset="0"/>
                <a:ea typeface="Calibri" panose="020F0502020204030204" pitchFamily="34" charset="0"/>
                <a:cs typeface="Times New Roman" panose="02020603050405020304" pitchFamily="18" charset="0"/>
              </a:rPr>
              <a:t>Birokrasi</a:t>
            </a:r>
            <a:r>
              <a:rPr lang="en-US" sz="2000" b="1" dirty="0">
                <a:latin typeface="Calibri" panose="020F0502020204030204" pitchFamily="34" charset="0"/>
                <a:ea typeface="Calibri" panose="020F0502020204030204" pitchFamily="34" charset="0"/>
                <a:cs typeface="Times New Roman" panose="02020603050405020304" pitchFamily="18" charset="0"/>
              </a:rPr>
              <a:t> yang </a:t>
            </a:r>
            <a:r>
              <a:rPr lang="en-US" sz="2000" b="1" dirty="0" err="1">
                <a:latin typeface="Calibri" panose="020F0502020204030204" pitchFamily="34" charset="0"/>
                <a:ea typeface="Calibri" panose="020F0502020204030204" pitchFamily="34" charset="0"/>
                <a:cs typeface="Times New Roman" panose="02020603050405020304" pitchFamily="18" charset="0"/>
              </a:rPr>
              <a:t>baik</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fontAlgn="auto">
              <a:lnSpc>
                <a:spcPct val="115000"/>
              </a:lnSpc>
              <a:spcBef>
                <a:spcPts val="0"/>
              </a:spcBef>
              <a:spcAft>
                <a:spcPts val="0"/>
              </a:spcAft>
              <a:defRPr/>
            </a:pPr>
            <a:r>
              <a:rPr lang="en-US" sz="2000" b="1" dirty="0" err="1">
                <a:latin typeface="Calibri" panose="020F0502020204030204" pitchFamily="34" charset="0"/>
                <a:ea typeface="Calibri" panose="020F0502020204030204" pitchFamily="34" charset="0"/>
                <a:cs typeface="Times New Roman" panose="02020603050405020304" pitchFamily="18" charset="0"/>
              </a:rPr>
              <a:t>Aparat</a:t>
            </a:r>
            <a:r>
              <a:rPr lang="en-US" sz="2000" b="1" dirty="0">
                <a:latin typeface="Calibri" panose="020F0502020204030204" pitchFamily="34" charset="0"/>
                <a:ea typeface="Calibri" panose="020F0502020204030204" pitchFamily="34" charset="0"/>
                <a:cs typeface="Times New Roman" panose="02020603050405020304" pitchFamily="18" charset="0"/>
              </a:rPr>
              <a:t> yang </a:t>
            </a:r>
            <a:r>
              <a:rPr lang="en-US" sz="2000" b="1" dirty="0" err="1">
                <a:latin typeface="Calibri" panose="020F0502020204030204" pitchFamily="34" charset="0"/>
                <a:ea typeface="Calibri" panose="020F0502020204030204" pitchFamily="34" charset="0"/>
                <a:cs typeface="Times New Roman" panose="02020603050405020304" pitchFamily="18" charset="0"/>
              </a:rPr>
              <a:t>profesional</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dan</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berintegritas</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a:spLocks noChangeArrowheads="1"/>
          </p:cNvSpPr>
          <p:nvPr/>
        </p:nvSpPr>
        <p:spPr bwMode="auto">
          <a:xfrm>
            <a:off x="6420394" y="4811703"/>
            <a:ext cx="2332383" cy="153156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upright="1"/>
          <a:lstStyle/>
          <a:p>
            <a:pPr algn="ctr" fontAlgn="auto">
              <a:lnSpc>
                <a:spcPct val="115000"/>
              </a:lnSpc>
              <a:spcBef>
                <a:spcPts val="0"/>
              </a:spcBef>
              <a:spcAft>
                <a:spcPts val="0"/>
              </a:spcAft>
              <a:defRPr/>
            </a:pPr>
            <a:r>
              <a:rPr lang="en-US" sz="2000" b="1" dirty="0" err="1">
                <a:latin typeface="Calibri" panose="020F0502020204030204" pitchFamily="34" charset="0"/>
                <a:ea typeface="Calibri" panose="020F0502020204030204" pitchFamily="34" charset="0"/>
                <a:cs typeface="Times New Roman" panose="02020603050405020304" pitchFamily="18" charset="0"/>
              </a:rPr>
              <a:t>Kesadaran</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Pembayar</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Pajak</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fontAlgn="auto">
              <a:lnSpc>
                <a:spcPct val="115000"/>
              </a:lnSpc>
              <a:spcBef>
                <a:spcPts val="0"/>
              </a:spcBef>
              <a:spcAft>
                <a:spcPts val="0"/>
              </a:spcAft>
              <a:defRPr/>
            </a:pPr>
            <a:r>
              <a:rPr lang="en-US" sz="2000" b="1" dirty="0">
                <a:latin typeface="Calibri" panose="020F0502020204030204" pitchFamily="34" charset="0"/>
                <a:ea typeface="Calibri" panose="020F0502020204030204" pitchFamily="34" charset="0"/>
                <a:cs typeface="Times New Roman" panose="02020603050405020304" pitchFamily="18" charset="0"/>
              </a:rPr>
              <a:t>(Taxpayer Awareness)</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Straight Arrow Connector 17"/>
          <p:cNvCxnSpPr>
            <a:cxnSpLocks noChangeShapeType="1"/>
          </p:cNvCxnSpPr>
          <p:nvPr/>
        </p:nvCxnSpPr>
        <p:spPr bwMode="auto">
          <a:xfrm>
            <a:off x="3174206" y="5210609"/>
            <a:ext cx="3055937" cy="0"/>
          </a:xfrm>
          <a:prstGeom prst="straightConnector1">
            <a:avLst/>
          </a:prstGeom>
          <a:ln w="76200">
            <a:prstDash val="dash"/>
            <a:headEnd type="triangle" w="med" len="med"/>
            <a:tailEnd type="triangle" w="med" len="med"/>
          </a:ln>
          <a:extLst/>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a:cxnSpLocks noChangeShapeType="1"/>
          </p:cNvCxnSpPr>
          <p:nvPr/>
        </p:nvCxnSpPr>
        <p:spPr bwMode="auto">
          <a:xfrm flipV="1">
            <a:off x="4685846" y="2527551"/>
            <a:ext cx="0" cy="457200"/>
          </a:xfrm>
          <a:prstGeom prst="straightConnector1">
            <a:avLst/>
          </a:prstGeom>
          <a:ln w="76200">
            <a:solidFill>
              <a:schemeClr val="accent1"/>
            </a:solidFill>
            <a:headEnd/>
            <a:tailEnd type="triangle" w="med" len="med"/>
          </a:ln>
          <a:extLst/>
        </p:spPr>
        <p:style>
          <a:lnRef idx="3">
            <a:schemeClr val="accent3"/>
          </a:lnRef>
          <a:fillRef idx="0">
            <a:schemeClr val="accent3"/>
          </a:fillRef>
          <a:effectRef idx="2">
            <a:schemeClr val="accent3"/>
          </a:effectRef>
          <a:fontRef idx="minor">
            <a:schemeClr val="tx1"/>
          </a:fontRef>
        </p:style>
      </p:cxnSp>
      <p:sp>
        <p:nvSpPr>
          <p:cNvPr id="21" name="Rectangle 26"/>
          <p:cNvSpPr>
            <a:spLocks noChangeArrowheads="1"/>
          </p:cNvSpPr>
          <p:nvPr/>
        </p:nvSpPr>
        <p:spPr bwMode="auto">
          <a:xfrm>
            <a:off x="3742871" y="5372538"/>
            <a:ext cx="1885950" cy="83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defTabSz="914400">
              <a:defRPr/>
            </a:pPr>
            <a:r>
              <a:rPr lang="en-US" sz="2400" b="1" dirty="0" smtClean="0">
                <a:latin typeface="+mn-lt"/>
                <a:ea typeface="Calibri" panose="020F0502020204030204" pitchFamily="34" charset="0"/>
                <a:cs typeface="Times New Roman" panose="02020603050405020304" pitchFamily="18" charset="0"/>
              </a:rPr>
              <a:t>Modal </a:t>
            </a:r>
            <a:r>
              <a:rPr lang="en-US" sz="2400" b="1" dirty="0" err="1" smtClean="0">
                <a:latin typeface="+mn-lt"/>
                <a:ea typeface="Calibri" panose="020F0502020204030204" pitchFamily="34" charset="0"/>
                <a:cs typeface="Times New Roman" panose="02020603050405020304" pitchFamily="18" charset="0"/>
              </a:rPr>
              <a:t>Sosial</a:t>
            </a:r>
            <a:endParaRPr lang="en-US" sz="2400" dirty="0" smtClean="0">
              <a:latin typeface="+mn-lt"/>
              <a:ea typeface="+mn-ea"/>
              <a:cs typeface="+mn-cs"/>
            </a:endParaRPr>
          </a:p>
          <a:p>
            <a:pPr defTabSz="914400">
              <a:defRPr/>
            </a:pPr>
            <a:endParaRPr lang="en-US" sz="2400" dirty="0" smtClean="0">
              <a:latin typeface="+mn-lt"/>
              <a:ea typeface="+mn-ea"/>
              <a:cs typeface="+mn-cs"/>
            </a:endParaRPr>
          </a:p>
        </p:txBody>
      </p:sp>
      <p:cxnSp>
        <p:nvCxnSpPr>
          <p:cNvPr id="22" name="Straight Arrow Connector 21"/>
          <p:cNvCxnSpPr>
            <a:cxnSpLocks noChangeShapeType="1"/>
          </p:cNvCxnSpPr>
          <p:nvPr/>
        </p:nvCxnSpPr>
        <p:spPr bwMode="auto">
          <a:xfrm flipV="1">
            <a:off x="4673970" y="4212401"/>
            <a:ext cx="0" cy="593725"/>
          </a:xfrm>
          <a:prstGeom prst="straightConnector1">
            <a:avLst/>
          </a:prstGeom>
          <a:ln w="76200">
            <a:solidFill>
              <a:schemeClr val="accent1"/>
            </a:solidFill>
            <a:headEnd/>
            <a:tailEnd type="triangle" w="med" len="med"/>
          </a:ln>
          <a:extLst/>
        </p:spPr>
        <p:style>
          <a:lnRef idx="3">
            <a:schemeClr val="accent3"/>
          </a:lnRef>
          <a:fillRef idx="0">
            <a:schemeClr val="accent3"/>
          </a:fillRef>
          <a:effectRef idx="2">
            <a:schemeClr val="accent3"/>
          </a:effectRef>
          <a:fontRef idx="minor">
            <a:schemeClr val="tx1"/>
          </a:fontRef>
        </p:style>
      </p:cxnSp>
      <p:sp>
        <p:nvSpPr>
          <p:cNvPr id="2" name="Title 1"/>
          <p:cNvSpPr>
            <a:spLocks noGrp="1"/>
          </p:cNvSpPr>
          <p:nvPr>
            <p:ph type="title"/>
          </p:nvPr>
        </p:nvSpPr>
        <p:spPr>
          <a:xfrm>
            <a:off x="415290" y="470652"/>
            <a:ext cx="7886700" cy="929995"/>
          </a:xfrm>
        </p:spPr>
        <p:txBody>
          <a:bodyPr/>
          <a:lstStyle/>
          <a:p>
            <a:pPr algn="ctr"/>
            <a:r>
              <a:rPr lang="en-US" sz="2800" b="1" dirty="0" err="1" smtClean="0"/>
              <a:t>Penerimaan</a:t>
            </a:r>
            <a:r>
              <a:rPr lang="en-US" sz="2800" b="1" dirty="0" smtClean="0"/>
              <a:t> </a:t>
            </a:r>
            <a:r>
              <a:rPr lang="en-US" sz="2800" b="1" dirty="0" err="1" smtClean="0"/>
              <a:t>Pajak</a:t>
            </a:r>
            <a:r>
              <a:rPr lang="en-US" sz="2800" b="1" dirty="0" smtClean="0"/>
              <a:t> </a:t>
            </a:r>
            <a:r>
              <a:rPr lang="en-US" sz="2800" b="1" dirty="0" err="1" smtClean="0"/>
              <a:t>adalah</a:t>
            </a:r>
            <a:r>
              <a:rPr lang="en-US" sz="2800" b="1" dirty="0" smtClean="0"/>
              <a:t> Outcome </a:t>
            </a:r>
            <a:br>
              <a:rPr lang="en-US" sz="2800" b="1" dirty="0" smtClean="0"/>
            </a:br>
            <a:r>
              <a:rPr lang="en-US" sz="2800" b="1" dirty="0" err="1" smtClean="0"/>
              <a:t>dari</a:t>
            </a:r>
            <a:r>
              <a:rPr lang="en-US" sz="2800" b="1" dirty="0" smtClean="0"/>
              <a:t> </a:t>
            </a:r>
            <a:r>
              <a:rPr lang="en-US" sz="2800" b="1" dirty="0" err="1" smtClean="0"/>
              <a:t>Sistem</a:t>
            </a:r>
            <a:r>
              <a:rPr lang="en-US" sz="2800" b="1" dirty="0" smtClean="0"/>
              <a:t> </a:t>
            </a:r>
            <a:r>
              <a:rPr lang="en-US" sz="2800" b="1" dirty="0" err="1" smtClean="0"/>
              <a:t>Kepatuhan</a:t>
            </a:r>
            <a:r>
              <a:rPr lang="en-US" sz="2800" b="1" dirty="0" smtClean="0"/>
              <a:t> (output)</a:t>
            </a:r>
            <a:endParaRPr lang="en-US" sz="2800" b="1" dirty="0"/>
          </a:p>
        </p:txBody>
      </p:sp>
    </p:spTree>
    <p:extLst>
      <p:ext uri="{BB962C8B-B14F-4D97-AF65-F5344CB8AC3E}">
        <p14:creationId xmlns:p14="http://schemas.microsoft.com/office/powerpoint/2010/main" xmlns="" val="20394663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8654"/>
            <a:ext cx="8229600" cy="609600"/>
          </a:xfrm>
          <a:noFill/>
        </p:spPr>
        <p:txBody>
          <a:bodyPr rtlCol="0">
            <a:normAutofit fontScale="90000"/>
          </a:bodyPr>
          <a:lstStyle/>
          <a:p>
            <a:pPr eaLnBrk="1" fontAlgn="auto" hangingPunct="1">
              <a:spcAft>
                <a:spcPts val="0"/>
              </a:spcAft>
              <a:defRPr/>
            </a:pPr>
            <a:r>
              <a:rPr lang="en-US" b="1" dirty="0" err="1" smtClean="0"/>
              <a:t>Alur</a:t>
            </a:r>
            <a:r>
              <a:rPr lang="en-US" b="1" dirty="0" smtClean="0"/>
              <a:t> </a:t>
            </a:r>
            <a:r>
              <a:rPr lang="en-US" b="1" dirty="0" err="1" smtClean="0"/>
              <a:t>Pikir</a:t>
            </a:r>
            <a:r>
              <a:rPr lang="en-US" dirty="0" smtClean="0">
                <a:ea typeface="+mj-ea"/>
                <a:cs typeface="+mj-cs"/>
              </a:rPr>
              <a:t/>
            </a:r>
            <a:br>
              <a:rPr lang="en-US" dirty="0" smtClean="0">
                <a:ea typeface="+mj-ea"/>
                <a:cs typeface="+mj-cs"/>
              </a:rPr>
            </a:br>
            <a:endParaRPr lang="en-US" dirty="0">
              <a:ea typeface="+mj-ea"/>
              <a:cs typeface="+mj-cs"/>
            </a:endParaRP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charset="0"/>
              <a:buNone/>
              <a:defRPr/>
            </a:pPr>
            <a:endParaRPr lang="en-US" dirty="0">
              <a:ea typeface="+mn-ea"/>
              <a:cs typeface="+mn-cs"/>
            </a:endParaRPr>
          </a:p>
          <a:p>
            <a:pPr eaLnBrk="1" fontAlgn="auto" hangingPunct="1">
              <a:spcAft>
                <a:spcPts val="0"/>
              </a:spcAft>
              <a:buFont typeface="Arial"/>
              <a:buChar char="•"/>
              <a:defRPr/>
            </a:pPr>
            <a:endParaRPr lang="en-US" dirty="0">
              <a:ea typeface="+mn-ea"/>
              <a:cs typeface="+mn-cs"/>
            </a:endParaRPr>
          </a:p>
        </p:txBody>
      </p:sp>
      <p:graphicFrame>
        <p:nvGraphicFramePr>
          <p:cNvPr id="4" name="Diagram 3"/>
          <p:cNvGraphicFramePr/>
          <p:nvPr>
            <p:extLst>
              <p:ext uri="{D42A27DB-BD31-4B8C-83A1-F6EECF244321}">
                <p14:modId xmlns:p14="http://schemas.microsoft.com/office/powerpoint/2010/main" xmlns="" val="714714757"/>
              </p:ext>
            </p:extLst>
          </p:nvPr>
        </p:nvGraphicFramePr>
        <p:xfrm>
          <a:off x="20157" y="898254"/>
          <a:ext cx="9144000" cy="543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27963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436682362"/>
              </p:ext>
            </p:extLst>
          </p:nvPr>
        </p:nvGraphicFramePr>
        <p:xfrm>
          <a:off x="304800" y="990600"/>
          <a:ext cx="8001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Brace 4"/>
          <p:cNvSpPr/>
          <p:nvPr/>
        </p:nvSpPr>
        <p:spPr>
          <a:xfrm>
            <a:off x="1752600" y="1219200"/>
            <a:ext cx="304800" cy="4038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 name="Right Brace 5"/>
          <p:cNvSpPr/>
          <p:nvPr/>
        </p:nvSpPr>
        <p:spPr>
          <a:xfrm>
            <a:off x="6553200" y="1143000"/>
            <a:ext cx="304800" cy="4191000"/>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Rounded Rectangle 7"/>
          <p:cNvSpPr/>
          <p:nvPr/>
        </p:nvSpPr>
        <p:spPr>
          <a:xfrm>
            <a:off x="0" y="2667000"/>
            <a:ext cx="1676400" cy="1066800"/>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en-US" b="1" dirty="0">
                <a:solidFill>
                  <a:sysClr val="windowText" lastClr="000000"/>
                </a:solidFill>
              </a:rPr>
              <a:t>REFORMASI PAJAK</a:t>
            </a:r>
          </a:p>
        </p:txBody>
      </p:sp>
      <p:sp>
        <p:nvSpPr>
          <p:cNvPr id="9" name="Rounded Rectangle 8"/>
          <p:cNvSpPr/>
          <p:nvPr/>
        </p:nvSpPr>
        <p:spPr>
          <a:xfrm>
            <a:off x="6858000" y="2057400"/>
            <a:ext cx="2286000" cy="2819400"/>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en-US" b="1" dirty="0" err="1">
                <a:solidFill>
                  <a:sysClr val="windowText" lastClr="000000"/>
                </a:solidFill>
              </a:rPr>
              <a:t>Dilakukan</a:t>
            </a:r>
            <a:r>
              <a:rPr lang="en-US" b="1" dirty="0">
                <a:solidFill>
                  <a:sysClr val="windowText" lastClr="000000"/>
                </a:solidFill>
              </a:rPr>
              <a:t> </a:t>
            </a:r>
            <a:r>
              <a:rPr lang="en-US" b="1" dirty="0" err="1">
                <a:solidFill>
                  <a:sysClr val="windowText" lastClr="000000"/>
                </a:solidFill>
              </a:rPr>
              <a:t>sekaligus</a:t>
            </a:r>
            <a:r>
              <a:rPr lang="en-US" b="1" dirty="0">
                <a:solidFill>
                  <a:sysClr val="windowText" lastClr="000000"/>
                </a:solidFill>
              </a:rPr>
              <a:t> (</a:t>
            </a:r>
            <a:r>
              <a:rPr lang="en-US" b="1" dirty="0" err="1">
                <a:solidFill>
                  <a:sysClr val="windowText" lastClr="000000"/>
                </a:solidFill>
              </a:rPr>
              <a:t>komprehensif</a:t>
            </a:r>
            <a:r>
              <a:rPr lang="en-US" b="1" dirty="0">
                <a:solidFill>
                  <a:sysClr val="windowText" lastClr="000000"/>
                </a:solidFill>
              </a:rPr>
              <a:t>), </a:t>
            </a:r>
            <a:r>
              <a:rPr lang="en-US" b="1" dirty="0" err="1">
                <a:solidFill>
                  <a:sysClr val="windowText" lastClr="000000"/>
                </a:solidFill>
              </a:rPr>
              <a:t>saling</a:t>
            </a:r>
            <a:r>
              <a:rPr lang="en-US" b="1" dirty="0">
                <a:solidFill>
                  <a:sysClr val="windowText" lastClr="000000"/>
                </a:solidFill>
              </a:rPr>
              <a:t> </a:t>
            </a:r>
            <a:r>
              <a:rPr lang="en-US" b="1" dirty="0" err="1">
                <a:solidFill>
                  <a:sysClr val="windowText" lastClr="000000"/>
                </a:solidFill>
              </a:rPr>
              <a:t>terkait</a:t>
            </a:r>
            <a:r>
              <a:rPr lang="en-US" b="1" dirty="0">
                <a:solidFill>
                  <a:sysClr val="windowText" lastClr="000000"/>
                </a:solidFill>
              </a:rPr>
              <a:t> (integral), </a:t>
            </a:r>
            <a:r>
              <a:rPr lang="en-US" b="1" dirty="0" err="1">
                <a:solidFill>
                  <a:sysClr val="windowText" lastClr="000000"/>
                </a:solidFill>
              </a:rPr>
              <a:t>dan</a:t>
            </a:r>
            <a:r>
              <a:rPr lang="en-US" b="1" dirty="0">
                <a:solidFill>
                  <a:sysClr val="windowText" lastClr="000000"/>
                </a:solidFill>
              </a:rPr>
              <a:t> </a:t>
            </a:r>
            <a:r>
              <a:rPr lang="en-US" b="1" dirty="0" err="1">
                <a:solidFill>
                  <a:sysClr val="windowText" lastClr="000000"/>
                </a:solidFill>
              </a:rPr>
              <a:t>terukur</a:t>
            </a:r>
            <a:r>
              <a:rPr lang="en-US" b="1" dirty="0">
                <a:solidFill>
                  <a:sysClr val="windowText" lastClr="000000"/>
                </a:solidFill>
              </a:rPr>
              <a:t>  (measurable)</a:t>
            </a:r>
            <a:endParaRPr lang="en-US" dirty="0">
              <a:solidFill>
                <a:sysClr val="windowText" lastClr="000000"/>
              </a:solidFill>
            </a:endParaRPr>
          </a:p>
          <a:p>
            <a:pPr algn="ctr" fontAlgn="auto">
              <a:spcBef>
                <a:spcPts val="0"/>
              </a:spcBef>
              <a:spcAft>
                <a:spcPts val="0"/>
              </a:spcAft>
              <a:defRPr/>
            </a:pPr>
            <a:endParaRPr lang="en-US" dirty="0">
              <a:solidFill>
                <a:sysClr val="windowText" lastClr="000000"/>
              </a:solidFill>
            </a:endParaRPr>
          </a:p>
        </p:txBody>
      </p:sp>
    </p:spTree>
    <p:extLst>
      <p:ext uri="{BB962C8B-B14F-4D97-AF65-F5344CB8AC3E}">
        <p14:creationId xmlns:p14="http://schemas.microsoft.com/office/powerpoint/2010/main" xmlns="" val="15701769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279070" y="404093"/>
            <a:ext cx="8229600" cy="563562"/>
          </a:xfrm>
          <a:noFill/>
        </p:spPr>
        <p:txBody>
          <a:bodyPr rtlCol="0">
            <a:noAutofit/>
          </a:bodyPr>
          <a:lstStyle/>
          <a:p>
            <a:pPr eaLnBrk="1" fontAlgn="auto" hangingPunct="1">
              <a:spcAft>
                <a:spcPts val="0"/>
              </a:spcAft>
              <a:defRPr/>
            </a:pPr>
            <a:r>
              <a:rPr lang="en-US" sz="3200" b="1" dirty="0">
                <a:latin typeface="Perpetua"/>
                <a:ea typeface="+mj-ea"/>
                <a:cs typeface="Perpetua"/>
              </a:rPr>
              <a:t>ALUR </a:t>
            </a:r>
            <a:r>
              <a:rPr lang="en-US" sz="3200" b="1" dirty="0" smtClean="0">
                <a:latin typeface="Perpetua"/>
                <a:ea typeface="+mj-ea"/>
                <a:cs typeface="Perpetua"/>
              </a:rPr>
              <a:t>LOGIS PERUMUSAN KEBIJAKAN</a:t>
            </a:r>
            <a:endParaRPr lang="en-US" sz="3200" b="1" dirty="0">
              <a:latin typeface="Perpetua"/>
              <a:ea typeface="+mj-ea"/>
              <a:cs typeface="Perpetua"/>
            </a:endParaRPr>
          </a:p>
        </p:txBody>
      </p:sp>
      <p:sp>
        <p:nvSpPr>
          <p:cNvPr id="3" name="Rectangle 2"/>
          <p:cNvSpPr/>
          <p:nvPr/>
        </p:nvSpPr>
        <p:spPr>
          <a:xfrm>
            <a:off x="2408835" y="967655"/>
            <a:ext cx="3229965" cy="93734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tx1"/>
                </a:solidFill>
              </a:rPr>
              <a:t>IDEOLOGI</a:t>
            </a:r>
          </a:p>
          <a:p>
            <a:pPr algn="ctr" fontAlgn="auto">
              <a:spcBef>
                <a:spcPts val="0"/>
              </a:spcBef>
              <a:spcAft>
                <a:spcPts val="0"/>
              </a:spcAft>
              <a:defRPr/>
            </a:pPr>
            <a:r>
              <a:rPr lang="en-US" sz="1600" dirty="0" err="1" smtClean="0">
                <a:solidFill>
                  <a:schemeClr val="tx1"/>
                </a:solidFill>
              </a:rPr>
              <a:t>Sistem</a:t>
            </a:r>
            <a:r>
              <a:rPr lang="en-US" sz="1600" dirty="0" smtClean="0">
                <a:solidFill>
                  <a:schemeClr val="tx1"/>
                </a:solidFill>
              </a:rPr>
              <a:t> </a:t>
            </a:r>
            <a:r>
              <a:rPr lang="en-US" sz="1600" dirty="0" err="1" smtClean="0">
                <a:solidFill>
                  <a:schemeClr val="tx1"/>
                </a:solidFill>
              </a:rPr>
              <a:t>Perpajakan</a:t>
            </a:r>
            <a:r>
              <a:rPr lang="en-US" sz="1600" dirty="0" smtClean="0">
                <a:solidFill>
                  <a:schemeClr val="tx1"/>
                </a:solidFill>
              </a:rPr>
              <a:t> yang </a:t>
            </a:r>
            <a:r>
              <a:rPr lang="en-US" sz="1600" dirty="0" err="1" smtClean="0">
                <a:solidFill>
                  <a:schemeClr val="tx1"/>
                </a:solidFill>
              </a:rPr>
              <a:t>Berkeadilan</a:t>
            </a:r>
            <a:r>
              <a:rPr lang="en-US" sz="1600" dirty="0" smtClean="0">
                <a:solidFill>
                  <a:schemeClr val="tx1"/>
                </a:solidFill>
              </a:rPr>
              <a:t> demi </a:t>
            </a:r>
            <a:r>
              <a:rPr lang="en-US" sz="1600" dirty="0" err="1" smtClean="0">
                <a:solidFill>
                  <a:schemeClr val="tx1"/>
                </a:solidFill>
              </a:rPr>
              <a:t>Pemerataan</a:t>
            </a:r>
            <a:r>
              <a:rPr lang="en-US" sz="1600" dirty="0" smtClean="0">
                <a:solidFill>
                  <a:schemeClr val="tx1"/>
                </a:solidFill>
              </a:rPr>
              <a:t> </a:t>
            </a:r>
            <a:r>
              <a:rPr lang="en-US" sz="1600" dirty="0" err="1" smtClean="0">
                <a:solidFill>
                  <a:schemeClr val="tx1"/>
                </a:solidFill>
              </a:rPr>
              <a:t>dan</a:t>
            </a:r>
            <a:r>
              <a:rPr lang="en-US" sz="1600" dirty="0" smtClean="0">
                <a:solidFill>
                  <a:schemeClr val="tx1"/>
                </a:solidFill>
              </a:rPr>
              <a:t> </a:t>
            </a:r>
            <a:r>
              <a:rPr lang="en-US" sz="1600" dirty="0" err="1" smtClean="0">
                <a:solidFill>
                  <a:schemeClr val="tx1"/>
                </a:solidFill>
              </a:rPr>
              <a:t>Kesejahteraan</a:t>
            </a:r>
            <a:endParaRPr lang="en-US" sz="1600" dirty="0">
              <a:solidFill>
                <a:schemeClr val="tx1"/>
              </a:solidFill>
            </a:endParaRPr>
          </a:p>
        </p:txBody>
      </p:sp>
      <p:sp>
        <p:nvSpPr>
          <p:cNvPr id="4" name="Rectangle 3"/>
          <p:cNvSpPr/>
          <p:nvPr/>
        </p:nvSpPr>
        <p:spPr>
          <a:xfrm>
            <a:off x="2418914" y="2438400"/>
            <a:ext cx="3219886" cy="91440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JENIS PAJAK DAN </a:t>
            </a:r>
            <a:r>
              <a:rPr lang="en-US" b="1" dirty="0" smtClean="0">
                <a:solidFill>
                  <a:schemeClr val="tx1"/>
                </a:solidFill>
              </a:rPr>
              <a:t>SASARAN</a:t>
            </a:r>
          </a:p>
          <a:p>
            <a:pPr algn="ctr" fontAlgn="auto">
              <a:spcBef>
                <a:spcPts val="0"/>
              </a:spcBef>
              <a:spcAft>
                <a:spcPts val="0"/>
              </a:spcAft>
              <a:defRPr/>
            </a:pPr>
            <a:r>
              <a:rPr lang="en-US" sz="1600" dirty="0" err="1" smtClean="0">
                <a:solidFill>
                  <a:schemeClr val="tx1"/>
                </a:solidFill>
              </a:rPr>
              <a:t>PPh</a:t>
            </a:r>
            <a:r>
              <a:rPr lang="en-US" sz="1600" dirty="0" smtClean="0">
                <a:solidFill>
                  <a:schemeClr val="tx1"/>
                </a:solidFill>
              </a:rPr>
              <a:t> (</a:t>
            </a:r>
            <a:r>
              <a:rPr lang="en-US" sz="1600" i="1" dirty="0" smtClean="0">
                <a:solidFill>
                  <a:schemeClr val="tx1"/>
                </a:solidFill>
              </a:rPr>
              <a:t>ability to pay</a:t>
            </a:r>
            <a:r>
              <a:rPr lang="en-US" sz="1600" dirty="0" smtClean="0">
                <a:solidFill>
                  <a:schemeClr val="tx1"/>
                </a:solidFill>
              </a:rPr>
              <a:t>), Orang </a:t>
            </a:r>
            <a:r>
              <a:rPr lang="en-US" sz="1600" dirty="0" err="1" smtClean="0">
                <a:solidFill>
                  <a:schemeClr val="tx1"/>
                </a:solidFill>
              </a:rPr>
              <a:t>Pribadi</a:t>
            </a:r>
            <a:r>
              <a:rPr lang="en-US" sz="1600" dirty="0" smtClean="0">
                <a:solidFill>
                  <a:schemeClr val="tx1"/>
                </a:solidFill>
              </a:rPr>
              <a:t>, Capital Gain/Inheritance</a:t>
            </a:r>
            <a:endParaRPr lang="en-US" sz="1600" dirty="0">
              <a:solidFill>
                <a:schemeClr val="tx1"/>
              </a:solidFill>
            </a:endParaRPr>
          </a:p>
        </p:txBody>
      </p:sp>
      <p:sp>
        <p:nvSpPr>
          <p:cNvPr id="5" name="Rectangle 4"/>
          <p:cNvSpPr/>
          <p:nvPr/>
        </p:nvSpPr>
        <p:spPr>
          <a:xfrm>
            <a:off x="2418914" y="3810000"/>
            <a:ext cx="3219886" cy="1332016"/>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smtClean="0">
              <a:solidFill>
                <a:schemeClr val="tx1"/>
              </a:solidFill>
            </a:endParaRPr>
          </a:p>
          <a:p>
            <a:pPr algn="ctr" fontAlgn="auto">
              <a:spcBef>
                <a:spcPts val="0"/>
              </a:spcBef>
              <a:spcAft>
                <a:spcPts val="0"/>
              </a:spcAft>
              <a:defRPr/>
            </a:pPr>
            <a:r>
              <a:rPr lang="en-US" b="1" dirty="0" smtClean="0">
                <a:solidFill>
                  <a:schemeClr val="tx1"/>
                </a:solidFill>
              </a:rPr>
              <a:t>STRATEGI</a:t>
            </a:r>
          </a:p>
          <a:p>
            <a:pPr algn="ctr" fontAlgn="auto">
              <a:spcBef>
                <a:spcPts val="0"/>
              </a:spcBef>
              <a:spcAft>
                <a:spcPts val="0"/>
              </a:spcAft>
              <a:defRPr/>
            </a:pPr>
            <a:r>
              <a:rPr lang="en-US" sz="1600" dirty="0" err="1" smtClean="0">
                <a:solidFill>
                  <a:schemeClr val="tx1"/>
                </a:solidFill>
              </a:rPr>
              <a:t>Hitung</a:t>
            </a:r>
            <a:r>
              <a:rPr lang="en-US" sz="1600" dirty="0" smtClean="0">
                <a:solidFill>
                  <a:schemeClr val="tx1"/>
                </a:solidFill>
              </a:rPr>
              <a:t> Tax Gap, Benchmarking </a:t>
            </a:r>
            <a:r>
              <a:rPr lang="en-US" sz="1600" dirty="0" smtClean="0">
                <a:solidFill>
                  <a:schemeClr val="tx1"/>
                </a:solidFill>
                <a:sym typeface="Wingdings"/>
              </a:rPr>
              <a:t> </a:t>
            </a:r>
            <a:r>
              <a:rPr lang="en-US" sz="1600" dirty="0" err="1" smtClean="0">
                <a:solidFill>
                  <a:schemeClr val="tx1"/>
                </a:solidFill>
                <a:sym typeface="Wingdings"/>
              </a:rPr>
              <a:t>Ekstensifikasi</a:t>
            </a:r>
            <a:r>
              <a:rPr lang="en-US" sz="1600" dirty="0" smtClean="0">
                <a:solidFill>
                  <a:schemeClr val="tx1"/>
                </a:solidFill>
                <a:sym typeface="Wingdings"/>
              </a:rPr>
              <a:t> &amp; </a:t>
            </a:r>
            <a:r>
              <a:rPr lang="en-US" sz="1600" dirty="0" err="1" smtClean="0">
                <a:solidFill>
                  <a:schemeClr val="tx1"/>
                </a:solidFill>
                <a:sym typeface="Wingdings"/>
              </a:rPr>
              <a:t>Intensifikasi</a:t>
            </a:r>
            <a:r>
              <a:rPr lang="en-US" sz="1600" dirty="0" smtClean="0">
                <a:solidFill>
                  <a:schemeClr val="tx1"/>
                </a:solidFill>
                <a:sym typeface="Wingdings"/>
              </a:rPr>
              <a:t>, </a:t>
            </a:r>
            <a:r>
              <a:rPr lang="en-US" sz="1600" dirty="0" err="1" smtClean="0">
                <a:solidFill>
                  <a:schemeClr val="tx1"/>
                </a:solidFill>
                <a:sym typeface="Wingdings"/>
              </a:rPr>
              <a:t>Optimalkan</a:t>
            </a:r>
            <a:r>
              <a:rPr lang="en-US" sz="1600" dirty="0" smtClean="0">
                <a:solidFill>
                  <a:schemeClr val="tx1"/>
                </a:solidFill>
                <a:sym typeface="Wingdings"/>
              </a:rPr>
              <a:t> </a:t>
            </a:r>
            <a:r>
              <a:rPr lang="en-US" sz="1600" dirty="0" err="1" smtClean="0">
                <a:solidFill>
                  <a:schemeClr val="tx1"/>
                </a:solidFill>
                <a:sym typeface="Wingdings"/>
              </a:rPr>
              <a:t>analisis</a:t>
            </a:r>
            <a:r>
              <a:rPr lang="en-US" sz="1600" dirty="0" smtClean="0">
                <a:solidFill>
                  <a:schemeClr val="tx1"/>
                </a:solidFill>
                <a:sym typeface="Wingdings"/>
              </a:rPr>
              <a:t> PPATK, </a:t>
            </a:r>
            <a:r>
              <a:rPr lang="en-US" sz="1600" dirty="0" err="1" smtClean="0">
                <a:solidFill>
                  <a:schemeClr val="tx1"/>
                </a:solidFill>
                <a:sym typeface="Wingdings"/>
              </a:rPr>
              <a:t>perluas</a:t>
            </a:r>
            <a:r>
              <a:rPr lang="en-US" sz="1600" dirty="0" smtClean="0">
                <a:solidFill>
                  <a:schemeClr val="tx1"/>
                </a:solidFill>
                <a:sym typeface="Wingdings"/>
              </a:rPr>
              <a:t> withholding</a:t>
            </a:r>
            <a:endParaRPr lang="en-US" sz="1600" dirty="0" smtClean="0">
              <a:solidFill>
                <a:schemeClr val="tx1"/>
              </a:solidFill>
            </a:endParaRPr>
          </a:p>
          <a:p>
            <a:pPr algn="ctr" fontAlgn="auto">
              <a:spcBef>
                <a:spcPts val="0"/>
              </a:spcBef>
              <a:spcAft>
                <a:spcPts val="0"/>
              </a:spcAft>
              <a:defRPr/>
            </a:pPr>
            <a:endParaRPr lang="en-US" dirty="0" smtClean="0">
              <a:solidFill>
                <a:schemeClr val="tx1"/>
              </a:solidFill>
            </a:endParaRPr>
          </a:p>
        </p:txBody>
      </p:sp>
      <p:sp>
        <p:nvSpPr>
          <p:cNvPr id="6" name="Rectangle 5"/>
          <p:cNvSpPr/>
          <p:nvPr/>
        </p:nvSpPr>
        <p:spPr>
          <a:xfrm>
            <a:off x="2408835" y="5334000"/>
            <a:ext cx="3229965" cy="9144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LAW </a:t>
            </a:r>
            <a:r>
              <a:rPr lang="en-US" b="1" dirty="0" smtClean="0">
                <a:solidFill>
                  <a:schemeClr val="tx1"/>
                </a:solidFill>
              </a:rPr>
              <a:t>ENFORCEMENT:</a:t>
            </a:r>
          </a:p>
          <a:p>
            <a:pPr algn="ctr" fontAlgn="auto">
              <a:spcBef>
                <a:spcPts val="0"/>
              </a:spcBef>
              <a:spcAft>
                <a:spcPts val="0"/>
              </a:spcAft>
              <a:defRPr/>
            </a:pPr>
            <a:r>
              <a:rPr lang="en-US" dirty="0" smtClean="0">
                <a:solidFill>
                  <a:schemeClr val="tx1"/>
                </a:solidFill>
              </a:rPr>
              <a:t>Audit, </a:t>
            </a:r>
            <a:r>
              <a:rPr lang="en-US" dirty="0" err="1" smtClean="0">
                <a:solidFill>
                  <a:schemeClr val="tx1"/>
                </a:solidFill>
              </a:rPr>
              <a:t>penyelidikan</a:t>
            </a:r>
            <a:r>
              <a:rPr lang="en-US" dirty="0" smtClean="0">
                <a:solidFill>
                  <a:schemeClr val="tx1"/>
                </a:solidFill>
              </a:rPr>
              <a:t>, </a:t>
            </a:r>
            <a:r>
              <a:rPr lang="en-US" dirty="0" err="1" smtClean="0">
                <a:solidFill>
                  <a:schemeClr val="tx1"/>
                </a:solidFill>
              </a:rPr>
              <a:t>penyidikan</a:t>
            </a:r>
            <a:endParaRPr lang="en-US" dirty="0">
              <a:solidFill>
                <a:schemeClr val="tx1"/>
              </a:solidFill>
            </a:endParaRPr>
          </a:p>
        </p:txBody>
      </p:sp>
      <p:sp>
        <p:nvSpPr>
          <p:cNvPr id="7" name="Curved Left Arrow 6"/>
          <p:cNvSpPr/>
          <p:nvPr/>
        </p:nvSpPr>
        <p:spPr>
          <a:xfrm>
            <a:off x="6096000" y="4572000"/>
            <a:ext cx="731838" cy="1216025"/>
          </a:xfrm>
          <a:prstGeom prst="curvedLef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Curved Left Arrow 7"/>
          <p:cNvSpPr/>
          <p:nvPr/>
        </p:nvSpPr>
        <p:spPr>
          <a:xfrm>
            <a:off x="6248400" y="1600200"/>
            <a:ext cx="731838" cy="1216025"/>
          </a:xfrm>
          <a:prstGeom prst="curvedLef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9" name="Curved Left Arrow 8"/>
          <p:cNvSpPr/>
          <p:nvPr/>
        </p:nvSpPr>
        <p:spPr>
          <a:xfrm>
            <a:off x="6248400" y="2971800"/>
            <a:ext cx="731838" cy="1216025"/>
          </a:xfrm>
          <a:prstGeom prst="curvedLef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xmlns="" val="16850451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1778"/>
          </a:xfrm>
        </p:spPr>
        <p:txBody>
          <a:bodyPr/>
          <a:lstStyle/>
          <a:p>
            <a:r>
              <a:rPr lang="en-US" b="1" dirty="0" err="1" smtClean="0">
                <a:solidFill>
                  <a:srgbClr val="1F4E79"/>
                </a:solidFill>
              </a:rPr>
              <a:t>Kesimpulan</a:t>
            </a:r>
            <a:endParaRPr lang="en-US" b="1" dirty="0">
              <a:solidFill>
                <a:srgbClr val="1F4E79"/>
              </a:solidFill>
            </a:endParaRPr>
          </a:p>
        </p:txBody>
      </p:sp>
      <p:sp>
        <p:nvSpPr>
          <p:cNvPr id="5" name="Content Placeholder 4"/>
          <p:cNvSpPr>
            <a:spLocks noGrp="1"/>
          </p:cNvSpPr>
          <p:nvPr>
            <p:ph idx="1"/>
          </p:nvPr>
        </p:nvSpPr>
        <p:spPr>
          <a:xfrm>
            <a:off x="628650" y="1056904"/>
            <a:ext cx="8265968" cy="5450773"/>
          </a:xfrm>
        </p:spPr>
        <p:txBody>
          <a:bodyPr/>
          <a:lstStyle/>
          <a:p>
            <a:r>
              <a:rPr lang="en-US" sz="2000" dirty="0" smtClean="0"/>
              <a:t>Kita </a:t>
            </a:r>
            <a:r>
              <a:rPr lang="en-US" sz="2000" dirty="0" err="1" smtClean="0"/>
              <a:t>butuh</a:t>
            </a:r>
            <a:r>
              <a:rPr lang="en-US" sz="2000" dirty="0" smtClean="0"/>
              <a:t> </a:t>
            </a:r>
            <a:r>
              <a:rPr lang="en-US" sz="2000" dirty="0" err="1" smtClean="0"/>
              <a:t>tonggak</a:t>
            </a:r>
            <a:r>
              <a:rPr lang="en-US" sz="2000" dirty="0" smtClean="0"/>
              <a:t> tax reform </a:t>
            </a:r>
            <a:r>
              <a:rPr lang="en-US" sz="2000" dirty="0" err="1" smtClean="0"/>
              <a:t>seperti</a:t>
            </a:r>
            <a:r>
              <a:rPr lang="en-US" sz="2000" dirty="0" smtClean="0"/>
              <a:t> Tax Reform 1983.</a:t>
            </a:r>
          </a:p>
          <a:p>
            <a:r>
              <a:rPr lang="en-US" sz="2000" dirty="0" err="1" smtClean="0"/>
              <a:t>Ideologi</a:t>
            </a:r>
            <a:r>
              <a:rPr lang="en-US" sz="2000" dirty="0" smtClean="0"/>
              <a:t> </a:t>
            </a:r>
            <a:r>
              <a:rPr lang="en-US" sz="2000" dirty="0" err="1" smtClean="0"/>
              <a:t>atau</a:t>
            </a:r>
            <a:r>
              <a:rPr lang="en-US" sz="2000" dirty="0" smtClean="0"/>
              <a:t> </a:t>
            </a:r>
            <a:r>
              <a:rPr lang="en-US" sz="2000" dirty="0" err="1" smtClean="0"/>
              <a:t>visi</a:t>
            </a:r>
            <a:r>
              <a:rPr lang="en-US" sz="2000" dirty="0" smtClean="0"/>
              <a:t> </a:t>
            </a:r>
            <a:r>
              <a:rPr lang="en-US" sz="2000" dirty="0" err="1" smtClean="0"/>
              <a:t>merupakan</a:t>
            </a:r>
            <a:r>
              <a:rPr lang="en-US" sz="2000" dirty="0" smtClean="0"/>
              <a:t> </a:t>
            </a:r>
            <a:r>
              <a:rPr lang="en-US" sz="2000" dirty="0" err="1" smtClean="0"/>
              <a:t>penentu</a:t>
            </a:r>
            <a:r>
              <a:rPr lang="en-US" sz="2000" dirty="0" smtClean="0"/>
              <a:t> </a:t>
            </a:r>
            <a:r>
              <a:rPr lang="en-US" sz="2000" dirty="0" err="1" smtClean="0"/>
              <a:t>keberhasilan</a:t>
            </a:r>
            <a:r>
              <a:rPr lang="en-US" sz="2000" dirty="0" smtClean="0"/>
              <a:t> </a:t>
            </a:r>
            <a:r>
              <a:rPr lang="en-US" sz="2000" dirty="0" err="1" smtClean="0"/>
              <a:t>sistem</a:t>
            </a:r>
            <a:r>
              <a:rPr lang="en-US" sz="2000" dirty="0" smtClean="0"/>
              <a:t> </a:t>
            </a:r>
            <a:r>
              <a:rPr lang="en-US" sz="2000" dirty="0" err="1" smtClean="0"/>
              <a:t>perpajakan</a:t>
            </a:r>
            <a:r>
              <a:rPr lang="en-US" sz="2000" dirty="0" smtClean="0"/>
              <a:t>.</a:t>
            </a:r>
          </a:p>
          <a:p>
            <a:r>
              <a:rPr lang="en-US" sz="2000" dirty="0" err="1" smtClean="0"/>
              <a:t>Kembali</a:t>
            </a:r>
            <a:r>
              <a:rPr lang="en-US" sz="2000" dirty="0" smtClean="0"/>
              <a:t> </a:t>
            </a:r>
            <a:r>
              <a:rPr lang="en-US" sz="2000" dirty="0" err="1" smtClean="0"/>
              <a:t>ke</a:t>
            </a:r>
            <a:r>
              <a:rPr lang="en-US" sz="2000" dirty="0" smtClean="0"/>
              <a:t> </a:t>
            </a:r>
            <a:r>
              <a:rPr lang="en-US" sz="2000" dirty="0" err="1" smtClean="0"/>
              <a:t>visi</a:t>
            </a:r>
            <a:r>
              <a:rPr lang="en-US" sz="2000" dirty="0" smtClean="0"/>
              <a:t> Tax Reform 1983: </a:t>
            </a:r>
            <a:r>
              <a:rPr lang="en-US" sz="2000" dirty="0" err="1" smtClean="0"/>
              <a:t>partisipasi</a:t>
            </a:r>
            <a:r>
              <a:rPr lang="en-US" sz="2000" dirty="0" smtClean="0"/>
              <a:t>, </a:t>
            </a:r>
            <a:r>
              <a:rPr lang="en-US" sz="2000" dirty="0" err="1" smtClean="0"/>
              <a:t>tanggung</a:t>
            </a:r>
            <a:r>
              <a:rPr lang="en-US" sz="2000" dirty="0" smtClean="0"/>
              <a:t> </a:t>
            </a:r>
            <a:r>
              <a:rPr lang="en-US" sz="2000" dirty="0" err="1" smtClean="0"/>
              <a:t>jawab</a:t>
            </a:r>
            <a:r>
              <a:rPr lang="en-US" sz="2000" dirty="0" smtClean="0"/>
              <a:t>, </a:t>
            </a:r>
            <a:r>
              <a:rPr lang="en-US" sz="2000" dirty="0" err="1" smtClean="0"/>
              <a:t>gotong</a:t>
            </a:r>
            <a:r>
              <a:rPr lang="en-US" sz="2000" dirty="0" smtClean="0"/>
              <a:t> </a:t>
            </a:r>
            <a:r>
              <a:rPr lang="en-US" sz="2000" dirty="0" err="1" smtClean="0"/>
              <a:t>royong</a:t>
            </a:r>
            <a:r>
              <a:rPr lang="en-US" sz="2000" dirty="0" smtClean="0"/>
              <a:t> – </a:t>
            </a:r>
            <a:r>
              <a:rPr lang="en-US" sz="2000" dirty="0" err="1" smtClean="0"/>
              <a:t>ditambah</a:t>
            </a:r>
            <a:r>
              <a:rPr lang="en-US" sz="2000" dirty="0" smtClean="0"/>
              <a:t> </a:t>
            </a:r>
            <a:r>
              <a:rPr lang="en-US" sz="2000" dirty="0" err="1" smtClean="0"/>
              <a:t>formulasi</a:t>
            </a:r>
            <a:r>
              <a:rPr lang="en-US" sz="2000" dirty="0" smtClean="0"/>
              <a:t> </a:t>
            </a:r>
            <a:r>
              <a:rPr lang="en-US" sz="2000" dirty="0" err="1" smtClean="0"/>
              <a:t>nilai-nilai</a:t>
            </a:r>
            <a:r>
              <a:rPr lang="en-US" sz="2000" dirty="0" smtClean="0"/>
              <a:t> </a:t>
            </a:r>
            <a:r>
              <a:rPr lang="en-US" sz="2000" dirty="0" err="1" smtClean="0"/>
              <a:t>kepublikan</a:t>
            </a:r>
            <a:r>
              <a:rPr lang="en-US" sz="2000" dirty="0" smtClean="0"/>
              <a:t>.</a:t>
            </a:r>
          </a:p>
          <a:p>
            <a:r>
              <a:rPr lang="en-US" sz="2000" dirty="0" err="1" smtClean="0"/>
              <a:t>Pengampunan</a:t>
            </a:r>
            <a:r>
              <a:rPr lang="en-US" sz="2000" dirty="0" smtClean="0"/>
              <a:t> </a:t>
            </a:r>
            <a:r>
              <a:rPr lang="en-US" sz="2000" dirty="0" err="1" smtClean="0"/>
              <a:t>Pajak</a:t>
            </a:r>
            <a:r>
              <a:rPr lang="en-US" sz="2000" dirty="0" smtClean="0"/>
              <a:t> </a:t>
            </a:r>
            <a:r>
              <a:rPr lang="en-US" sz="2000" dirty="0" err="1" smtClean="0"/>
              <a:t>bukan</a:t>
            </a:r>
            <a:r>
              <a:rPr lang="en-US" sz="2000" dirty="0" smtClean="0"/>
              <a:t> </a:t>
            </a:r>
            <a:r>
              <a:rPr lang="en-US" sz="2000" dirty="0" err="1" smtClean="0"/>
              <a:t>hal</a:t>
            </a:r>
            <a:r>
              <a:rPr lang="en-US" sz="2000" dirty="0" smtClean="0"/>
              <a:t> yang </a:t>
            </a:r>
            <a:r>
              <a:rPr lang="en-US" sz="2000" dirty="0" err="1" smtClean="0"/>
              <a:t>berdiri</a:t>
            </a:r>
            <a:r>
              <a:rPr lang="en-US" sz="2000" dirty="0" smtClean="0"/>
              <a:t> </a:t>
            </a:r>
            <a:r>
              <a:rPr lang="en-US" sz="2000" dirty="0" err="1" smtClean="0"/>
              <a:t>sendiri</a:t>
            </a:r>
            <a:r>
              <a:rPr lang="en-US" sz="2000" dirty="0" smtClean="0"/>
              <a:t> </a:t>
            </a:r>
            <a:r>
              <a:rPr lang="en-US" sz="2000" dirty="0" err="1" smtClean="0"/>
              <a:t>tetapi</a:t>
            </a:r>
            <a:r>
              <a:rPr lang="en-US" sz="2000" dirty="0" smtClean="0"/>
              <a:t> </a:t>
            </a:r>
            <a:r>
              <a:rPr lang="en-US" sz="2000" dirty="0" err="1" smtClean="0"/>
              <a:t>bagian</a:t>
            </a:r>
            <a:r>
              <a:rPr lang="en-US" sz="2000" dirty="0" smtClean="0"/>
              <a:t> </a:t>
            </a:r>
            <a:r>
              <a:rPr lang="en-US" sz="2000" dirty="0" err="1" smtClean="0"/>
              <a:t>dari</a:t>
            </a:r>
            <a:r>
              <a:rPr lang="en-US" sz="2000" dirty="0" smtClean="0"/>
              <a:t> </a:t>
            </a:r>
            <a:r>
              <a:rPr lang="en-US" sz="2000" dirty="0" err="1" smtClean="0"/>
              <a:t>reformasi</a:t>
            </a:r>
            <a:r>
              <a:rPr lang="en-US" sz="2000" dirty="0" smtClean="0"/>
              <a:t> </a:t>
            </a:r>
            <a:r>
              <a:rPr lang="en-US" sz="2000" dirty="0" err="1" smtClean="0"/>
              <a:t>perpajakan</a:t>
            </a:r>
            <a:r>
              <a:rPr lang="en-US" sz="2000" dirty="0" smtClean="0"/>
              <a:t>. </a:t>
            </a:r>
            <a:r>
              <a:rPr lang="en-US" sz="2000" dirty="0" err="1" smtClean="0"/>
              <a:t>Konsekuensinya</a:t>
            </a:r>
            <a:r>
              <a:rPr lang="en-US" sz="2000" dirty="0" smtClean="0"/>
              <a:t> </a:t>
            </a:r>
            <a:r>
              <a:rPr lang="en-US" sz="2000" dirty="0" err="1" smtClean="0"/>
              <a:t>perbaikan</a:t>
            </a:r>
            <a:r>
              <a:rPr lang="en-US" sz="2000" dirty="0" smtClean="0"/>
              <a:t> </a:t>
            </a:r>
            <a:r>
              <a:rPr lang="en-US" sz="2000" dirty="0" err="1" smtClean="0"/>
              <a:t>komprehensif</a:t>
            </a:r>
            <a:r>
              <a:rPr lang="en-US" sz="2000" dirty="0" smtClean="0"/>
              <a:t> (</a:t>
            </a:r>
            <a:r>
              <a:rPr lang="en-US" sz="2000" dirty="0" err="1" smtClean="0"/>
              <a:t>regulasi</a:t>
            </a:r>
            <a:r>
              <a:rPr lang="en-US" sz="2000" dirty="0" smtClean="0"/>
              <a:t>, </a:t>
            </a:r>
            <a:r>
              <a:rPr lang="en-US" sz="2000" dirty="0" err="1" smtClean="0"/>
              <a:t>administrasi</a:t>
            </a:r>
            <a:r>
              <a:rPr lang="en-US" sz="2000" dirty="0" smtClean="0"/>
              <a:t>, </a:t>
            </a:r>
            <a:r>
              <a:rPr lang="en-US" sz="2000" dirty="0" err="1" smtClean="0"/>
              <a:t>institusi</a:t>
            </a:r>
            <a:r>
              <a:rPr lang="en-US" sz="2000" dirty="0" smtClean="0"/>
              <a:t>) </a:t>
            </a:r>
            <a:r>
              <a:rPr lang="en-US" sz="2000" dirty="0" err="1" smtClean="0"/>
              <a:t>mutlak</a:t>
            </a:r>
            <a:r>
              <a:rPr lang="en-US" sz="2000" dirty="0" smtClean="0"/>
              <a:t>.</a:t>
            </a:r>
          </a:p>
          <a:p>
            <a:r>
              <a:rPr lang="en-US" sz="2000" dirty="0" err="1" smtClean="0"/>
              <a:t>Transformasi</a:t>
            </a:r>
            <a:r>
              <a:rPr lang="en-US" sz="2000" dirty="0" smtClean="0"/>
              <a:t> </a:t>
            </a:r>
            <a:r>
              <a:rPr lang="en-US" sz="2000" dirty="0" err="1" smtClean="0"/>
              <a:t>kelembagaan</a:t>
            </a:r>
            <a:r>
              <a:rPr lang="en-US" sz="2000" dirty="0" smtClean="0"/>
              <a:t> </a:t>
            </a:r>
            <a:r>
              <a:rPr lang="en-US" sz="2000" dirty="0" err="1" smtClean="0"/>
              <a:t>sbg</a:t>
            </a:r>
            <a:r>
              <a:rPr lang="en-US" sz="2000" dirty="0" smtClean="0"/>
              <a:t> </a:t>
            </a:r>
            <a:r>
              <a:rPr lang="en-US" sz="2000" dirty="0" err="1" smtClean="0"/>
              <a:t>prasyarat</a:t>
            </a:r>
            <a:r>
              <a:rPr lang="en-US" sz="2000" dirty="0" smtClean="0"/>
              <a:t> </a:t>
            </a:r>
            <a:r>
              <a:rPr lang="en-US" sz="2000" dirty="0" err="1" smtClean="0"/>
              <a:t>sistem</a:t>
            </a:r>
            <a:r>
              <a:rPr lang="en-US" sz="2000" dirty="0" smtClean="0"/>
              <a:t> </a:t>
            </a:r>
            <a:r>
              <a:rPr lang="en-US" sz="2000" dirty="0" err="1" smtClean="0"/>
              <a:t>perpajakan</a:t>
            </a:r>
            <a:r>
              <a:rPr lang="en-US" sz="2000" dirty="0" smtClean="0"/>
              <a:t> yang </a:t>
            </a:r>
            <a:r>
              <a:rPr lang="en-US" sz="2000" dirty="0" err="1" smtClean="0"/>
              <a:t>kokoh</a:t>
            </a:r>
            <a:r>
              <a:rPr lang="en-US" sz="2000" dirty="0" smtClean="0"/>
              <a:t>, </a:t>
            </a:r>
            <a:r>
              <a:rPr lang="en-US" sz="2000" dirty="0" err="1" smtClean="0"/>
              <a:t>bukan</a:t>
            </a:r>
            <a:r>
              <a:rPr lang="en-US" sz="2000" dirty="0" smtClean="0"/>
              <a:t> </a:t>
            </a:r>
            <a:r>
              <a:rPr lang="en-US" sz="2000" dirty="0" err="1" smtClean="0"/>
              <a:t>tujuan</a:t>
            </a:r>
            <a:r>
              <a:rPr lang="en-US" sz="2000" dirty="0" smtClean="0"/>
              <a:t> </a:t>
            </a:r>
            <a:r>
              <a:rPr lang="en-US" sz="2000" dirty="0" err="1" smtClean="0"/>
              <a:t>belaka</a:t>
            </a:r>
            <a:r>
              <a:rPr lang="en-US" sz="2000" dirty="0"/>
              <a:t> </a:t>
            </a:r>
            <a:r>
              <a:rPr lang="en-US" sz="2000" dirty="0" smtClean="0">
                <a:sym typeface="Wingdings"/>
              </a:rPr>
              <a:t> </a:t>
            </a:r>
            <a:r>
              <a:rPr lang="en-US" sz="2000" dirty="0" err="1" smtClean="0">
                <a:sym typeface="Wingdings"/>
              </a:rPr>
              <a:t>struktur</a:t>
            </a:r>
            <a:r>
              <a:rPr lang="en-US" sz="2000" dirty="0" smtClean="0">
                <a:sym typeface="Wingdings"/>
              </a:rPr>
              <a:t>, </a:t>
            </a:r>
            <a:r>
              <a:rPr lang="en-US" sz="2000" dirty="0" err="1" smtClean="0">
                <a:sym typeface="Wingdings"/>
              </a:rPr>
              <a:t>regulasi</a:t>
            </a:r>
            <a:r>
              <a:rPr lang="en-US" sz="2000" dirty="0" smtClean="0">
                <a:sym typeface="Wingdings"/>
              </a:rPr>
              <a:t>, SDM.</a:t>
            </a:r>
            <a:endParaRPr lang="en-US" sz="2000" dirty="0" smtClean="0"/>
          </a:p>
          <a:p>
            <a:r>
              <a:rPr lang="en-US" sz="2000" dirty="0" err="1" smtClean="0"/>
              <a:t>Pergantian</a:t>
            </a:r>
            <a:r>
              <a:rPr lang="en-US" sz="2000" dirty="0" smtClean="0"/>
              <a:t> </a:t>
            </a:r>
            <a:r>
              <a:rPr lang="en-US" sz="2000" dirty="0" err="1" smtClean="0"/>
              <a:t>Dirjen</a:t>
            </a:r>
            <a:r>
              <a:rPr lang="en-US" sz="2000" dirty="0" smtClean="0"/>
              <a:t> </a:t>
            </a:r>
            <a:r>
              <a:rPr lang="en-US" sz="2000" dirty="0" err="1" smtClean="0"/>
              <a:t>Pajak</a:t>
            </a:r>
            <a:r>
              <a:rPr lang="en-US" sz="2000" dirty="0" smtClean="0"/>
              <a:t> </a:t>
            </a:r>
            <a:r>
              <a:rPr lang="en-US" sz="2000" dirty="0" err="1" smtClean="0"/>
              <a:t>merupakan</a:t>
            </a:r>
            <a:r>
              <a:rPr lang="en-US" sz="2000" dirty="0" smtClean="0"/>
              <a:t> momentum </a:t>
            </a:r>
            <a:r>
              <a:rPr lang="en-US" sz="2000" dirty="0" err="1" smtClean="0"/>
              <a:t>reformasi</a:t>
            </a:r>
            <a:r>
              <a:rPr lang="en-US" sz="2000" dirty="0" smtClean="0"/>
              <a:t> </a:t>
            </a:r>
            <a:r>
              <a:rPr lang="en-US" sz="2000" dirty="0" err="1" smtClean="0"/>
              <a:t>perpajakan</a:t>
            </a:r>
            <a:r>
              <a:rPr lang="en-US" sz="2000" dirty="0"/>
              <a:t> </a:t>
            </a:r>
            <a:r>
              <a:rPr lang="en-US" sz="2000" dirty="0" smtClean="0">
                <a:sym typeface="Wingdings"/>
              </a:rPr>
              <a:t> </a:t>
            </a:r>
            <a:r>
              <a:rPr lang="en-US" sz="2000" dirty="0" err="1" smtClean="0">
                <a:sym typeface="Wingdings"/>
              </a:rPr>
              <a:t>hindari</a:t>
            </a:r>
            <a:r>
              <a:rPr lang="en-US" sz="2000" dirty="0" smtClean="0">
                <a:sym typeface="Wingdings"/>
              </a:rPr>
              <a:t> </a:t>
            </a:r>
            <a:r>
              <a:rPr lang="en-US" sz="2000" dirty="0" err="1" smtClean="0">
                <a:sym typeface="Wingdings"/>
              </a:rPr>
              <a:t>seleksi</a:t>
            </a:r>
            <a:r>
              <a:rPr lang="en-US" sz="2000" dirty="0" smtClean="0">
                <a:sym typeface="Wingdings"/>
              </a:rPr>
              <a:t> </a:t>
            </a:r>
            <a:r>
              <a:rPr lang="en-US" sz="2000" dirty="0" err="1" smtClean="0">
                <a:sym typeface="Wingdings"/>
              </a:rPr>
              <a:t>terbuka</a:t>
            </a:r>
            <a:r>
              <a:rPr lang="en-US" sz="2000" dirty="0" smtClean="0">
                <a:sym typeface="Wingdings"/>
              </a:rPr>
              <a:t> yang </a:t>
            </a:r>
            <a:r>
              <a:rPr lang="en-US" sz="2000" dirty="0" err="1" smtClean="0">
                <a:sym typeface="Wingdings"/>
              </a:rPr>
              <a:t>bertele</a:t>
            </a:r>
            <a:r>
              <a:rPr lang="en-US" sz="2000" dirty="0" smtClean="0">
                <a:sym typeface="Wingdings"/>
              </a:rPr>
              <a:t>-tele, </a:t>
            </a:r>
            <a:r>
              <a:rPr lang="en-US" sz="2000" dirty="0" err="1" smtClean="0">
                <a:sym typeface="Wingdings"/>
              </a:rPr>
              <a:t>akseptabilitas</a:t>
            </a:r>
            <a:r>
              <a:rPr lang="en-US" sz="2000" dirty="0" smtClean="0">
                <a:sym typeface="Wingdings"/>
              </a:rPr>
              <a:t>, </a:t>
            </a:r>
            <a:r>
              <a:rPr lang="en-US" sz="2000" dirty="0" err="1" smtClean="0">
                <a:sym typeface="Wingdings"/>
              </a:rPr>
              <a:t>kompetensi</a:t>
            </a:r>
            <a:r>
              <a:rPr lang="en-US" sz="2000" dirty="0" smtClean="0">
                <a:sym typeface="Wingdings"/>
              </a:rPr>
              <a:t>, leadership.</a:t>
            </a:r>
            <a:endParaRPr lang="en-US" sz="2000" dirty="0" smtClean="0"/>
          </a:p>
          <a:p>
            <a:r>
              <a:rPr lang="en-US" sz="2000" dirty="0" smtClean="0"/>
              <a:t>Target </a:t>
            </a:r>
            <a:r>
              <a:rPr lang="en-US" sz="2000" dirty="0" err="1" smtClean="0"/>
              <a:t>Pajak</a:t>
            </a:r>
            <a:r>
              <a:rPr lang="en-US" sz="2000" dirty="0" smtClean="0"/>
              <a:t> 2016 </a:t>
            </a:r>
            <a:r>
              <a:rPr lang="en-US" sz="2000" dirty="0" err="1" smtClean="0"/>
              <a:t>sebaiknya</a:t>
            </a:r>
            <a:r>
              <a:rPr lang="en-US" sz="2000" dirty="0" smtClean="0"/>
              <a:t> </a:t>
            </a:r>
            <a:r>
              <a:rPr lang="en-US" sz="2000" dirty="0" err="1" smtClean="0"/>
              <a:t>direvisi</a:t>
            </a:r>
            <a:r>
              <a:rPr lang="en-US" sz="2000" dirty="0" smtClean="0"/>
              <a:t> </a:t>
            </a:r>
            <a:r>
              <a:rPr lang="en-US" sz="2000" dirty="0" err="1" smtClean="0"/>
              <a:t>berdasarkan</a:t>
            </a:r>
            <a:r>
              <a:rPr lang="en-US" sz="2000" dirty="0" smtClean="0"/>
              <a:t> </a:t>
            </a:r>
            <a:r>
              <a:rPr lang="en-US" sz="2000" dirty="0" err="1" smtClean="0"/>
              <a:t>capaian</a:t>
            </a:r>
            <a:r>
              <a:rPr lang="en-US" sz="2000" dirty="0" smtClean="0"/>
              <a:t> 2015 </a:t>
            </a:r>
            <a:r>
              <a:rPr lang="en-US" sz="2000" dirty="0" err="1" smtClean="0"/>
              <a:t>dan</a:t>
            </a:r>
            <a:r>
              <a:rPr lang="en-US" sz="2000" dirty="0" smtClean="0"/>
              <a:t> </a:t>
            </a:r>
            <a:r>
              <a:rPr lang="en-US" sz="2000" dirty="0" err="1" smtClean="0"/>
              <a:t>capaian</a:t>
            </a:r>
            <a:r>
              <a:rPr lang="en-US" sz="2000" dirty="0" smtClean="0"/>
              <a:t> </a:t>
            </a:r>
            <a:r>
              <a:rPr lang="en-US" sz="2000" dirty="0" err="1" smtClean="0"/>
              <a:t>pertumbuhan</a:t>
            </a:r>
            <a:r>
              <a:rPr lang="en-US" sz="2000" dirty="0" smtClean="0"/>
              <a:t> </a:t>
            </a:r>
            <a:r>
              <a:rPr lang="en-US" sz="2000" dirty="0" err="1" smtClean="0"/>
              <a:t>dan</a:t>
            </a:r>
            <a:r>
              <a:rPr lang="en-US" sz="2000" dirty="0" smtClean="0"/>
              <a:t> </a:t>
            </a:r>
            <a:r>
              <a:rPr lang="en-US" sz="2000" dirty="0" err="1" smtClean="0"/>
              <a:t>pajak</a:t>
            </a:r>
            <a:r>
              <a:rPr lang="en-US" sz="2000" dirty="0" smtClean="0"/>
              <a:t> di Q1 2016.</a:t>
            </a:r>
          </a:p>
          <a:p>
            <a:r>
              <a:rPr lang="en-US" sz="2000" dirty="0" err="1" smtClean="0"/>
              <a:t>Membangun</a:t>
            </a:r>
            <a:r>
              <a:rPr lang="en-US" sz="2000" dirty="0" smtClean="0"/>
              <a:t> “trust” </a:t>
            </a:r>
            <a:r>
              <a:rPr lang="en-US" sz="2000" dirty="0" smtClean="0">
                <a:sym typeface="Wingdings"/>
              </a:rPr>
              <a:t> </a:t>
            </a:r>
            <a:r>
              <a:rPr lang="en-US" sz="2000" dirty="0" err="1" smtClean="0">
                <a:sym typeface="Wingdings"/>
              </a:rPr>
              <a:t>keadilan</a:t>
            </a:r>
            <a:r>
              <a:rPr lang="en-US" sz="2000" dirty="0" smtClean="0">
                <a:sym typeface="Wingdings"/>
              </a:rPr>
              <a:t>, </a:t>
            </a:r>
            <a:r>
              <a:rPr lang="en-US" sz="2000" dirty="0" err="1" smtClean="0">
                <a:sym typeface="Wingdings"/>
              </a:rPr>
              <a:t>kepastian</a:t>
            </a:r>
            <a:r>
              <a:rPr lang="en-US" sz="2000" dirty="0" smtClean="0">
                <a:sym typeface="Wingdings"/>
              </a:rPr>
              <a:t> </a:t>
            </a:r>
            <a:r>
              <a:rPr lang="en-US" sz="2000" dirty="0" err="1" smtClean="0">
                <a:sym typeface="Wingdings"/>
              </a:rPr>
              <a:t>hukum</a:t>
            </a:r>
            <a:r>
              <a:rPr lang="en-US" sz="2000" dirty="0" smtClean="0">
                <a:sym typeface="Wingdings"/>
              </a:rPr>
              <a:t>, </a:t>
            </a:r>
            <a:r>
              <a:rPr lang="en-US" sz="2000" dirty="0" err="1" smtClean="0">
                <a:sym typeface="Wingdings"/>
              </a:rPr>
              <a:t>pelayanan</a:t>
            </a:r>
            <a:r>
              <a:rPr lang="en-US" sz="2000" dirty="0" smtClean="0">
                <a:sym typeface="Wingdings"/>
              </a:rPr>
              <a:t> prima, </a:t>
            </a:r>
            <a:r>
              <a:rPr lang="en-US" sz="2000" dirty="0" err="1" smtClean="0">
                <a:sym typeface="Wingdings"/>
              </a:rPr>
              <a:t>redistribusi</a:t>
            </a:r>
            <a:r>
              <a:rPr lang="en-US" sz="2000" dirty="0" smtClean="0">
                <a:sym typeface="Wingdings"/>
              </a:rPr>
              <a:t>.</a:t>
            </a:r>
            <a:endParaRPr lang="en-US" sz="2000" dirty="0" smtClean="0"/>
          </a:p>
          <a:p>
            <a:endParaRPr lang="en-US" dirty="0"/>
          </a:p>
        </p:txBody>
      </p:sp>
    </p:spTree>
    <p:extLst>
      <p:ext uri="{BB962C8B-B14F-4D97-AF65-F5344CB8AC3E}">
        <p14:creationId xmlns:p14="http://schemas.microsoft.com/office/powerpoint/2010/main" xmlns="" val="20251842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59608F-D83C-4A91-A0AE-E9E29F4B640F}" type="slidenum">
              <a:rPr lang="en-US" smtClean="0"/>
              <a:pPr/>
              <a:t>57</a:t>
            </a:fld>
            <a:endParaRPr lang="en-US"/>
          </a:p>
        </p:txBody>
      </p:sp>
      <p:sp>
        <p:nvSpPr>
          <p:cNvPr id="3" name="TextBox 2"/>
          <p:cNvSpPr txBox="1"/>
          <p:nvPr/>
        </p:nvSpPr>
        <p:spPr>
          <a:xfrm>
            <a:off x="2164975" y="2944906"/>
            <a:ext cx="4847802" cy="769441"/>
          </a:xfrm>
          <a:prstGeom prst="rect">
            <a:avLst/>
          </a:prstGeom>
          <a:noFill/>
        </p:spPr>
        <p:txBody>
          <a:bodyPr wrap="none" rtlCol="0">
            <a:spAutoFit/>
          </a:bodyPr>
          <a:lstStyle/>
          <a:p>
            <a:r>
              <a:rPr lang="en-US" sz="4400" b="1" dirty="0" smtClean="0">
                <a:solidFill>
                  <a:srgbClr val="C00000"/>
                </a:solidFill>
                <a:latin typeface="+mj-lt"/>
              </a:rPr>
              <a:t>T E R I M A   </a:t>
            </a:r>
            <a:r>
              <a:rPr lang="en-US" sz="4400" dirty="0" smtClean="0">
                <a:solidFill>
                  <a:srgbClr val="1F4E79"/>
                </a:solidFill>
                <a:latin typeface="+mj-lt"/>
              </a:rPr>
              <a:t>K A S I H</a:t>
            </a:r>
            <a:endParaRPr lang="en-US" dirty="0">
              <a:solidFill>
                <a:srgbClr val="1F4E79"/>
              </a:solidFill>
              <a:latin typeface="+mj-lt"/>
            </a:endParaRPr>
          </a:p>
        </p:txBody>
      </p:sp>
      <p:pic>
        <p:nvPicPr>
          <p:cNvPr id="4" name="Picture 5" descr="C:\Users\ELIZA EKASUKMAWATI\AppData\Local\Microsoft\Windows\Temporary Internet Files\Content.Outlook\RDEH3Q2U\cita crop.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63496" y="5279914"/>
            <a:ext cx="971234" cy="1139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142307" y="5400648"/>
            <a:ext cx="1921232" cy="584775"/>
          </a:xfrm>
          <a:prstGeom prst="rect">
            <a:avLst/>
          </a:prstGeom>
          <a:noFill/>
        </p:spPr>
        <p:txBody>
          <a:bodyPr wrap="none" rtlCol="0">
            <a:spAutoFit/>
          </a:bodyPr>
          <a:lstStyle/>
          <a:p>
            <a:r>
              <a:rPr lang="en-US" sz="1600" b="1" dirty="0" smtClean="0">
                <a:solidFill>
                  <a:srgbClr val="FE4037"/>
                </a:solidFill>
              </a:rPr>
              <a:t>C</a:t>
            </a:r>
            <a:r>
              <a:rPr lang="en-US" sz="1600" b="1" dirty="0" smtClean="0">
                <a:solidFill>
                  <a:srgbClr val="5038E9"/>
                </a:solidFill>
              </a:rPr>
              <a:t>enter for </a:t>
            </a:r>
            <a:r>
              <a:rPr lang="en-US" sz="1600" b="1" dirty="0" smtClean="0">
                <a:solidFill>
                  <a:srgbClr val="FE4037"/>
                </a:solidFill>
              </a:rPr>
              <a:t>I</a:t>
            </a:r>
            <a:r>
              <a:rPr lang="en-US" sz="1600" b="1" dirty="0" smtClean="0">
                <a:solidFill>
                  <a:srgbClr val="5038E9"/>
                </a:solidFill>
              </a:rPr>
              <a:t>ndonesia</a:t>
            </a:r>
            <a:br>
              <a:rPr lang="en-US" sz="1600" b="1" dirty="0" smtClean="0">
                <a:solidFill>
                  <a:srgbClr val="5038E9"/>
                </a:solidFill>
              </a:rPr>
            </a:br>
            <a:r>
              <a:rPr lang="en-US" sz="1600" b="1" dirty="0" smtClean="0">
                <a:solidFill>
                  <a:srgbClr val="FE4037"/>
                </a:solidFill>
              </a:rPr>
              <a:t>T</a:t>
            </a:r>
            <a:r>
              <a:rPr lang="en-US" sz="1600" b="1" dirty="0" smtClean="0">
                <a:solidFill>
                  <a:srgbClr val="5038E9"/>
                </a:solidFill>
              </a:rPr>
              <a:t>axation </a:t>
            </a:r>
            <a:r>
              <a:rPr lang="en-US" sz="1600" b="1" dirty="0" smtClean="0">
                <a:solidFill>
                  <a:srgbClr val="FE4037"/>
                </a:solidFill>
              </a:rPr>
              <a:t>A</a:t>
            </a:r>
            <a:r>
              <a:rPr lang="en-US" sz="1600" b="1" dirty="0" smtClean="0">
                <a:solidFill>
                  <a:srgbClr val="5038E9"/>
                </a:solidFill>
              </a:rPr>
              <a:t>nalysis</a:t>
            </a:r>
            <a:endParaRPr lang="en-US" sz="1600" b="1" dirty="0">
              <a:solidFill>
                <a:srgbClr val="5038E9"/>
              </a:solidFill>
            </a:endParaRPr>
          </a:p>
        </p:txBody>
      </p:sp>
      <p:cxnSp>
        <p:nvCxnSpPr>
          <p:cNvPr id="6" name="Straight Connector 5"/>
          <p:cNvCxnSpPr/>
          <p:nvPr/>
        </p:nvCxnSpPr>
        <p:spPr>
          <a:xfrm>
            <a:off x="4142307" y="5279915"/>
            <a:ext cx="0" cy="1139011"/>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142308" y="5985423"/>
            <a:ext cx="4572000" cy="430887"/>
          </a:xfrm>
          <a:prstGeom prst="rect">
            <a:avLst/>
          </a:prstGeom>
        </p:spPr>
        <p:txBody>
          <a:bodyPr>
            <a:spAutoFit/>
          </a:bodyPr>
          <a:lstStyle/>
          <a:p>
            <a:r>
              <a:rPr lang="en-US" sz="1100" dirty="0" err="1" smtClean="0">
                <a:latin typeface="+mj-lt"/>
              </a:rPr>
              <a:t>Graha</a:t>
            </a:r>
            <a:r>
              <a:rPr lang="en-US" sz="1100" dirty="0" smtClean="0">
                <a:latin typeface="+mj-lt"/>
              </a:rPr>
              <a:t> </a:t>
            </a:r>
            <a:r>
              <a:rPr lang="en-US" sz="1100" dirty="0" err="1">
                <a:latin typeface="+mj-lt"/>
              </a:rPr>
              <a:t>Mustika</a:t>
            </a:r>
            <a:r>
              <a:rPr lang="en-US" sz="1100" dirty="0">
                <a:latin typeface="+mj-lt"/>
              </a:rPr>
              <a:t> </a:t>
            </a:r>
            <a:r>
              <a:rPr lang="en-US" sz="1100" dirty="0" err="1">
                <a:latin typeface="+mj-lt"/>
              </a:rPr>
              <a:t>Ratu</a:t>
            </a:r>
            <a:r>
              <a:rPr lang="en-US" sz="1100" dirty="0">
                <a:latin typeface="+mj-lt"/>
              </a:rPr>
              <a:t> 1th Floor Room 101 </a:t>
            </a:r>
            <a:r>
              <a:rPr lang="en-US" sz="1100" dirty="0" smtClean="0">
                <a:latin typeface="+mj-lt"/>
              </a:rPr>
              <a:t/>
            </a:r>
            <a:br>
              <a:rPr lang="en-US" sz="1100" dirty="0" smtClean="0">
                <a:latin typeface="+mj-lt"/>
              </a:rPr>
            </a:br>
            <a:r>
              <a:rPr lang="en-US" sz="1100" dirty="0" err="1" smtClean="0">
                <a:latin typeface="+mj-lt"/>
              </a:rPr>
              <a:t>Jalan</a:t>
            </a:r>
            <a:r>
              <a:rPr lang="en-US" sz="1100" dirty="0" smtClean="0">
                <a:latin typeface="+mj-lt"/>
              </a:rPr>
              <a:t> </a:t>
            </a:r>
            <a:r>
              <a:rPr lang="en-US" sz="1100" dirty="0" err="1">
                <a:latin typeface="+mj-lt"/>
              </a:rPr>
              <a:t>Gatot</a:t>
            </a:r>
            <a:r>
              <a:rPr lang="en-US" sz="1100" dirty="0">
                <a:latin typeface="+mj-lt"/>
              </a:rPr>
              <a:t> </a:t>
            </a:r>
            <a:r>
              <a:rPr lang="en-US" sz="1100" dirty="0" err="1">
                <a:latin typeface="+mj-lt"/>
              </a:rPr>
              <a:t>Subroto</a:t>
            </a:r>
            <a:r>
              <a:rPr lang="en-US" sz="1100" dirty="0">
                <a:latin typeface="+mj-lt"/>
              </a:rPr>
              <a:t>, </a:t>
            </a:r>
            <a:r>
              <a:rPr lang="en-US" sz="1100" dirty="0" err="1">
                <a:latin typeface="+mj-lt"/>
              </a:rPr>
              <a:t>Pancoran</a:t>
            </a:r>
            <a:r>
              <a:rPr lang="en-US" sz="1100" dirty="0">
                <a:latin typeface="+mj-lt"/>
              </a:rPr>
              <a:t> Jakarta Selatan</a:t>
            </a:r>
          </a:p>
        </p:txBody>
      </p:sp>
    </p:spTree>
    <p:extLst>
      <p:ext uri="{BB962C8B-B14F-4D97-AF65-F5344CB8AC3E}">
        <p14:creationId xmlns:p14="http://schemas.microsoft.com/office/powerpoint/2010/main" xmlns="" val="4002946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5870" y="411567"/>
            <a:ext cx="9140530" cy="894417"/>
          </a:xfrm>
        </p:spPr>
        <p:txBody>
          <a:bodyPr/>
          <a:lstStyle/>
          <a:p>
            <a:pPr eaLnBrk="1" hangingPunct="1"/>
            <a:r>
              <a:rPr lang="en-US" altLang="en-US" sz="2400" b="1" dirty="0">
                <a:solidFill>
                  <a:srgbClr val="FF3300"/>
                </a:solidFill>
                <a:latin typeface="Arial Black" charset="0"/>
              </a:rPr>
              <a:t/>
            </a:r>
            <a:br>
              <a:rPr lang="en-US" altLang="en-US" sz="2400" b="1" dirty="0">
                <a:solidFill>
                  <a:srgbClr val="FF3300"/>
                </a:solidFill>
                <a:latin typeface="Arial Black" charset="0"/>
              </a:rPr>
            </a:br>
            <a:r>
              <a:rPr lang="en-US" altLang="en-US" sz="2400" b="1" dirty="0" err="1">
                <a:latin typeface="Arial Rounded MT Bold" charset="0"/>
              </a:rPr>
              <a:t>Anggaran</a:t>
            </a:r>
            <a:r>
              <a:rPr lang="en-US" altLang="en-US" sz="2400" b="1" dirty="0">
                <a:latin typeface="Arial Rounded MT Bold" charset="0"/>
              </a:rPr>
              <a:t> </a:t>
            </a:r>
            <a:r>
              <a:rPr lang="en-US" altLang="en-US" sz="2400" b="1" dirty="0" err="1">
                <a:latin typeface="Arial Rounded MT Bold" charset="0"/>
              </a:rPr>
              <a:t>Pengentasan</a:t>
            </a:r>
            <a:r>
              <a:rPr lang="en-US" altLang="en-US" sz="2400" b="1" dirty="0">
                <a:latin typeface="Arial Rounded MT Bold" charset="0"/>
              </a:rPr>
              <a:t> </a:t>
            </a:r>
            <a:r>
              <a:rPr lang="en-US" altLang="en-US" sz="2400" b="1" dirty="0" smtClean="0">
                <a:latin typeface="Arial Rounded MT Bold" charset="0"/>
              </a:rPr>
              <a:t>Orang </a:t>
            </a:r>
            <a:r>
              <a:rPr lang="en-US" altLang="en-US" sz="2400" b="1" dirty="0" err="1" smtClean="0">
                <a:latin typeface="Arial Rounded MT Bold" charset="0"/>
              </a:rPr>
              <a:t>Miskin</a:t>
            </a:r>
            <a:r>
              <a:rPr lang="en-US" altLang="en-US" sz="2400" b="1" dirty="0" smtClean="0">
                <a:latin typeface="Arial Rounded MT Bold" charset="0"/>
              </a:rPr>
              <a:t> vs </a:t>
            </a:r>
            <a:r>
              <a:rPr lang="en-US" altLang="en-US" sz="2400" b="1" dirty="0" err="1">
                <a:latin typeface="Arial Rounded MT Bold" charset="0"/>
              </a:rPr>
              <a:t>Angka</a:t>
            </a:r>
            <a:r>
              <a:rPr lang="en-US" altLang="en-US" sz="2400" b="1" dirty="0">
                <a:latin typeface="Arial Rounded MT Bold" charset="0"/>
              </a:rPr>
              <a:t> </a:t>
            </a:r>
            <a:r>
              <a:rPr lang="en-US" altLang="en-US" sz="2400" b="1" dirty="0" err="1">
                <a:latin typeface="Arial Rounded MT Bold" charset="0"/>
              </a:rPr>
              <a:t>Kemiskinan</a:t>
            </a:r>
            <a:endParaRPr lang="id-ID" altLang="en-US" sz="2400" b="1" dirty="0">
              <a:latin typeface="Arial Rounded MT Bold" charset="0"/>
            </a:endParaRPr>
          </a:p>
        </p:txBody>
      </p:sp>
      <p:sp>
        <p:nvSpPr>
          <p:cNvPr id="55299" name="Text Box 7"/>
          <p:cNvSpPr txBox="1">
            <a:spLocks noChangeArrowheads="1"/>
          </p:cNvSpPr>
          <p:nvPr/>
        </p:nvSpPr>
        <p:spPr bwMode="auto">
          <a:xfrm>
            <a:off x="6858000" y="6248400"/>
            <a:ext cx="2057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spcBef>
                <a:spcPct val="50000"/>
              </a:spcBef>
            </a:pPr>
            <a:r>
              <a:rPr lang="id-ID" altLang="en-US" sz="1200" i="1">
                <a:latin typeface="Calibri" charset="0"/>
              </a:rPr>
              <a:t>Sumber</a:t>
            </a:r>
            <a:r>
              <a:rPr lang="id-ID" altLang="en-US" sz="1200">
                <a:latin typeface="Calibri" charset="0"/>
              </a:rPr>
              <a:t>: Menkokesra, </a:t>
            </a:r>
            <a:r>
              <a:rPr lang="en-US" altLang="en-US" sz="1200">
                <a:latin typeface="Calibri" charset="0"/>
              </a:rPr>
              <a:t>BPS</a:t>
            </a:r>
          </a:p>
        </p:txBody>
      </p:sp>
      <p:grpSp>
        <p:nvGrpSpPr>
          <p:cNvPr id="55300" name="Group 2"/>
          <p:cNvGrpSpPr>
            <a:grpSpLocks noChangeAspect="1"/>
          </p:cNvGrpSpPr>
          <p:nvPr/>
        </p:nvGrpSpPr>
        <p:grpSpPr bwMode="auto">
          <a:xfrm>
            <a:off x="457200" y="1295400"/>
            <a:ext cx="8153400" cy="5105400"/>
            <a:chOff x="0" y="0"/>
            <a:chExt cx="8630" cy="5940"/>
          </a:xfrm>
        </p:grpSpPr>
        <p:sp>
          <p:nvSpPr>
            <p:cNvPr id="55301" name="AutoShape 3"/>
            <p:cNvSpPr>
              <a:spLocks noChangeAspect="1" noChangeArrowheads="1"/>
            </p:cNvSpPr>
            <p:nvPr/>
          </p:nvSpPr>
          <p:spPr bwMode="auto">
            <a:xfrm>
              <a:off x="0" y="0"/>
              <a:ext cx="8630" cy="5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GB" altLang="en-US">
                <a:latin typeface="Calibri" charset="0"/>
              </a:endParaRPr>
            </a:p>
          </p:txBody>
        </p:sp>
        <p:sp>
          <p:nvSpPr>
            <p:cNvPr id="55302" name="Line 4"/>
            <p:cNvSpPr>
              <a:spLocks noChangeShapeType="1"/>
            </p:cNvSpPr>
            <p:nvPr/>
          </p:nvSpPr>
          <p:spPr bwMode="auto">
            <a:xfrm>
              <a:off x="750" y="344"/>
              <a:ext cx="1" cy="4896"/>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03" name="Line 5"/>
            <p:cNvSpPr>
              <a:spLocks noChangeShapeType="1"/>
            </p:cNvSpPr>
            <p:nvPr/>
          </p:nvSpPr>
          <p:spPr bwMode="auto">
            <a:xfrm>
              <a:off x="681" y="5240"/>
              <a:ext cx="69"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04" name="Line 6"/>
            <p:cNvSpPr>
              <a:spLocks noChangeShapeType="1"/>
            </p:cNvSpPr>
            <p:nvPr/>
          </p:nvSpPr>
          <p:spPr bwMode="auto">
            <a:xfrm>
              <a:off x="681" y="4751"/>
              <a:ext cx="69"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05" name="Line 7"/>
            <p:cNvSpPr>
              <a:spLocks noChangeShapeType="1"/>
            </p:cNvSpPr>
            <p:nvPr/>
          </p:nvSpPr>
          <p:spPr bwMode="auto">
            <a:xfrm>
              <a:off x="681" y="4261"/>
              <a:ext cx="69"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06" name="Line 8"/>
            <p:cNvSpPr>
              <a:spLocks noChangeShapeType="1"/>
            </p:cNvSpPr>
            <p:nvPr/>
          </p:nvSpPr>
          <p:spPr bwMode="auto">
            <a:xfrm>
              <a:off x="681" y="3771"/>
              <a:ext cx="69"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07" name="Line 9"/>
            <p:cNvSpPr>
              <a:spLocks noChangeShapeType="1"/>
            </p:cNvSpPr>
            <p:nvPr/>
          </p:nvSpPr>
          <p:spPr bwMode="auto">
            <a:xfrm>
              <a:off x="681" y="3281"/>
              <a:ext cx="69"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08" name="Line 10"/>
            <p:cNvSpPr>
              <a:spLocks noChangeShapeType="1"/>
            </p:cNvSpPr>
            <p:nvPr/>
          </p:nvSpPr>
          <p:spPr bwMode="auto">
            <a:xfrm>
              <a:off x="681" y="2794"/>
              <a:ext cx="69"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09" name="Line 11"/>
            <p:cNvSpPr>
              <a:spLocks noChangeShapeType="1"/>
            </p:cNvSpPr>
            <p:nvPr/>
          </p:nvSpPr>
          <p:spPr bwMode="auto">
            <a:xfrm>
              <a:off x="681" y="2304"/>
              <a:ext cx="69"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10" name="Line 12"/>
            <p:cNvSpPr>
              <a:spLocks noChangeShapeType="1"/>
            </p:cNvSpPr>
            <p:nvPr/>
          </p:nvSpPr>
          <p:spPr bwMode="auto">
            <a:xfrm>
              <a:off x="681" y="1814"/>
              <a:ext cx="69"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11" name="Line 13"/>
            <p:cNvSpPr>
              <a:spLocks noChangeShapeType="1"/>
            </p:cNvSpPr>
            <p:nvPr/>
          </p:nvSpPr>
          <p:spPr bwMode="auto">
            <a:xfrm>
              <a:off x="681" y="1324"/>
              <a:ext cx="69"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12" name="Line 14"/>
            <p:cNvSpPr>
              <a:spLocks noChangeShapeType="1"/>
            </p:cNvSpPr>
            <p:nvPr/>
          </p:nvSpPr>
          <p:spPr bwMode="auto">
            <a:xfrm>
              <a:off x="681" y="834"/>
              <a:ext cx="69"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13" name="Line 15"/>
            <p:cNvSpPr>
              <a:spLocks noChangeShapeType="1"/>
            </p:cNvSpPr>
            <p:nvPr/>
          </p:nvSpPr>
          <p:spPr bwMode="auto">
            <a:xfrm>
              <a:off x="681" y="344"/>
              <a:ext cx="69"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14" name="Line 16"/>
            <p:cNvSpPr>
              <a:spLocks noChangeShapeType="1"/>
            </p:cNvSpPr>
            <p:nvPr/>
          </p:nvSpPr>
          <p:spPr bwMode="auto">
            <a:xfrm>
              <a:off x="750" y="5240"/>
              <a:ext cx="7726"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15" name="Line 17"/>
            <p:cNvSpPr>
              <a:spLocks noChangeShapeType="1"/>
            </p:cNvSpPr>
            <p:nvPr/>
          </p:nvSpPr>
          <p:spPr bwMode="auto">
            <a:xfrm flipV="1">
              <a:off x="750" y="5240"/>
              <a:ext cx="1" cy="7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16" name="Line 18"/>
            <p:cNvSpPr>
              <a:spLocks noChangeShapeType="1"/>
            </p:cNvSpPr>
            <p:nvPr/>
          </p:nvSpPr>
          <p:spPr bwMode="auto">
            <a:xfrm flipV="1">
              <a:off x="1855" y="5240"/>
              <a:ext cx="1" cy="7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17" name="Line 19"/>
            <p:cNvSpPr>
              <a:spLocks noChangeShapeType="1"/>
            </p:cNvSpPr>
            <p:nvPr/>
          </p:nvSpPr>
          <p:spPr bwMode="auto">
            <a:xfrm flipV="1">
              <a:off x="2957" y="5240"/>
              <a:ext cx="1" cy="7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18" name="Line 20"/>
            <p:cNvSpPr>
              <a:spLocks noChangeShapeType="1"/>
            </p:cNvSpPr>
            <p:nvPr/>
          </p:nvSpPr>
          <p:spPr bwMode="auto">
            <a:xfrm flipV="1">
              <a:off x="4062" y="5240"/>
              <a:ext cx="1" cy="7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19" name="Line 21"/>
            <p:cNvSpPr>
              <a:spLocks noChangeShapeType="1"/>
            </p:cNvSpPr>
            <p:nvPr/>
          </p:nvSpPr>
          <p:spPr bwMode="auto">
            <a:xfrm flipV="1">
              <a:off x="5164" y="5240"/>
              <a:ext cx="1" cy="7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20" name="Line 22"/>
            <p:cNvSpPr>
              <a:spLocks noChangeShapeType="1"/>
            </p:cNvSpPr>
            <p:nvPr/>
          </p:nvSpPr>
          <p:spPr bwMode="auto">
            <a:xfrm flipV="1">
              <a:off x="6269" y="5240"/>
              <a:ext cx="1" cy="7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21" name="Line 23"/>
            <p:cNvSpPr>
              <a:spLocks noChangeShapeType="1"/>
            </p:cNvSpPr>
            <p:nvPr/>
          </p:nvSpPr>
          <p:spPr bwMode="auto">
            <a:xfrm flipV="1">
              <a:off x="7371" y="5240"/>
              <a:ext cx="1" cy="7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22" name="Line 24"/>
            <p:cNvSpPr>
              <a:spLocks noChangeShapeType="1"/>
            </p:cNvSpPr>
            <p:nvPr/>
          </p:nvSpPr>
          <p:spPr bwMode="auto">
            <a:xfrm flipV="1">
              <a:off x="8476" y="5240"/>
              <a:ext cx="1" cy="7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323" name="Freeform 25"/>
            <p:cNvSpPr>
              <a:spLocks/>
            </p:cNvSpPr>
            <p:nvPr/>
          </p:nvSpPr>
          <p:spPr bwMode="auto">
            <a:xfrm>
              <a:off x="1301" y="638"/>
              <a:ext cx="6624" cy="3722"/>
            </a:xfrm>
            <a:custGeom>
              <a:avLst/>
              <a:gdLst>
                <a:gd name="T0" fmla="*/ 0 w 2188"/>
                <a:gd name="T1" fmla="*/ 311073 h 1231"/>
                <a:gd name="T2" fmla="*/ 92818 w 2188"/>
                <a:gd name="T3" fmla="*/ 290594 h 1231"/>
                <a:gd name="T4" fmla="*/ 185405 w 2188"/>
                <a:gd name="T5" fmla="*/ 212284 h 1231"/>
                <a:gd name="T6" fmla="*/ 278220 w 2188"/>
                <a:gd name="T7" fmla="*/ 175076 h 1231"/>
                <a:gd name="T8" fmla="*/ 371038 w 2188"/>
                <a:gd name="T9" fmla="*/ 126872 h 1231"/>
                <a:gd name="T10" fmla="*/ 463598 w 2188"/>
                <a:gd name="T11" fmla="*/ 113743 h 1231"/>
                <a:gd name="T12" fmla="*/ 556443 w 2188"/>
                <a:gd name="T13" fmla="*/ 0 h 1231"/>
                <a:gd name="T14" fmla="*/ 0 60000 65536"/>
                <a:gd name="T15" fmla="*/ 0 60000 65536"/>
                <a:gd name="T16" fmla="*/ 0 60000 65536"/>
                <a:gd name="T17" fmla="*/ 0 60000 65536"/>
                <a:gd name="T18" fmla="*/ 0 60000 65536"/>
                <a:gd name="T19" fmla="*/ 0 60000 65536"/>
                <a:gd name="T20" fmla="*/ 0 60000 65536"/>
                <a:gd name="T21" fmla="*/ 0 w 2188"/>
                <a:gd name="T22" fmla="*/ 0 h 1231"/>
                <a:gd name="T23" fmla="*/ 2188 w 2188"/>
                <a:gd name="T24" fmla="*/ 1231 h 12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8" h="1231">
                  <a:moveTo>
                    <a:pt x="0" y="1231"/>
                  </a:moveTo>
                  <a:lnTo>
                    <a:pt x="365" y="1150"/>
                  </a:lnTo>
                  <a:lnTo>
                    <a:pt x="729" y="840"/>
                  </a:lnTo>
                  <a:lnTo>
                    <a:pt x="1094" y="693"/>
                  </a:lnTo>
                  <a:lnTo>
                    <a:pt x="1459" y="502"/>
                  </a:lnTo>
                  <a:lnTo>
                    <a:pt x="1823" y="450"/>
                  </a:lnTo>
                  <a:lnTo>
                    <a:pt x="2188" y="0"/>
                  </a:lnTo>
                </a:path>
              </a:pathLst>
            </a:custGeom>
            <a:noFill/>
            <a:ln w="7620">
              <a:solidFill>
                <a:srgbClr val="00008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324" name="Freeform 26"/>
            <p:cNvSpPr>
              <a:spLocks/>
            </p:cNvSpPr>
            <p:nvPr/>
          </p:nvSpPr>
          <p:spPr bwMode="auto">
            <a:xfrm>
              <a:off x="1301" y="4370"/>
              <a:ext cx="6624" cy="220"/>
            </a:xfrm>
            <a:custGeom>
              <a:avLst/>
              <a:gdLst>
                <a:gd name="T0" fmla="*/ 0 w 2188"/>
                <a:gd name="T1" fmla="*/ 4460 h 73"/>
                <a:gd name="T2" fmla="*/ 92818 w 2188"/>
                <a:gd name="T3" fmla="*/ 7176 h 73"/>
                <a:gd name="T4" fmla="*/ 185405 w 2188"/>
                <a:gd name="T5" fmla="*/ 0 h 73"/>
                <a:gd name="T6" fmla="*/ 278220 w 2188"/>
                <a:gd name="T7" fmla="*/ 4704 h 73"/>
                <a:gd name="T8" fmla="*/ 371038 w 2188"/>
                <a:gd name="T9" fmla="*/ 9746 h 73"/>
                <a:gd name="T10" fmla="*/ 463598 w 2188"/>
                <a:gd name="T11" fmla="*/ 14424 h 73"/>
                <a:gd name="T12" fmla="*/ 556443 w 2188"/>
                <a:gd name="T13" fmla="*/ 18145 h 73"/>
                <a:gd name="T14" fmla="*/ 0 60000 65536"/>
                <a:gd name="T15" fmla="*/ 0 60000 65536"/>
                <a:gd name="T16" fmla="*/ 0 60000 65536"/>
                <a:gd name="T17" fmla="*/ 0 60000 65536"/>
                <a:gd name="T18" fmla="*/ 0 60000 65536"/>
                <a:gd name="T19" fmla="*/ 0 60000 65536"/>
                <a:gd name="T20" fmla="*/ 0 60000 65536"/>
                <a:gd name="T21" fmla="*/ 0 w 2188"/>
                <a:gd name="T22" fmla="*/ 0 h 73"/>
                <a:gd name="T23" fmla="*/ 2188 w 2188"/>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8" h="73">
                  <a:moveTo>
                    <a:pt x="0" y="18"/>
                  </a:moveTo>
                  <a:lnTo>
                    <a:pt x="365" y="29"/>
                  </a:lnTo>
                  <a:lnTo>
                    <a:pt x="729" y="0"/>
                  </a:lnTo>
                  <a:lnTo>
                    <a:pt x="1094" y="19"/>
                  </a:lnTo>
                  <a:lnTo>
                    <a:pt x="1459" y="39"/>
                  </a:lnTo>
                  <a:lnTo>
                    <a:pt x="1823" y="58"/>
                  </a:lnTo>
                  <a:lnTo>
                    <a:pt x="2188" y="73"/>
                  </a:lnTo>
                </a:path>
              </a:pathLst>
            </a:custGeom>
            <a:noFill/>
            <a:ln w="762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325" name="Rectangle 27"/>
            <p:cNvSpPr>
              <a:spLocks noChangeArrowheads="1"/>
            </p:cNvSpPr>
            <p:nvPr/>
          </p:nvSpPr>
          <p:spPr bwMode="auto">
            <a:xfrm>
              <a:off x="1174" y="3985"/>
              <a:ext cx="245"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18</a:t>
              </a:r>
              <a:endParaRPr lang="en-US" altLang="en-US">
                <a:latin typeface="Calibri" charset="0"/>
              </a:endParaRPr>
            </a:p>
          </p:txBody>
        </p:sp>
        <p:sp>
          <p:nvSpPr>
            <p:cNvPr id="55326" name="Rectangle 28"/>
            <p:cNvSpPr>
              <a:spLocks noChangeArrowheads="1"/>
            </p:cNvSpPr>
            <p:nvPr/>
          </p:nvSpPr>
          <p:spPr bwMode="auto">
            <a:xfrm>
              <a:off x="2279" y="3740"/>
              <a:ext cx="245"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23</a:t>
              </a:r>
              <a:endParaRPr lang="en-US" altLang="en-US">
                <a:latin typeface="Calibri" charset="0"/>
              </a:endParaRPr>
            </a:p>
          </p:txBody>
        </p:sp>
        <p:sp>
          <p:nvSpPr>
            <p:cNvPr id="55327" name="Rectangle 29"/>
            <p:cNvSpPr>
              <a:spLocks noChangeArrowheads="1"/>
            </p:cNvSpPr>
            <p:nvPr/>
          </p:nvSpPr>
          <p:spPr bwMode="auto">
            <a:xfrm>
              <a:off x="3381" y="2803"/>
              <a:ext cx="245"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42</a:t>
              </a:r>
              <a:endParaRPr lang="en-US" altLang="en-US">
                <a:latin typeface="Calibri" charset="0"/>
              </a:endParaRPr>
            </a:p>
          </p:txBody>
        </p:sp>
        <p:sp>
          <p:nvSpPr>
            <p:cNvPr id="55328" name="Rectangle 30"/>
            <p:cNvSpPr>
              <a:spLocks noChangeArrowheads="1"/>
            </p:cNvSpPr>
            <p:nvPr/>
          </p:nvSpPr>
          <p:spPr bwMode="auto">
            <a:xfrm>
              <a:off x="4486" y="2358"/>
              <a:ext cx="245"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51</a:t>
              </a:r>
              <a:endParaRPr lang="en-US" altLang="en-US">
                <a:latin typeface="Calibri" charset="0"/>
              </a:endParaRPr>
            </a:p>
          </p:txBody>
        </p:sp>
        <p:sp>
          <p:nvSpPr>
            <p:cNvPr id="55329" name="Rectangle 31"/>
            <p:cNvSpPr>
              <a:spLocks noChangeArrowheads="1"/>
            </p:cNvSpPr>
            <p:nvPr/>
          </p:nvSpPr>
          <p:spPr bwMode="auto">
            <a:xfrm>
              <a:off x="5591" y="1781"/>
              <a:ext cx="245"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63</a:t>
              </a:r>
              <a:endParaRPr lang="en-US" altLang="en-US">
                <a:latin typeface="Calibri" charset="0"/>
              </a:endParaRPr>
            </a:p>
          </p:txBody>
        </p:sp>
        <p:sp>
          <p:nvSpPr>
            <p:cNvPr id="55330" name="Rectangle 32"/>
            <p:cNvSpPr>
              <a:spLocks noChangeArrowheads="1"/>
            </p:cNvSpPr>
            <p:nvPr/>
          </p:nvSpPr>
          <p:spPr bwMode="auto">
            <a:xfrm>
              <a:off x="6693" y="1624"/>
              <a:ext cx="245"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66</a:t>
              </a:r>
              <a:endParaRPr lang="en-US" altLang="en-US">
                <a:latin typeface="Calibri" charset="0"/>
              </a:endParaRPr>
            </a:p>
          </p:txBody>
        </p:sp>
        <p:sp>
          <p:nvSpPr>
            <p:cNvPr id="55331" name="Rectangle 33"/>
            <p:cNvSpPr>
              <a:spLocks noChangeArrowheads="1"/>
            </p:cNvSpPr>
            <p:nvPr/>
          </p:nvSpPr>
          <p:spPr bwMode="auto">
            <a:xfrm>
              <a:off x="7798" y="263"/>
              <a:ext cx="245"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94</a:t>
              </a:r>
              <a:endParaRPr lang="en-US" altLang="en-US">
                <a:latin typeface="Calibri" charset="0"/>
              </a:endParaRPr>
            </a:p>
          </p:txBody>
        </p:sp>
        <p:sp>
          <p:nvSpPr>
            <p:cNvPr id="55332" name="Rectangle 34"/>
            <p:cNvSpPr>
              <a:spLocks noChangeArrowheads="1"/>
            </p:cNvSpPr>
            <p:nvPr/>
          </p:nvSpPr>
          <p:spPr bwMode="auto">
            <a:xfrm>
              <a:off x="1080" y="4542"/>
              <a:ext cx="429"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FF0000"/>
                  </a:solidFill>
                  <a:latin typeface="Calibri" charset="0"/>
                </a:rPr>
                <a:t>16,7</a:t>
              </a:r>
              <a:endParaRPr lang="en-US" altLang="en-US">
                <a:latin typeface="Calibri" charset="0"/>
              </a:endParaRPr>
            </a:p>
          </p:txBody>
        </p:sp>
        <p:sp>
          <p:nvSpPr>
            <p:cNvPr id="55333" name="Rectangle 35"/>
            <p:cNvSpPr>
              <a:spLocks noChangeArrowheads="1"/>
            </p:cNvSpPr>
            <p:nvPr/>
          </p:nvSpPr>
          <p:spPr bwMode="auto">
            <a:xfrm>
              <a:off x="2279" y="4575"/>
              <a:ext cx="245"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FF0000"/>
                  </a:solidFill>
                  <a:latin typeface="Calibri" charset="0"/>
                </a:rPr>
                <a:t>16</a:t>
              </a:r>
              <a:endParaRPr lang="en-US" altLang="en-US">
                <a:latin typeface="Calibri" charset="0"/>
              </a:endParaRPr>
            </a:p>
          </p:txBody>
        </p:sp>
        <p:sp>
          <p:nvSpPr>
            <p:cNvPr id="55334" name="Rectangle 36"/>
            <p:cNvSpPr>
              <a:spLocks noChangeArrowheads="1"/>
            </p:cNvSpPr>
            <p:nvPr/>
          </p:nvSpPr>
          <p:spPr bwMode="auto">
            <a:xfrm>
              <a:off x="3287" y="4487"/>
              <a:ext cx="429"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FF0000"/>
                  </a:solidFill>
                  <a:latin typeface="Calibri" charset="0"/>
                </a:rPr>
                <a:t>17,8</a:t>
              </a:r>
              <a:endParaRPr lang="en-US" altLang="en-US">
                <a:latin typeface="Calibri" charset="0"/>
              </a:endParaRPr>
            </a:p>
          </p:txBody>
        </p:sp>
        <p:sp>
          <p:nvSpPr>
            <p:cNvPr id="55335" name="Rectangle 37"/>
            <p:cNvSpPr>
              <a:spLocks noChangeArrowheads="1"/>
            </p:cNvSpPr>
            <p:nvPr/>
          </p:nvSpPr>
          <p:spPr bwMode="auto">
            <a:xfrm>
              <a:off x="4392" y="4545"/>
              <a:ext cx="429"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FF0000"/>
                  </a:solidFill>
                  <a:latin typeface="Calibri" charset="0"/>
                </a:rPr>
                <a:t>16,6</a:t>
              </a:r>
              <a:endParaRPr lang="en-US" altLang="en-US">
                <a:latin typeface="Calibri" charset="0"/>
              </a:endParaRPr>
            </a:p>
          </p:txBody>
        </p:sp>
        <p:sp>
          <p:nvSpPr>
            <p:cNvPr id="55336" name="Rectangle 38"/>
            <p:cNvSpPr>
              <a:spLocks noChangeArrowheads="1"/>
            </p:cNvSpPr>
            <p:nvPr/>
          </p:nvSpPr>
          <p:spPr bwMode="auto">
            <a:xfrm>
              <a:off x="5497" y="4605"/>
              <a:ext cx="429"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FF0000"/>
                  </a:solidFill>
                  <a:latin typeface="Calibri" charset="0"/>
                </a:rPr>
                <a:t>15,4</a:t>
              </a:r>
              <a:endParaRPr lang="en-US" altLang="en-US">
                <a:latin typeface="Calibri" charset="0"/>
              </a:endParaRPr>
            </a:p>
          </p:txBody>
        </p:sp>
        <p:sp>
          <p:nvSpPr>
            <p:cNvPr id="55337" name="Rectangle 39"/>
            <p:cNvSpPr>
              <a:spLocks noChangeArrowheads="1"/>
            </p:cNvSpPr>
            <p:nvPr/>
          </p:nvSpPr>
          <p:spPr bwMode="auto">
            <a:xfrm>
              <a:off x="6599" y="4663"/>
              <a:ext cx="429"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FF0000"/>
                  </a:solidFill>
                  <a:latin typeface="Calibri" charset="0"/>
                </a:rPr>
                <a:t>14,2</a:t>
              </a:r>
              <a:endParaRPr lang="en-US" altLang="en-US">
                <a:latin typeface="Calibri" charset="0"/>
              </a:endParaRPr>
            </a:p>
          </p:txBody>
        </p:sp>
        <p:sp>
          <p:nvSpPr>
            <p:cNvPr id="55338" name="Rectangle 40"/>
            <p:cNvSpPr>
              <a:spLocks noChangeArrowheads="1"/>
            </p:cNvSpPr>
            <p:nvPr/>
          </p:nvSpPr>
          <p:spPr bwMode="auto">
            <a:xfrm>
              <a:off x="7704" y="4708"/>
              <a:ext cx="429"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FF0000"/>
                  </a:solidFill>
                  <a:latin typeface="Calibri" charset="0"/>
                </a:rPr>
                <a:t>13,3</a:t>
              </a:r>
              <a:endParaRPr lang="en-US" altLang="en-US">
                <a:latin typeface="Calibri" charset="0"/>
              </a:endParaRPr>
            </a:p>
          </p:txBody>
        </p:sp>
        <p:sp>
          <p:nvSpPr>
            <p:cNvPr id="55339" name="Rectangle 41"/>
            <p:cNvSpPr>
              <a:spLocks noChangeArrowheads="1"/>
            </p:cNvSpPr>
            <p:nvPr/>
          </p:nvSpPr>
          <p:spPr bwMode="auto">
            <a:xfrm>
              <a:off x="451" y="5113"/>
              <a:ext cx="123"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0</a:t>
              </a:r>
              <a:endParaRPr lang="en-US" altLang="en-US">
                <a:latin typeface="Calibri" charset="0"/>
              </a:endParaRPr>
            </a:p>
          </p:txBody>
        </p:sp>
        <p:sp>
          <p:nvSpPr>
            <p:cNvPr id="55340" name="Rectangle 42"/>
            <p:cNvSpPr>
              <a:spLocks noChangeArrowheads="1"/>
            </p:cNvSpPr>
            <p:nvPr/>
          </p:nvSpPr>
          <p:spPr bwMode="auto">
            <a:xfrm>
              <a:off x="323" y="4624"/>
              <a:ext cx="245"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10</a:t>
              </a:r>
              <a:endParaRPr lang="en-US" altLang="en-US">
                <a:latin typeface="Calibri" charset="0"/>
              </a:endParaRPr>
            </a:p>
          </p:txBody>
        </p:sp>
        <p:sp>
          <p:nvSpPr>
            <p:cNvPr id="55341" name="Rectangle 43"/>
            <p:cNvSpPr>
              <a:spLocks noChangeArrowheads="1"/>
            </p:cNvSpPr>
            <p:nvPr/>
          </p:nvSpPr>
          <p:spPr bwMode="auto">
            <a:xfrm>
              <a:off x="323" y="4134"/>
              <a:ext cx="245"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20</a:t>
              </a:r>
              <a:endParaRPr lang="en-US" altLang="en-US">
                <a:latin typeface="Calibri" charset="0"/>
              </a:endParaRPr>
            </a:p>
          </p:txBody>
        </p:sp>
        <p:sp>
          <p:nvSpPr>
            <p:cNvPr id="55342" name="Rectangle 44"/>
            <p:cNvSpPr>
              <a:spLocks noChangeArrowheads="1"/>
            </p:cNvSpPr>
            <p:nvPr/>
          </p:nvSpPr>
          <p:spPr bwMode="auto">
            <a:xfrm>
              <a:off x="323" y="3644"/>
              <a:ext cx="245"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30</a:t>
              </a:r>
              <a:endParaRPr lang="en-US" altLang="en-US">
                <a:latin typeface="Calibri" charset="0"/>
              </a:endParaRPr>
            </a:p>
          </p:txBody>
        </p:sp>
        <p:sp>
          <p:nvSpPr>
            <p:cNvPr id="55343" name="Rectangle 45"/>
            <p:cNvSpPr>
              <a:spLocks noChangeArrowheads="1"/>
            </p:cNvSpPr>
            <p:nvPr/>
          </p:nvSpPr>
          <p:spPr bwMode="auto">
            <a:xfrm>
              <a:off x="323" y="3154"/>
              <a:ext cx="245"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40</a:t>
              </a:r>
              <a:endParaRPr lang="en-US" altLang="en-US">
                <a:latin typeface="Calibri" charset="0"/>
              </a:endParaRPr>
            </a:p>
          </p:txBody>
        </p:sp>
        <p:sp>
          <p:nvSpPr>
            <p:cNvPr id="55344" name="Rectangle 46"/>
            <p:cNvSpPr>
              <a:spLocks noChangeArrowheads="1"/>
            </p:cNvSpPr>
            <p:nvPr/>
          </p:nvSpPr>
          <p:spPr bwMode="auto">
            <a:xfrm>
              <a:off x="323" y="2667"/>
              <a:ext cx="245"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50</a:t>
              </a:r>
              <a:endParaRPr lang="en-US" altLang="en-US">
                <a:latin typeface="Calibri" charset="0"/>
              </a:endParaRPr>
            </a:p>
          </p:txBody>
        </p:sp>
        <p:sp>
          <p:nvSpPr>
            <p:cNvPr id="55345" name="Rectangle 47"/>
            <p:cNvSpPr>
              <a:spLocks noChangeArrowheads="1"/>
            </p:cNvSpPr>
            <p:nvPr/>
          </p:nvSpPr>
          <p:spPr bwMode="auto">
            <a:xfrm>
              <a:off x="323" y="2177"/>
              <a:ext cx="245"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60</a:t>
              </a:r>
              <a:endParaRPr lang="en-US" altLang="en-US">
                <a:latin typeface="Calibri" charset="0"/>
              </a:endParaRPr>
            </a:p>
          </p:txBody>
        </p:sp>
        <p:sp>
          <p:nvSpPr>
            <p:cNvPr id="55346" name="Rectangle 48"/>
            <p:cNvSpPr>
              <a:spLocks noChangeArrowheads="1"/>
            </p:cNvSpPr>
            <p:nvPr/>
          </p:nvSpPr>
          <p:spPr bwMode="auto">
            <a:xfrm>
              <a:off x="323" y="1687"/>
              <a:ext cx="245"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70</a:t>
              </a:r>
              <a:endParaRPr lang="en-US" altLang="en-US">
                <a:latin typeface="Calibri" charset="0"/>
              </a:endParaRPr>
            </a:p>
          </p:txBody>
        </p:sp>
        <p:sp>
          <p:nvSpPr>
            <p:cNvPr id="55347" name="Rectangle 49"/>
            <p:cNvSpPr>
              <a:spLocks noChangeArrowheads="1"/>
            </p:cNvSpPr>
            <p:nvPr/>
          </p:nvSpPr>
          <p:spPr bwMode="auto">
            <a:xfrm>
              <a:off x="323" y="1197"/>
              <a:ext cx="245"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80</a:t>
              </a:r>
              <a:endParaRPr lang="en-US" altLang="en-US">
                <a:latin typeface="Calibri" charset="0"/>
              </a:endParaRPr>
            </a:p>
          </p:txBody>
        </p:sp>
        <p:sp>
          <p:nvSpPr>
            <p:cNvPr id="55348" name="Rectangle 50"/>
            <p:cNvSpPr>
              <a:spLocks noChangeArrowheads="1"/>
            </p:cNvSpPr>
            <p:nvPr/>
          </p:nvSpPr>
          <p:spPr bwMode="auto">
            <a:xfrm>
              <a:off x="323" y="707"/>
              <a:ext cx="245"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90</a:t>
              </a:r>
              <a:endParaRPr lang="en-US" altLang="en-US">
                <a:latin typeface="Calibri" charset="0"/>
              </a:endParaRPr>
            </a:p>
          </p:txBody>
        </p:sp>
        <p:sp>
          <p:nvSpPr>
            <p:cNvPr id="55349" name="Rectangle 51"/>
            <p:cNvSpPr>
              <a:spLocks noChangeArrowheads="1"/>
            </p:cNvSpPr>
            <p:nvPr/>
          </p:nvSpPr>
          <p:spPr bwMode="auto">
            <a:xfrm>
              <a:off x="196" y="217"/>
              <a:ext cx="368"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100</a:t>
              </a:r>
              <a:endParaRPr lang="en-US" altLang="en-US">
                <a:latin typeface="Calibri" charset="0"/>
              </a:endParaRPr>
            </a:p>
          </p:txBody>
        </p:sp>
        <p:sp>
          <p:nvSpPr>
            <p:cNvPr id="55350" name="Rectangle 52"/>
            <p:cNvSpPr>
              <a:spLocks noChangeArrowheads="1"/>
            </p:cNvSpPr>
            <p:nvPr/>
          </p:nvSpPr>
          <p:spPr bwMode="auto">
            <a:xfrm>
              <a:off x="1047" y="5434"/>
              <a:ext cx="490"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2004</a:t>
              </a:r>
              <a:endParaRPr lang="en-US" altLang="en-US">
                <a:latin typeface="Calibri" charset="0"/>
              </a:endParaRPr>
            </a:p>
          </p:txBody>
        </p:sp>
        <p:sp>
          <p:nvSpPr>
            <p:cNvPr id="55351" name="Rectangle 53"/>
            <p:cNvSpPr>
              <a:spLocks noChangeArrowheads="1"/>
            </p:cNvSpPr>
            <p:nvPr/>
          </p:nvSpPr>
          <p:spPr bwMode="auto">
            <a:xfrm>
              <a:off x="2152" y="5434"/>
              <a:ext cx="490"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2005</a:t>
              </a:r>
              <a:endParaRPr lang="en-US" altLang="en-US">
                <a:latin typeface="Calibri" charset="0"/>
              </a:endParaRPr>
            </a:p>
          </p:txBody>
        </p:sp>
        <p:sp>
          <p:nvSpPr>
            <p:cNvPr id="55352" name="Rectangle 54"/>
            <p:cNvSpPr>
              <a:spLocks noChangeArrowheads="1"/>
            </p:cNvSpPr>
            <p:nvPr/>
          </p:nvSpPr>
          <p:spPr bwMode="auto">
            <a:xfrm>
              <a:off x="3254" y="5434"/>
              <a:ext cx="490"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2006</a:t>
              </a:r>
              <a:endParaRPr lang="en-US" altLang="en-US">
                <a:latin typeface="Calibri" charset="0"/>
              </a:endParaRPr>
            </a:p>
          </p:txBody>
        </p:sp>
        <p:sp>
          <p:nvSpPr>
            <p:cNvPr id="55353" name="Rectangle 55"/>
            <p:cNvSpPr>
              <a:spLocks noChangeArrowheads="1"/>
            </p:cNvSpPr>
            <p:nvPr/>
          </p:nvSpPr>
          <p:spPr bwMode="auto">
            <a:xfrm>
              <a:off x="4359" y="5434"/>
              <a:ext cx="490"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2007</a:t>
              </a:r>
              <a:endParaRPr lang="en-US" altLang="en-US">
                <a:latin typeface="Calibri" charset="0"/>
              </a:endParaRPr>
            </a:p>
          </p:txBody>
        </p:sp>
        <p:sp>
          <p:nvSpPr>
            <p:cNvPr id="55354" name="Rectangle 56"/>
            <p:cNvSpPr>
              <a:spLocks noChangeArrowheads="1"/>
            </p:cNvSpPr>
            <p:nvPr/>
          </p:nvSpPr>
          <p:spPr bwMode="auto">
            <a:xfrm>
              <a:off x="5464" y="5434"/>
              <a:ext cx="490"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2008</a:t>
              </a:r>
              <a:endParaRPr lang="en-US" altLang="en-US">
                <a:latin typeface="Calibri" charset="0"/>
              </a:endParaRPr>
            </a:p>
          </p:txBody>
        </p:sp>
        <p:sp>
          <p:nvSpPr>
            <p:cNvPr id="55355" name="Rectangle 57"/>
            <p:cNvSpPr>
              <a:spLocks noChangeArrowheads="1"/>
            </p:cNvSpPr>
            <p:nvPr/>
          </p:nvSpPr>
          <p:spPr bwMode="auto">
            <a:xfrm>
              <a:off x="6566" y="5434"/>
              <a:ext cx="490"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2009</a:t>
              </a:r>
              <a:endParaRPr lang="en-US" altLang="en-US">
                <a:latin typeface="Calibri" charset="0"/>
              </a:endParaRPr>
            </a:p>
          </p:txBody>
        </p:sp>
        <p:sp>
          <p:nvSpPr>
            <p:cNvPr id="55356" name="Rectangle 58"/>
            <p:cNvSpPr>
              <a:spLocks noChangeArrowheads="1"/>
            </p:cNvSpPr>
            <p:nvPr/>
          </p:nvSpPr>
          <p:spPr bwMode="auto">
            <a:xfrm>
              <a:off x="7670" y="5434"/>
              <a:ext cx="490" cy="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solidFill>
                    <a:srgbClr val="000000"/>
                  </a:solidFill>
                  <a:latin typeface="Calibri" charset="0"/>
                </a:rPr>
                <a:t>2010</a:t>
              </a:r>
              <a:endParaRPr lang="en-US" altLang="en-US">
                <a:latin typeface="Calibri" charset="0"/>
              </a:endParaRPr>
            </a:p>
          </p:txBody>
        </p:sp>
        <p:sp>
          <p:nvSpPr>
            <p:cNvPr id="55357" name="Rectangle 59"/>
            <p:cNvSpPr>
              <a:spLocks noChangeArrowheads="1"/>
            </p:cNvSpPr>
            <p:nvPr/>
          </p:nvSpPr>
          <p:spPr bwMode="auto">
            <a:xfrm>
              <a:off x="3629" y="1080"/>
              <a:ext cx="3387"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d-ID" altLang="en-US" sz="1400" b="1">
                  <a:solidFill>
                    <a:srgbClr val="000000"/>
                  </a:solidFill>
                  <a:latin typeface="Calibri" charset="0"/>
                </a:rPr>
                <a:t>Anggaran Pengentasan Kemiskinan</a:t>
              </a:r>
            </a:p>
            <a:p>
              <a:pPr algn="ctr" eaLnBrk="1" hangingPunct="1"/>
              <a:r>
                <a:rPr lang="id-ID" altLang="en-US" sz="1400" b="1">
                  <a:solidFill>
                    <a:srgbClr val="000000"/>
                  </a:solidFill>
                  <a:latin typeface="Calibri" charset="0"/>
                </a:rPr>
                <a:t>(in triliun rupiah)</a:t>
              </a:r>
              <a:endParaRPr lang="id-ID" altLang="en-US" sz="1400" b="1">
                <a:latin typeface="Calibri" charset="0"/>
              </a:endParaRPr>
            </a:p>
          </p:txBody>
        </p:sp>
        <p:sp>
          <p:nvSpPr>
            <p:cNvPr id="55358" name="Rectangle 60"/>
            <p:cNvSpPr>
              <a:spLocks noChangeArrowheads="1"/>
            </p:cNvSpPr>
            <p:nvPr/>
          </p:nvSpPr>
          <p:spPr bwMode="auto">
            <a:xfrm>
              <a:off x="5940" y="3780"/>
              <a:ext cx="1883" cy="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id-ID" altLang="en-US" sz="1400" b="1">
                  <a:solidFill>
                    <a:srgbClr val="FF0000"/>
                  </a:solidFill>
                  <a:latin typeface="Calibri" charset="0"/>
                </a:rPr>
                <a:t>Angka Kemiskinan</a:t>
              </a:r>
            </a:p>
            <a:p>
              <a:pPr algn="ctr" eaLnBrk="1" hangingPunct="1"/>
              <a:r>
                <a:rPr lang="id-ID" altLang="en-US" sz="1400" b="1">
                  <a:solidFill>
                    <a:srgbClr val="FF0000"/>
                  </a:solidFill>
                  <a:latin typeface="Calibri" charset="0"/>
                </a:rPr>
                <a:t>(% penduduk)</a:t>
              </a:r>
              <a:endParaRPr lang="id-ID" altLang="en-US" sz="1400" b="1">
                <a:latin typeface="Calibri" charset="0"/>
              </a:endParaRPr>
            </a:p>
          </p:txBody>
        </p:sp>
      </p:grpSp>
    </p:spTree>
    <p:extLst>
      <p:ext uri="{BB962C8B-B14F-4D97-AF65-F5344CB8AC3E}">
        <p14:creationId xmlns:p14="http://schemas.microsoft.com/office/powerpoint/2010/main" xmlns="" val="803912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365127"/>
            <a:ext cx="8058150" cy="964910"/>
          </a:xfrm>
          <a:noFill/>
        </p:spPr>
        <p:txBody>
          <a:bodyPr/>
          <a:lstStyle/>
          <a:p>
            <a:r>
              <a:rPr lang="en-US" altLang="en-US" b="1">
                <a:ea typeface="ＭＳ Ｐゴシック" charset="-128"/>
              </a:rPr>
              <a:t>What is Tax?</a:t>
            </a:r>
          </a:p>
        </p:txBody>
      </p:sp>
      <p:sp>
        <p:nvSpPr>
          <p:cNvPr id="3" name="Content Placeholder 2"/>
          <p:cNvSpPr>
            <a:spLocks noGrp="1"/>
          </p:cNvSpPr>
          <p:nvPr>
            <p:ph idx="1"/>
          </p:nvPr>
        </p:nvSpPr>
        <p:spPr>
          <a:xfrm>
            <a:off x="457200" y="1600200"/>
            <a:ext cx="8382000" cy="4525963"/>
          </a:xfrm>
          <a:ln>
            <a:solidFill>
              <a:schemeClr val="tx1"/>
            </a:solidFill>
          </a:ln>
        </p:spPr>
        <p:txBody>
          <a:bodyPr/>
          <a:lstStyle/>
          <a:p>
            <a:pPr>
              <a:buFont typeface="Arial" pitchFamily="34" charset="0"/>
              <a:buNone/>
              <a:defRPr/>
            </a:pPr>
            <a:r>
              <a:rPr lang="en-US" sz="2800" dirty="0" smtClean="0">
                <a:ea typeface="+mn-ea"/>
                <a:cs typeface="+mn-cs"/>
              </a:rPr>
              <a:t>Transfer of wealth </a:t>
            </a:r>
          </a:p>
          <a:p>
            <a:pPr indent="287338">
              <a:buFont typeface="Arial" pitchFamily="34" charset="0"/>
              <a:buChar char="•"/>
              <a:defRPr/>
            </a:pPr>
            <a:r>
              <a:rPr lang="en-US" sz="2800" dirty="0" smtClean="0">
                <a:ea typeface="+mn-ea"/>
                <a:cs typeface="+mn-cs"/>
              </a:rPr>
              <a:t>   from private sector to public sector (Musgrave)</a:t>
            </a:r>
          </a:p>
          <a:p>
            <a:pPr marL="914400" indent="-569913">
              <a:buFont typeface="Arial" pitchFamily="34" charset="0"/>
              <a:buChar char="•"/>
              <a:defRPr/>
            </a:pPr>
            <a:r>
              <a:rPr lang="en-US" sz="2800" dirty="0" smtClean="0">
                <a:ea typeface="+mn-ea"/>
                <a:cs typeface="+mn-cs"/>
              </a:rPr>
              <a:t>from the de jure to the de facto (</a:t>
            </a:r>
            <a:r>
              <a:rPr lang="en-US" sz="2800" dirty="0" err="1" smtClean="0">
                <a:ea typeface="+mn-ea"/>
                <a:cs typeface="+mn-cs"/>
              </a:rPr>
              <a:t>Acemoglu</a:t>
            </a:r>
            <a:r>
              <a:rPr lang="en-US" sz="2800" dirty="0" smtClean="0">
                <a:ea typeface="+mn-ea"/>
                <a:cs typeface="+mn-cs"/>
              </a:rPr>
              <a:t> &amp; Robinson)</a:t>
            </a:r>
          </a:p>
          <a:p>
            <a:pPr marL="914400" indent="-569913">
              <a:buFont typeface="Arial" pitchFamily="34" charset="0"/>
              <a:buChar char="•"/>
              <a:defRPr/>
            </a:pPr>
            <a:r>
              <a:rPr lang="en-US" sz="2800" dirty="0" smtClean="0">
                <a:ea typeface="+mn-ea"/>
                <a:cs typeface="+mn-cs"/>
              </a:rPr>
              <a:t>From the rich to the poor (Plato, </a:t>
            </a:r>
            <a:r>
              <a:rPr lang="en-US" sz="2800" dirty="0" err="1" smtClean="0">
                <a:ea typeface="+mn-ea"/>
                <a:cs typeface="+mn-cs"/>
              </a:rPr>
              <a:t>Stiglitz</a:t>
            </a:r>
            <a:r>
              <a:rPr lang="en-US" sz="2800" dirty="0" smtClean="0">
                <a:ea typeface="+mn-ea"/>
                <a:cs typeface="+mn-cs"/>
              </a:rPr>
              <a:t>).</a:t>
            </a:r>
          </a:p>
          <a:p>
            <a:pPr>
              <a:buFont typeface="Arial" pitchFamily="34" charset="0"/>
              <a:buNone/>
              <a:defRPr/>
            </a:pPr>
            <a:endParaRPr lang="en-US" dirty="0">
              <a:ea typeface="+mn-ea"/>
              <a:cs typeface="+mn-cs"/>
            </a:endParaRPr>
          </a:p>
        </p:txBody>
      </p:sp>
    </p:spTree>
    <p:extLst>
      <p:ext uri="{BB962C8B-B14F-4D97-AF65-F5344CB8AC3E}">
        <p14:creationId xmlns:p14="http://schemas.microsoft.com/office/powerpoint/2010/main" xmlns="" val="871108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830139987"/>
              </p:ext>
            </p:extLst>
          </p:nvPr>
        </p:nvGraphicFramePr>
        <p:xfrm>
          <a:off x="851361" y="1137214"/>
          <a:ext cx="7708439" cy="5111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27875" y="497115"/>
            <a:ext cx="1989647" cy="523220"/>
          </a:xfrm>
          <a:prstGeom prst="rect">
            <a:avLst/>
          </a:prstGeom>
          <a:noFill/>
        </p:spPr>
        <p:txBody>
          <a:bodyPr wrap="none" rtlCol="0">
            <a:spAutoFit/>
          </a:bodyPr>
          <a:lstStyle/>
          <a:p>
            <a:r>
              <a:rPr lang="en-US" sz="2800" b="1" dirty="0" smtClean="0">
                <a:solidFill>
                  <a:srgbClr val="C00000"/>
                </a:solidFill>
              </a:rPr>
              <a:t>O U T L I N E</a:t>
            </a:r>
            <a:endParaRPr lang="en-US" sz="2800" b="1" dirty="0">
              <a:solidFill>
                <a:srgbClr val="C00000"/>
              </a:solidFill>
            </a:endParaRPr>
          </a:p>
        </p:txBody>
      </p:sp>
      <p:grpSp>
        <p:nvGrpSpPr>
          <p:cNvPr id="8" name="Group 7"/>
          <p:cNvGrpSpPr/>
          <p:nvPr/>
        </p:nvGrpSpPr>
        <p:grpSpPr>
          <a:xfrm>
            <a:off x="1312461" y="1746913"/>
            <a:ext cx="750627" cy="3910934"/>
            <a:chOff x="1312461" y="1746913"/>
            <a:chExt cx="750627" cy="3910934"/>
          </a:xfrm>
        </p:grpSpPr>
        <p:sp>
          <p:nvSpPr>
            <p:cNvPr id="3" name="TextBox 2"/>
            <p:cNvSpPr txBox="1"/>
            <p:nvPr/>
          </p:nvSpPr>
          <p:spPr>
            <a:xfrm>
              <a:off x="1323833" y="1746913"/>
              <a:ext cx="327546" cy="369332"/>
            </a:xfrm>
            <a:prstGeom prst="rect">
              <a:avLst/>
            </a:prstGeom>
            <a:noFill/>
          </p:spPr>
          <p:txBody>
            <a:bodyPr wrap="square" rtlCol="0">
              <a:spAutoFit/>
            </a:bodyPr>
            <a:lstStyle/>
            <a:p>
              <a:r>
                <a:rPr lang="en-US" dirty="0" smtClean="0"/>
                <a:t>1</a:t>
              </a:r>
              <a:endParaRPr lang="en-US" dirty="0"/>
            </a:p>
          </p:txBody>
        </p:sp>
        <p:sp>
          <p:nvSpPr>
            <p:cNvPr id="5" name="TextBox 4"/>
            <p:cNvSpPr txBox="1"/>
            <p:nvPr/>
          </p:nvSpPr>
          <p:spPr>
            <a:xfrm>
              <a:off x="1735542" y="2868311"/>
              <a:ext cx="327546" cy="369332"/>
            </a:xfrm>
            <a:prstGeom prst="rect">
              <a:avLst/>
            </a:prstGeom>
            <a:noFill/>
          </p:spPr>
          <p:txBody>
            <a:bodyPr wrap="square" rtlCol="0">
              <a:spAutoFit/>
            </a:bodyPr>
            <a:lstStyle/>
            <a:p>
              <a:r>
                <a:rPr lang="en-US" dirty="0"/>
                <a:t>2</a:t>
              </a:r>
            </a:p>
          </p:txBody>
        </p:sp>
        <p:sp>
          <p:nvSpPr>
            <p:cNvPr id="6" name="TextBox 5"/>
            <p:cNvSpPr txBox="1"/>
            <p:nvPr/>
          </p:nvSpPr>
          <p:spPr>
            <a:xfrm>
              <a:off x="1735542" y="4085237"/>
              <a:ext cx="327546" cy="369332"/>
            </a:xfrm>
            <a:prstGeom prst="rect">
              <a:avLst/>
            </a:prstGeom>
            <a:noFill/>
          </p:spPr>
          <p:txBody>
            <a:bodyPr wrap="square" rtlCol="0">
              <a:spAutoFit/>
            </a:bodyPr>
            <a:lstStyle/>
            <a:p>
              <a:r>
                <a:rPr lang="en-US" dirty="0" smtClean="0"/>
                <a:t>3</a:t>
              </a:r>
              <a:endParaRPr lang="en-US" dirty="0"/>
            </a:p>
          </p:txBody>
        </p:sp>
        <p:sp>
          <p:nvSpPr>
            <p:cNvPr id="7" name="TextBox 6"/>
            <p:cNvSpPr txBox="1"/>
            <p:nvPr/>
          </p:nvSpPr>
          <p:spPr>
            <a:xfrm>
              <a:off x="1312461" y="5288515"/>
              <a:ext cx="327546" cy="369332"/>
            </a:xfrm>
            <a:prstGeom prst="rect">
              <a:avLst/>
            </a:prstGeom>
            <a:noFill/>
          </p:spPr>
          <p:txBody>
            <a:bodyPr wrap="square" rtlCol="0">
              <a:spAutoFit/>
            </a:bodyPr>
            <a:lstStyle/>
            <a:p>
              <a:r>
                <a:rPr lang="en-US" dirty="0"/>
                <a:t>4</a:t>
              </a:r>
            </a:p>
          </p:txBody>
        </p:sp>
      </p:grpSp>
    </p:spTree>
    <p:extLst>
      <p:ext uri="{BB962C8B-B14F-4D97-AF65-F5344CB8AC3E}">
        <p14:creationId xmlns:p14="http://schemas.microsoft.com/office/powerpoint/2010/main" xmlns="" val="408430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59608F-D83C-4A91-A0AE-E9E29F4B640F}" type="slidenum">
              <a:rPr lang="en-US" smtClean="0"/>
              <a:pPr/>
              <a:t>9</a:t>
            </a:fld>
            <a:endParaRPr lang="en-US"/>
          </a:p>
        </p:txBody>
      </p:sp>
      <p:sp>
        <p:nvSpPr>
          <p:cNvPr id="6" name="TextBox 5"/>
          <p:cNvSpPr txBox="1"/>
          <p:nvPr/>
        </p:nvSpPr>
        <p:spPr>
          <a:xfrm>
            <a:off x="74195" y="453794"/>
            <a:ext cx="7508237" cy="461665"/>
          </a:xfrm>
          <a:prstGeom prst="rect">
            <a:avLst/>
          </a:prstGeom>
          <a:noFill/>
        </p:spPr>
        <p:txBody>
          <a:bodyPr wrap="square" rtlCol="0">
            <a:spAutoFit/>
          </a:bodyPr>
          <a:lstStyle/>
          <a:p>
            <a:r>
              <a:rPr lang="en-US" sz="2400" b="1" dirty="0" err="1" smtClean="0">
                <a:solidFill>
                  <a:srgbClr val="C00000"/>
                </a:solidFill>
              </a:rPr>
              <a:t>Kondisi</a:t>
            </a:r>
            <a:r>
              <a:rPr lang="en-US" sz="2400" b="1" dirty="0" smtClean="0">
                <a:solidFill>
                  <a:srgbClr val="C00000"/>
                </a:solidFill>
              </a:rPr>
              <a:t> </a:t>
            </a:r>
            <a:r>
              <a:rPr lang="en-US" sz="2400" b="1" dirty="0" err="1" smtClean="0">
                <a:solidFill>
                  <a:srgbClr val="C00000"/>
                </a:solidFill>
              </a:rPr>
              <a:t>Perekonomian</a:t>
            </a:r>
            <a:r>
              <a:rPr lang="en-US" sz="2400" b="1" dirty="0" smtClean="0">
                <a:solidFill>
                  <a:srgbClr val="C00000"/>
                </a:solidFill>
              </a:rPr>
              <a:t> </a:t>
            </a:r>
            <a:r>
              <a:rPr lang="en-US" sz="2400" b="1" dirty="0" err="1" smtClean="0">
                <a:solidFill>
                  <a:srgbClr val="C00000"/>
                </a:solidFill>
              </a:rPr>
              <a:t>Terkini</a:t>
            </a:r>
            <a:r>
              <a:rPr lang="en-US" sz="2400" b="1" dirty="0" smtClean="0">
                <a:solidFill>
                  <a:srgbClr val="C00000"/>
                </a:solidFill>
              </a:rPr>
              <a:t>…</a:t>
            </a:r>
            <a:endParaRPr lang="en-US" sz="2400" b="1" dirty="0">
              <a:solidFill>
                <a:srgbClr val="C00000"/>
              </a:solidFill>
            </a:endParaRPr>
          </a:p>
        </p:txBody>
      </p:sp>
      <p:graphicFrame>
        <p:nvGraphicFramePr>
          <p:cNvPr id="8" name="Chart 7"/>
          <p:cNvGraphicFramePr>
            <a:graphicFrameLocks/>
          </p:cNvGraphicFramePr>
          <p:nvPr>
            <p:extLst>
              <p:ext uri="{D42A27DB-BD31-4B8C-83A1-F6EECF244321}">
                <p14:modId xmlns:p14="http://schemas.microsoft.com/office/powerpoint/2010/main" xmlns="" val="3897304855"/>
              </p:ext>
            </p:extLst>
          </p:nvPr>
        </p:nvGraphicFramePr>
        <p:xfrm>
          <a:off x="0" y="1186834"/>
          <a:ext cx="4524184" cy="243270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0" y="3546967"/>
            <a:ext cx="2385022" cy="393999"/>
          </a:xfrm>
          <a:prstGeom prst="rect">
            <a:avLst/>
          </a:prstGeom>
          <a:noFill/>
        </p:spPr>
        <p:txBody>
          <a:bodyPr lIns="91438" tIns="45718" rIns="91438" bIns="45718" numCol="2" anchor="ctr"/>
          <a:lstStyle/>
          <a:p>
            <a:pPr algn="l" defTabSz="914373" fontAlgn="auto">
              <a:spcBef>
                <a:spcPts val="0"/>
              </a:spcBef>
              <a:spcAft>
                <a:spcPts val="0"/>
              </a:spcAft>
              <a:defRPr/>
            </a:pPr>
            <a:r>
              <a:rPr lang="en-US" sz="1200" i="1" dirty="0" smtClean="0">
                <a:latin typeface="Calibri"/>
                <a:cs typeface="Calibri"/>
              </a:rPr>
              <a:t>Source: BPS</a:t>
            </a:r>
            <a:endParaRPr lang="en-US" sz="1200" dirty="0" smtClean="0">
              <a:latin typeface="Calibri"/>
              <a:cs typeface="Calibri"/>
            </a:endParaRPr>
          </a:p>
        </p:txBody>
      </p:sp>
      <p:sp>
        <p:nvSpPr>
          <p:cNvPr id="24" name="TextBox 23"/>
          <p:cNvSpPr txBox="1"/>
          <p:nvPr/>
        </p:nvSpPr>
        <p:spPr>
          <a:xfrm>
            <a:off x="1131377" y="1013561"/>
            <a:ext cx="2507289" cy="276999"/>
          </a:xfrm>
          <a:prstGeom prst="rect">
            <a:avLst/>
          </a:prstGeom>
          <a:noFill/>
        </p:spPr>
        <p:txBody>
          <a:bodyPr wrap="none" rtlCol="0">
            <a:spAutoFit/>
          </a:bodyPr>
          <a:lstStyle/>
          <a:p>
            <a:r>
              <a:rPr lang="en-US" sz="1200" b="1" dirty="0" err="1" smtClean="0">
                <a:solidFill>
                  <a:srgbClr val="1F4E79"/>
                </a:solidFill>
              </a:rPr>
              <a:t>Pertumbuhan</a:t>
            </a:r>
            <a:r>
              <a:rPr lang="en-US" sz="1200" b="1" dirty="0" smtClean="0">
                <a:solidFill>
                  <a:srgbClr val="1F4E79"/>
                </a:solidFill>
              </a:rPr>
              <a:t> </a:t>
            </a:r>
            <a:r>
              <a:rPr lang="en-US" sz="1200" b="1" dirty="0" err="1" smtClean="0">
                <a:solidFill>
                  <a:srgbClr val="1F4E79"/>
                </a:solidFill>
              </a:rPr>
              <a:t>Ekonomi</a:t>
            </a:r>
            <a:r>
              <a:rPr lang="en-US" sz="1200" b="1" dirty="0" smtClean="0">
                <a:solidFill>
                  <a:srgbClr val="1F4E79"/>
                </a:solidFill>
              </a:rPr>
              <a:t> di </a:t>
            </a:r>
            <a:r>
              <a:rPr lang="en-US" sz="1200" b="1" dirty="0" err="1" smtClean="0">
                <a:solidFill>
                  <a:srgbClr val="1F4E79"/>
                </a:solidFill>
              </a:rPr>
              <a:t>bawah</a:t>
            </a:r>
            <a:r>
              <a:rPr lang="en-US" sz="1200" b="1" dirty="0" smtClean="0">
                <a:solidFill>
                  <a:srgbClr val="1F4E79"/>
                </a:solidFill>
              </a:rPr>
              <a:t> 5%</a:t>
            </a:r>
            <a:endParaRPr lang="en-US" sz="1200" b="1" dirty="0">
              <a:solidFill>
                <a:srgbClr val="1F4E79"/>
              </a:solidFill>
            </a:endParaRPr>
          </a:p>
        </p:txBody>
      </p:sp>
      <p:graphicFrame>
        <p:nvGraphicFramePr>
          <p:cNvPr id="25" name="Chart 24"/>
          <p:cNvGraphicFramePr>
            <a:graphicFrameLocks/>
          </p:cNvGraphicFramePr>
          <p:nvPr>
            <p:extLst>
              <p:ext uri="{D42A27DB-BD31-4B8C-83A1-F6EECF244321}">
                <p14:modId xmlns:p14="http://schemas.microsoft.com/office/powerpoint/2010/main" xmlns="" val="829016396"/>
              </p:ext>
            </p:extLst>
          </p:nvPr>
        </p:nvGraphicFramePr>
        <p:xfrm>
          <a:off x="4635500" y="1195603"/>
          <a:ext cx="4276271" cy="2520054"/>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5732406" y="1013560"/>
            <a:ext cx="2768450" cy="461665"/>
          </a:xfrm>
          <a:prstGeom prst="rect">
            <a:avLst/>
          </a:prstGeom>
          <a:noFill/>
        </p:spPr>
        <p:txBody>
          <a:bodyPr wrap="none" rtlCol="0">
            <a:spAutoFit/>
          </a:bodyPr>
          <a:lstStyle/>
          <a:p>
            <a:r>
              <a:rPr lang="en-US" sz="1200" b="1" dirty="0" err="1" smtClean="0">
                <a:solidFill>
                  <a:srgbClr val="1F4E79"/>
                </a:solidFill>
              </a:rPr>
              <a:t>Pertumbuhan</a:t>
            </a:r>
            <a:r>
              <a:rPr lang="en-US" sz="1200" b="1" dirty="0" smtClean="0">
                <a:solidFill>
                  <a:srgbClr val="1F4E79"/>
                </a:solidFill>
              </a:rPr>
              <a:t> </a:t>
            </a:r>
            <a:r>
              <a:rPr lang="en-US" sz="1200" b="1" dirty="0" err="1" smtClean="0">
                <a:solidFill>
                  <a:srgbClr val="1F4E79"/>
                </a:solidFill>
              </a:rPr>
              <a:t>Ekonomi</a:t>
            </a:r>
            <a:r>
              <a:rPr lang="en-US" sz="1200" b="1" dirty="0" smtClean="0">
                <a:solidFill>
                  <a:srgbClr val="1F4E79"/>
                </a:solidFill>
              </a:rPr>
              <a:t> </a:t>
            </a:r>
            <a:r>
              <a:rPr lang="en-US" sz="1200" b="1" dirty="0" err="1" smtClean="0">
                <a:solidFill>
                  <a:srgbClr val="1F4E79"/>
                </a:solidFill>
              </a:rPr>
              <a:t>Dunia</a:t>
            </a:r>
            <a:r>
              <a:rPr lang="en-US" sz="1200" b="1" dirty="0" smtClean="0">
                <a:solidFill>
                  <a:srgbClr val="1F4E79"/>
                </a:solidFill>
              </a:rPr>
              <a:t> </a:t>
            </a:r>
            <a:r>
              <a:rPr lang="en-US" sz="1200" b="1" dirty="0" err="1" smtClean="0">
                <a:solidFill>
                  <a:srgbClr val="1F4E79"/>
                </a:solidFill>
              </a:rPr>
              <a:t>Menurun</a:t>
            </a:r>
            <a:endParaRPr lang="en-US" sz="1200" b="1" dirty="0">
              <a:solidFill>
                <a:srgbClr val="1F4E79"/>
              </a:solidFill>
            </a:endParaRPr>
          </a:p>
          <a:p>
            <a:r>
              <a:rPr lang="en-US" sz="1200" b="1" dirty="0" err="1" smtClean="0">
                <a:solidFill>
                  <a:srgbClr val="1F4E79"/>
                </a:solidFill>
              </a:rPr>
              <a:t>Pemulihan</a:t>
            </a:r>
            <a:r>
              <a:rPr lang="en-US" sz="1200" b="1" dirty="0" smtClean="0">
                <a:solidFill>
                  <a:srgbClr val="1F4E79"/>
                </a:solidFill>
              </a:rPr>
              <a:t> </a:t>
            </a:r>
            <a:r>
              <a:rPr lang="en-US" sz="1200" b="1" dirty="0" err="1" smtClean="0">
                <a:solidFill>
                  <a:srgbClr val="1F4E79"/>
                </a:solidFill>
              </a:rPr>
              <a:t>diperkirakan</a:t>
            </a:r>
            <a:r>
              <a:rPr lang="en-US" sz="1200" b="1" dirty="0" smtClean="0">
                <a:solidFill>
                  <a:srgbClr val="1F4E79"/>
                </a:solidFill>
              </a:rPr>
              <a:t> </a:t>
            </a:r>
            <a:r>
              <a:rPr lang="en-US" sz="1200" b="1" dirty="0" err="1" smtClean="0">
                <a:solidFill>
                  <a:srgbClr val="1F4E79"/>
                </a:solidFill>
              </a:rPr>
              <a:t>berjalan</a:t>
            </a:r>
            <a:r>
              <a:rPr lang="en-US" sz="1200" b="1" dirty="0" smtClean="0">
                <a:solidFill>
                  <a:srgbClr val="1F4E79"/>
                </a:solidFill>
              </a:rPr>
              <a:t> </a:t>
            </a:r>
            <a:r>
              <a:rPr lang="en-US" sz="1200" b="1" dirty="0" err="1" smtClean="0">
                <a:solidFill>
                  <a:srgbClr val="1F4E79"/>
                </a:solidFill>
              </a:rPr>
              <a:t>lambat</a:t>
            </a:r>
            <a:endParaRPr lang="en-US" sz="1200" b="1" dirty="0">
              <a:solidFill>
                <a:srgbClr val="1F4E79"/>
              </a:solidFill>
            </a:endParaRPr>
          </a:p>
        </p:txBody>
      </p:sp>
      <p:sp>
        <p:nvSpPr>
          <p:cNvPr id="27" name="TextBox 13"/>
          <p:cNvSpPr txBox="1">
            <a:spLocks noChangeArrowheads="1"/>
          </p:cNvSpPr>
          <p:nvPr/>
        </p:nvSpPr>
        <p:spPr bwMode="auto">
          <a:xfrm>
            <a:off x="234485" y="3983623"/>
            <a:ext cx="4148830" cy="2092881"/>
          </a:xfrm>
          <a:prstGeom prst="rect">
            <a:avLst/>
          </a:prstGeom>
          <a:noFill/>
          <a:ln>
            <a:noFill/>
          </a:ln>
          <a:effectLst/>
          <a:extLst/>
        </p:spPr>
        <p:txBody>
          <a:bodyPr wrap="square">
            <a:spAutoFit/>
          </a:bodyPr>
          <a:lstStyle>
            <a:lvl1pPr marL="285750" indent="-28575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indent="0" eaLnBrk="1" fontAlgn="auto" hangingPunct="1">
              <a:spcBef>
                <a:spcPts val="0"/>
              </a:spcBef>
              <a:spcAft>
                <a:spcPts val="300"/>
              </a:spcAft>
              <a:defRPr/>
            </a:pPr>
            <a:r>
              <a:rPr lang="id-ID" sz="1200" b="1" dirty="0" smtClean="0">
                <a:latin typeface="Calibri"/>
                <a:cs typeface="Calibri"/>
              </a:rPr>
              <a:t>FAKTOR PENDUKUNG PERTUMBUHAN PDB INDONESIA SEM II-2015</a:t>
            </a:r>
          </a:p>
          <a:p>
            <a:pPr marL="171450" indent="-171450" eaLnBrk="1" fontAlgn="auto" hangingPunct="1">
              <a:spcBef>
                <a:spcPts val="0"/>
              </a:spcBef>
              <a:spcAft>
                <a:spcPts val="300"/>
              </a:spcAft>
              <a:buFont typeface="Arial"/>
              <a:buChar char="•"/>
              <a:defRPr/>
            </a:pPr>
            <a:r>
              <a:rPr lang="id-ID" sz="1200" dirty="0" smtClean="0">
                <a:latin typeface="Calibri"/>
                <a:cs typeface="Calibri"/>
              </a:rPr>
              <a:t>Investasi semakin </a:t>
            </a:r>
            <a:r>
              <a:rPr lang="id-ID" sz="1200" dirty="0">
                <a:latin typeface="Calibri"/>
                <a:cs typeface="Calibri"/>
              </a:rPr>
              <a:t>meningkat dengan berjalannya proyek infrastruktur</a:t>
            </a:r>
          </a:p>
          <a:p>
            <a:pPr marL="171450" indent="-171450" eaLnBrk="1" fontAlgn="auto" hangingPunct="1">
              <a:spcBef>
                <a:spcPts val="0"/>
              </a:spcBef>
              <a:spcAft>
                <a:spcPts val="300"/>
              </a:spcAft>
              <a:buFont typeface="Arial"/>
              <a:buChar char="•"/>
              <a:defRPr/>
            </a:pPr>
            <a:r>
              <a:rPr lang="id-ID" sz="1200" dirty="0" smtClean="0">
                <a:latin typeface="Calibri"/>
                <a:cs typeface="Calibri"/>
              </a:rPr>
              <a:t>Impor </a:t>
            </a:r>
            <a:r>
              <a:rPr lang="id-ID" sz="1200" dirty="0">
                <a:latin typeface="Calibri"/>
                <a:cs typeface="Calibri"/>
              </a:rPr>
              <a:t>juga diperkirakan membaik seiring tingginya kebutuhan akan barang modal</a:t>
            </a:r>
          </a:p>
          <a:p>
            <a:pPr marL="171450" indent="-171450" eaLnBrk="1" fontAlgn="auto" hangingPunct="1">
              <a:spcBef>
                <a:spcPts val="0"/>
              </a:spcBef>
              <a:spcAft>
                <a:spcPts val="300"/>
              </a:spcAft>
              <a:buFont typeface="Arial"/>
              <a:buChar char="•"/>
              <a:defRPr/>
            </a:pPr>
            <a:r>
              <a:rPr lang="id-ID" sz="1200" dirty="0">
                <a:latin typeface="Calibri"/>
                <a:cs typeface="Calibri"/>
              </a:rPr>
              <a:t>Konsumsi RT </a:t>
            </a:r>
            <a:r>
              <a:rPr lang="id-ID" sz="1200" dirty="0" smtClean="0">
                <a:latin typeface="Calibri"/>
                <a:cs typeface="Calibri"/>
              </a:rPr>
              <a:t>diperkirakan tetap </a:t>
            </a:r>
            <a:r>
              <a:rPr lang="id-ID" sz="1200" dirty="0">
                <a:latin typeface="Calibri"/>
                <a:cs typeface="Calibri"/>
              </a:rPr>
              <a:t>tumbuh cukup tinggi </a:t>
            </a:r>
            <a:r>
              <a:rPr lang="id-ID" sz="1200" dirty="0" smtClean="0">
                <a:latin typeface="Calibri"/>
                <a:cs typeface="Calibri"/>
              </a:rPr>
              <a:t>antara lain didukung oleh kebijakan kenaikan PTKP</a:t>
            </a:r>
            <a:endParaRPr lang="id-ID" sz="1200" dirty="0">
              <a:latin typeface="Calibri"/>
              <a:cs typeface="Calibri"/>
            </a:endParaRPr>
          </a:p>
          <a:p>
            <a:pPr marL="171450" indent="-171450" eaLnBrk="1" fontAlgn="auto" hangingPunct="1">
              <a:spcBef>
                <a:spcPts val="0"/>
              </a:spcBef>
              <a:spcAft>
                <a:spcPts val="300"/>
              </a:spcAft>
              <a:buFont typeface="Arial"/>
              <a:buChar char="•"/>
              <a:defRPr/>
            </a:pPr>
            <a:r>
              <a:rPr lang="id-ID" sz="1200" dirty="0">
                <a:latin typeface="Calibri"/>
                <a:cs typeface="Calibri"/>
              </a:rPr>
              <a:t>Ekspor masih belum tumbuh optimal karena perkiraan masih belum pulihnya ekonomi global</a:t>
            </a:r>
          </a:p>
        </p:txBody>
      </p:sp>
      <p:sp>
        <p:nvSpPr>
          <p:cNvPr id="28" name="Rectangle 27"/>
          <p:cNvSpPr/>
          <p:nvPr/>
        </p:nvSpPr>
        <p:spPr>
          <a:xfrm>
            <a:off x="4662642" y="3906678"/>
            <a:ext cx="4344697" cy="2031325"/>
          </a:xfrm>
          <a:prstGeom prst="rect">
            <a:avLst/>
          </a:prstGeom>
          <a:noFill/>
          <a:ln>
            <a:noFill/>
          </a:ln>
        </p:spPr>
        <p:txBody>
          <a:bodyPr wrap="square">
            <a:spAutoFit/>
          </a:bodyPr>
          <a:lstStyle/>
          <a:p>
            <a:pPr marL="174625" indent="-174625">
              <a:buFont typeface="Arial" pitchFamily="34" charset="0"/>
              <a:buChar char="•"/>
            </a:pPr>
            <a:r>
              <a:rPr lang="tr-TR" sz="1400" b="1" dirty="0">
                <a:cs typeface="Calibri"/>
              </a:rPr>
              <a:t>P</a:t>
            </a:r>
            <a:r>
              <a:rPr lang="id-ID" sz="1400" b="1" dirty="0">
                <a:cs typeface="Calibri"/>
              </a:rPr>
              <a:t>emulihan ekonomi dunia diperkirakan akan berjalan lambat, dengan menghadapi tantangan a.l:</a:t>
            </a:r>
          </a:p>
          <a:p>
            <a:pPr marL="449263" lvl="1" indent="-285750">
              <a:buFont typeface="Wingdings" panose="05000000000000000000" pitchFamily="2" charset="2"/>
              <a:buChar char="q"/>
            </a:pPr>
            <a:r>
              <a:rPr lang="id-ID" sz="1400" dirty="0"/>
              <a:t>Negara maju tidak mencapai </a:t>
            </a:r>
            <a:r>
              <a:rPr lang="id-ID" sz="1400" i="1" dirty="0"/>
              <a:t>full employment</a:t>
            </a:r>
          </a:p>
          <a:p>
            <a:pPr marL="449263" lvl="1" indent="-285750">
              <a:buFont typeface="Wingdings" panose="05000000000000000000" pitchFamily="2" charset="2"/>
              <a:buChar char="q"/>
            </a:pPr>
            <a:r>
              <a:rPr lang="id-ID" sz="1400" dirty="0"/>
              <a:t>Harga komoditas yang rendah berdampak pada </a:t>
            </a:r>
            <a:r>
              <a:rPr lang="id-ID" sz="1400" dirty="0" smtClean="0"/>
              <a:t>negara</a:t>
            </a:r>
            <a:r>
              <a:rPr lang="en-US" sz="1400" dirty="0" smtClean="0"/>
              <a:t> </a:t>
            </a:r>
            <a:r>
              <a:rPr lang="en-US" sz="1400" dirty="0" err="1" smtClean="0"/>
              <a:t>eksportir</a:t>
            </a:r>
            <a:r>
              <a:rPr lang="en-US" sz="1400" dirty="0" smtClean="0"/>
              <a:t> </a:t>
            </a:r>
            <a:r>
              <a:rPr lang="id-ID" sz="1400" dirty="0" smtClean="0"/>
              <a:t>komoditas</a:t>
            </a:r>
            <a:endParaRPr lang="id-ID" sz="1400" dirty="0"/>
          </a:p>
          <a:p>
            <a:pPr marL="449263" lvl="1" indent="-285750">
              <a:buFont typeface="Wingdings" panose="05000000000000000000" pitchFamily="2" charset="2"/>
              <a:buChar char="q"/>
            </a:pPr>
            <a:r>
              <a:rPr lang="id-ID" sz="1400" dirty="0"/>
              <a:t>Apresiasi mata uang Dolar AS berdampak neraca debitur dalam mata uang dolar</a:t>
            </a:r>
          </a:p>
          <a:p>
            <a:pPr marL="449263" lvl="1" indent="-285750">
              <a:buFont typeface="Wingdings" panose="05000000000000000000" pitchFamily="2" charset="2"/>
              <a:buChar char="q"/>
            </a:pPr>
            <a:r>
              <a:rPr lang="id-ID" sz="1400" dirty="0"/>
              <a:t>Perekonomian Tiongkok yang terus melambat</a:t>
            </a:r>
          </a:p>
          <a:p>
            <a:pPr marL="449263" lvl="1" indent="-285750">
              <a:buFont typeface="Wingdings" panose="05000000000000000000" pitchFamily="2" charset="2"/>
              <a:buChar char="q"/>
            </a:pPr>
            <a:r>
              <a:rPr lang="id-ID" sz="1400" dirty="0"/>
              <a:t>Pertumbuhan yang stagnan di Eropa dan </a:t>
            </a:r>
            <a:r>
              <a:rPr lang="id-ID" sz="1400" dirty="0" smtClean="0"/>
              <a:t>Jepang</a:t>
            </a:r>
            <a:endParaRPr lang="id-ID" sz="1400" dirty="0"/>
          </a:p>
        </p:txBody>
      </p:sp>
    </p:spTree>
    <p:extLst>
      <p:ext uri="{BB962C8B-B14F-4D97-AF65-F5344CB8AC3E}">
        <p14:creationId xmlns:p14="http://schemas.microsoft.com/office/powerpoint/2010/main" xmlns="" val="39233834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DEFAULTLEFT" val="p431"/>
  <p:tag name="DEFAULTTOP" val="p169"/>
  <p:tag name="DEFAULTWIDTH" val="p39!5000"/>
  <p:tag name="DEFAULTHEIGHT" val="p10!7500"/>
  <p:tag name="ISLOCKED" val="True"/>
</p:tagLst>
</file>

<file path=ppt/tags/tag2.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DEFAULTLEFT" val="p431"/>
  <p:tag name="DEFAULTTOP" val="p169"/>
  <p:tag name="DEFAULTWIDTH" val="p39!5000"/>
  <p:tag name="DEFAULTHEIGHT" val="p10!7500"/>
  <p:tag name="ISLOCKED" val="True"/>
</p:tagLst>
</file>

<file path=ppt/tags/tag3.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DEFAULTLEFT" val="p431"/>
  <p:tag name="DEFAULTTOP" val="p169"/>
  <p:tag name="DEFAULTWIDTH" val="p39!5000"/>
  <p:tag name="DEFAULTHEIGHT" val="p10!7500"/>
  <p:tag name="ISLOCKED" val="True"/>
</p:tagLst>
</file>

<file path=ppt/tags/tag4.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DEFAULTLEFT" val="p431"/>
  <p:tag name="DEFAULTTOP" val="p169"/>
  <p:tag name="DEFAULTWIDTH" val="p39!5000"/>
  <p:tag name="DEFAULTHEIGHT" val="p10!7500"/>
  <p:tag name="ISLOCKED" val="Tru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3199</TotalTime>
  <Words>3400</Words>
  <Application>Microsoft Office PowerPoint</Application>
  <PresentationFormat>On-screen Show (4:3)</PresentationFormat>
  <Paragraphs>839</Paragraphs>
  <Slides>57</Slides>
  <Notes>13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Office Theme</vt:lpstr>
      <vt:lpstr>Worksheet</vt:lpstr>
      <vt:lpstr>think-cell Slide</vt:lpstr>
      <vt:lpstr>Slide 1</vt:lpstr>
      <vt:lpstr>Taxation is like Janus?</vt:lpstr>
      <vt:lpstr>Yang manakah kita?</vt:lpstr>
      <vt:lpstr>Perkembangan Teknologi   ≠  Perkembangan Politik, Ekonomi, Sosial, Budaya, etc (Diagram Teoretik)</vt:lpstr>
      <vt:lpstr> Asupan Teknologi Mutakhir VS Indeks Pembagunan Manusia (HDI) </vt:lpstr>
      <vt:lpstr> Anggaran Pengentasan Orang Miskin vs Angka Kemiskinan</vt:lpstr>
      <vt:lpstr>What is Tax?</vt:lpstr>
      <vt:lpstr>Slide 8</vt:lpstr>
      <vt:lpstr>Slide 9</vt:lpstr>
      <vt:lpstr>Slide 10</vt:lpstr>
      <vt:lpstr>Slide 11</vt:lpstr>
      <vt:lpstr>Slide 12</vt:lpstr>
      <vt:lpstr>Slide 13</vt:lpstr>
      <vt:lpstr>Evaluasi Realisasi 2015  &amp; Target 2016</vt:lpstr>
      <vt:lpstr>Slide 15</vt:lpstr>
      <vt:lpstr>Slide 16</vt:lpstr>
      <vt:lpstr>Slide 17</vt:lpstr>
      <vt:lpstr>Slide 18</vt:lpstr>
      <vt:lpstr>Slide 19</vt:lpstr>
      <vt:lpstr>Slide 20</vt:lpstr>
      <vt:lpstr>Slide 21</vt:lpstr>
      <vt:lpstr>Slide 22</vt:lpstr>
      <vt:lpstr>Peraturan Perpajakan yang terbit tahun 2015</vt:lpstr>
      <vt:lpstr>  </vt:lpstr>
      <vt:lpstr>Analisis Kebijakan 2015</vt:lpstr>
      <vt:lpstr>Tax Amnesty</vt:lpstr>
      <vt:lpstr>Efektivitas</vt:lpstr>
      <vt:lpstr>Data &amp; Fakta</vt:lpstr>
      <vt:lpstr>RUU Pengampunan Pajak  (Tax Amnesty)</vt:lpstr>
      <vt:lpstr>Potensi</vt:lpstr>
      <vt:lpstr>Transformasi Kelembagaan</vt:lpstr>
      <vt:lpstr>Insentif Pajak… Apakah akan berlanjut?</vt:lpstr>
      <vt:lpstr>Base Erotion and Profit Shifting (BEPS) Action Plan Update posisi Indonesia</vt:lpstr>
      <vt:lpstr>Slide 34</vt:lpstr>
      <vt:lpstr>Slide 35</vt:lpstr>
      <vt:lpstr>Slide 36</vt:lpstr>
      <vt:lpstr>Strategi Perpajakan 2016</vt:lpstr>
      <vt:lpstr>Slide 38</vt:lpstr>
      <vt:lpstr>Koefisien Gini</vt:lpstr>
      <vt:lpstr>Among developing countries, the increase in Indonesian inequality over the last decade is among the highest, while most others declined.</vt:lpstr>
      <vt:lpstr>Indonesian Gini coefficient has reached its record high, contributed by its large increase in the last decade. For the last decade it rise by ~30%</vt:lpstr>
      <vt:lpstr>By other measure, the rise is ~60% (Palma Index or decile dispersion ratio)</vt:lpstr>
      <vt:lpstr>Slide 43</vt:lpstr>
      <vt:lpstr>Distribusi Pendapatan Penduduk Indonesia</vt:lpstr>
      <vt:lpstr>High wealth concentration in Indonesia… </vt:lpstr>
      <vt:lpstr>Slide 46</vt:lpstr>
      <vt:lpstr>Sektor Informal terhadap PDB</vt:lpstr>
      <vt:lpstr>Komposisi PDB Indonesia 2010-2014</vt:lpstr>
      <vt:lpstr>Slide 49</vt:lpstr>
      <vt:lpstr>Beban Pajak Sektoral di Luar UMKM</vt:lpstr>
      <vt:lpstr>Membangun Kepatuhan Pajak Slippery Slope Framework (Kircher:2007) </vt:lpstr>
      <vt:lpstr>Penerimaan Pajak adalah Outcome  dari Sistem Kepatuhan (output)</vt:lpstr>
      <vt:lpstr>Alur Pikir </vt:lpstr>
      <vt:lpstr>Slide 54</vt:lpstr>
      <vt:lpstr>ALUR LOGIS PERUMUSAN KEBIJAKAN</vt:lpstr>
      <vt:lpstr>Kesimpulan</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Widyashabar</dc:creator>
  <cp:lastModifiedBy>Enforce A PC</cp:lastModifiedBy>
  <cp:revision>253</cp:revision>
  <dcterms:created xsi:type="dcterms:W3CDTF">2015-06-03T14:01:16Z</dcterms:created>
  <dcterms:modified xsi:type="dcterms:W3CDTF">2015-12-31T05:19:49Z</dcterms:modified>
</cp:coreProperties>
</file>